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1"/>
    <p:sldMasterId id="2147483677" r:id="rId2"/>
  </p:sldMasterIdLst>
  <p:notesMasterIdLst>
    <p:notesMasterId r:id="rId31"/>
  </p:notesMasterIdLst>
  <p:handoutMasterIdLst>
    <p:handoutMasterId r:id="rId32"/>
  </p:handoutMasterIdLst>
  <p:sldIdLst>
    <p:sldId id="278" r:id="rId3"/>
    <p:sldId id="383" r:id="rId4"/>
    <p:sldId id="384" r:id="rId5"/>
    <p:sldId id="386" r:id="rId6"/>
    <p:sldId id="382" r:id="rId7"/>
    <p:sldId id="404" r:id="rId8"/>
    <p:sldId id="387" r:id="rId9"/>
    <p:sldId id="405" r:id="rId10"/>
    <p:sldId id="389" r:id="rId11"/>
    <p:sldId id="390" r:id="rId12"/>
    <p:sldId id="369" r:id="rId13"/>
    <p:sldId id="368" r:id="rId14"/>
    <p:sldId id="370" r:id="rId15"/>
    <p:sldId id="371" r:id="rId16"/>
    <p:sldId id="372" r:id="rId17"/>
    <p:sldId id="373" r:id="rId18"/>
    <p:sldId id="378" r:id="rId19"/>
    <p:sldId id="400" r:id="rId20"/>
    <p:sldId id="381" r:id="rId21"/>
    <p:sldId id="403" r:id="rId22"/>
    <p:sldId id="362" r:id="rId23"/>
    <p:sldId id="313" r:id="rId24"/>
    <p:sldId id="324" r:id="rId25"/>
    <p:sldId id="309" r:id="rId26"/>
    <p:sldId id="323" r:id="rId27"/>
    <p:sldId id="322" r:id="rId28"/>
    <p:sldId id="366" r:id="rId29"/>
    <p:sldId id="319" r:id="rId3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man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20000"/>
    <a:srgbClr val="640000"/>
    <a:srgbClr val="000082"/>
    <a:srgbClr val="0000CE"/>
    <a:srgbClr val="FFFFCC"/>
    <a:srgbClr val="233616"/>
    <a:srgbClr val="00005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434" autoAdjust="0"/>
  </p:normalViewPr>
  <p:slideViewPr>
    <p:cSldViewPr snapToGrid="0" showGuides="1">
      <p:cViewPr varScale="1">
        <p:scale>
          <a:sx n="71" d="100"/>
          <a:sy n="71" d="100"/>
        </p:scale>
        <p:origin x="1044" y="6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больные с </a:t>
            </a:r>
            <a:r>
              <a:rPr lang="ru-RU" dirty="0" smtClean="0"/>
              <a:t> сахарным диабетом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больные с СД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безболевая и атипичная форма ИМ</c:v>
                </c:pt>
                <c:pt idx="1">
                  <c:v>болевая форма ИМ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0.4200000000000001</c:v>
                </c:pt>
                <c:pt idx="1">
                  <c:v>0.58000000000000007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больные без </a:t>
            </a:r>
            <a:r>
              <a:rPr lang="ru-RU" dirty="0" smtClean="0"/>
              <a:t>сахарного диабета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больные без СД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безболевая и атипичная форма ИМ</c:v>
                </c:pt>
                <c:pt idx="1">
                  <c:v>болевая форма ИМ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6.0000000000000019E-2</c:v>
                </c:pt>
                <c:pt idx="1">
                  <c:v>0.58000000000000007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Лист2!$B$7</c:f>
              <c:strCache>
                <c:ptCount val="1"/>
                <c:pt idx="0">
                  <c:v>ригидный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Лист2!$A$8:$A$9</c:f>
              <c:strCache>
                <c:ptCount val="2"/>
                <c:pt idx="0">
                  <c:v>до лечения</c:v>
                </c:pt>
                <c:pt idx="1">
                  <c:v>после лечения</c:v>
                </c:pt>
              </c:strCache>
            </c:strRef>
          </c:cat>
          <c:val>
            <c:numRef>
              <c:f>Лист2!$B$8:$B$9</c:f>
              <c:numCache>
                <c:formatCode>0%</c:formatCode>
                <c:ptCount val="2"/>
                <c:pt idx="0">
                  <c:v>0.63000000000000023</c:v>
                </c:pt>
                <c:pt idx="1">
                  <c:v>0.44000000000000011</c:v>
                </c:pt>
              </c:numCache>
            </c:numRef>
          </c:val>
        </c:ser>
        <c:ser>
          <c:idx val="1"/>
          <c:order val="1"/>
          <c:tx>
            <c:strRef>
              <c:f>Лист2!$C$7</c:f>
              <c:strCache>
                <c:ptCount val="1"/>
                <c:pt idx="0">
                  <c:v>сниженный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Лист2!$A$8:$A$9</c:f>
              <c:strCache>
                <c:ptCount val="2"/>
                <c:pt idx="0">
                  <c:v>до лечения</c:v>
                </c:pt>
                <c:pt idx="1">
                  <c:v>после лечения</c:v>
                </c:pt>
              </c:strCache>
            </c:strRef>
          </c:cat>
          <c:val>
            <c:numRef>
              <c:f>Лист2!$C$8:$C$9</c:f>
              <c:numCache>
                <c:formatCode>0%</c:formatCode>
                <c:ptCount val="2"/>
                <c:pt idx="0">
                  <c:v>0.21000000000000005</c:v>
                </c:pt>
                <c:pt idx="1">
                  <c:v>0.32000000000000012</c:v>
                </c:pt>
              </c:numCache>
            </c:numRef>
          </c:val>
        </c:ser>
        <c:ser>
          <c:idx val="2"/>
          <c:order val="2"/>
          <c:tx>
            <c:strRef>
              <c:f>Лист2!$D$7</c:f>
              <c:strCache>
                <c:ptCount val="1"/>
                <c:pt idx="0">
                  <c:v>нормальный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Лист2!$A$8:$A$9</c:f>
              <c:strCache>
                <c:ptCount val="2"/>
                <c:pt idx="0">
                  <c:v>до лечения</c:v>
                </c:pt>
                <c:pt idx="1">
                  <c:v>после лечения</c:v>
                </c:pt>
              </c:strCache>
            </c:strRef>
          </c:cat>
          <c:val>
            <c:numRef>
              <c:f>Лист2!$D$8:$D$9</c:f>
              <c:numCache>
                <c:formatCode>0%</c:formatCode>
                <c:ptCount val="2"/>
                <c:pt idx="0">
                  <c:v>0.16000000000000006</c:v>
                </c:pt>
                <c:pt idx="1">
                  <c:v>0.24000000000000005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822080"/>
        <c:axId val="317829136"/>
      </c:barChart>
      <c:catAx>
        <c:axId val="31782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7829136"/>
        <c:crosses val="autoZero"/>
        <c:auto val="1"/>
        <c:lblAlgn val="ctr"/>
        <c:lblOffset val="100"/>
        <c:noMultiLvlLbl val="0"/>
      </c:catAx>
      <c:valAx>
        <c:axId val="317829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1782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38618468145963"/>
          <c:y val="0.37787534469583728"/>
          <c:w val="0.36879563350035793"/>
          <c:h val="0.28820398524525653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Лист2!$A$1:$A$2</c:f>
              <c:strCache>
                <c:ptCount val="2"/>
                <c:pt idx="0">
                  <c:v>до лечения</c:v>
                </c:pt>
                <c:pt idx="1">
                  <c:v>после лечения</c:v>
                </c:pt>
              </c:strCache>
            </c:strRef>
          </c:cat>
          <c:val>
            <c:numRef>
              <c:f>Лист2!$B$1:$B$2</c:f>
              <c:numCache>
                <c:formatCode>General</c:formatCode>
                <c:ptCount val="2"/>
                <c:pt idx="0">
                  <c:v>1.21</c:v>
                </c:pt>
                <c:pt idx="1">
                  <c:v>1.1700000000000004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824040"/>
        <c:axId val="317821688"/>
      </c:barChart>
      <c:catAx>
        <c:axId val="317824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317821688"/>
        <c:crosses val="autoZero"/>
        <c:auto val="1"/>
        <c:lblAlgn val="ctr"/>
        <c:lblOffset val="100"/>
        <c:noMultiLvlLbl val="0"/>
      </c:catAx>
      <c:valAx>
        <c:axId val="317821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7824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К-во пациентов, у к-ых отмечалось улучшение состояния в конце наблюдения по GCIC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Выраженное улучшение</c:v>
                </c:pt>
                <c:pt idx="1">
                  <c:v>Умеренное улучшение</c:v>
                </c:pt>
                <c:pt idx="2">
                  <c:v>Минимальное улучшение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3"/>
                <c:pt idx="0">
                  <c:v>0.11700000000000002</c:v>
                </c:pt>
                <c:pt idx="1">
                  <c:v>0.8530000000000002</c:v>
                </c:pt>
                <c:pt idx="2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4EF0A-A921-4BEC-90F7-5913175BD296}" type="doc">
      <dgm:prSet loTypeId="urn:microsoft.com/office/officeart/2005/8/layout/cycle5" loCatId="cycle" qsTypeId="urn:microsoft.com/office/officeart/2005/8/quickstyle/3d8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470FC649-CDE0-4DBE-B664-E2E63CB6498F}">
      <dgm:prSet phldrT="[Текст]" custT="1"/>
      <dgm:spPr>
        <a:solidFill>
          <a:srgbClr val="FF0000"/>
        </a:solidFill>
        <a:effectLst>
          <a:outerShdw blurRad="190500" dist="38100" dir="2700000" sx="110000" sy="11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5400" b="1" dirty="0" smtClean="0">
              <a:solidFill>
                <a:srgbClr val="FFFF00"/>
              </a:solidFill>
            </a:rPr>
            <a:t>ИБС</a:t>
          </a:r>
          <a:endParaRPr lang="ru-RU" sz="5400" b="1" dirty="0">
            <a:solidFill>
              <a:srgbClr val="FFFF00"/>
            </a:solidFill>
          </a:endParaRPr>
        </a:p>
      </dgm:t>
    </dgm:pt>
    <dgm:pt modelId="{8959B8CB-04D4-4147-BDE3-5516A99245CD}" type="parTrans" cxnId="{F1571C4B-D323-4E6A-91BF-4F5602CF12C8}">
      <dgm:prSet/>
      <dgm:spPr/>
      <dgm:t>
        <a:bodyPr/>
        <a:lstStyle/>
        <a:p>
          <a:endParaRPr lang="ru-RU" sz="1600"/>
        </a:p>
      </dgm:t>
    </dgm:pt>
    <dgm:pt modelId="{8C24B753-D5F0-48BC-B5D1-AFF7C57EAA6D}" type="sibTrans" cxnId="{F1571C4B-D323-4E6A-91BF-4F5602CF12C8}">
      <dgm:prSet/>
      <dgm:spPr>
        <a:ln w="139700">
          <a:solidFill>
            <a:srgbClr val="FFFF00"/>
          </a:solidFill>
          <a:headEnd type="triangle" w="lg" len="sm"/>
          <a:tailEnd type="triangle" w="lg" len="sm"/>
        </a:ln>
        <a:effectLst>
          <a:outerShdw blurRad="50800" dist="38100" dir="4740000" sx="110000" sy="11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600"/>
        </a:p>
      </dgm:t>
    </dgm:pt>
    <dgm:pt modelId="{825F1499-0CC8-4EBF-989F-00FE9236B4BE}">
      <dgm:prSet phldrT="[Текст]" custT="1"/>
      <dgm:spPr>
        <a:solidFill>
          <a:schemeClr val="accent1">
            <a:lumMod val="50000"/>
          </a:schemeClr>
        </a:solidFill>
        <a:effectLst>
          <a:outerShdw blurRad="190500" dist="38100" dir="2700000" sx="109000" sy="109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Сахарный диабет</a:t>
          </a:r>
          <a:endParaRPr lang="ru-RU" sz="2400" b="1" dirty="0">
            <a:solidFill>
              <a:srgbClr val="FFFF00"/>
            </a:solidFill>
          </a:endParaRPr>
        </a:p>
      </dgm:t>
    </dgm:pt>
    <dgm:pt modelId="{FF5EAAC8-E36A-439A-82F7-D04FE9E27AD6}" type="parTrans" cxnId="{D60BBAC6-9AEA-48D9-AF7F-C392B25B6550}">
      <dgm:prSet/>
      <dgm:spPr/>
      <dgm:t>
        <a:bodyPr/>
        <a:lstStyle/>
        <a:p>
          <a:endParaRPr lang="ru-RU" sz="1600"/>
        </a:p>
      </dgm:t>
    </dgm:pt>
    <dgm:pt modelId="{1DEB5F91-EC80-4282-BC1B-6DEC78C18CCC}" type="sibTrans" cxnId="{D60BBAC6-9AEA-48D9-AF7F-C392B25B6550}">
      <dgm:prSet/>
      <dgm:spPr>
        <a:ln w="152400">
          <a:solidFill>
            <a:srgbClr val="FFFF00"/>
          </a:solidFill>
          <a:headEnd type="triangle" w="lg" len="sm"/>
          <a:tailEnd type="triangle" w="lg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600"/>
        </a:p>
      </dgm:t>
    </dgm:pt>
    <dgm:pt modelId="{2889BBBE-9728-4FC0-BE25-0F52BF278B25}" type="pres">
      <dgm:prSet presAssocID="{C064EF0A-A921-4BEC-90F7-5913175BD2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F8E6B-05FD-4473-BA18-FB45C1875E97}" type="pres">
      <dgm:prSet presAssocID="{825F1499-0CC8-4EBF-989F-00FE9236B4B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EFB36-48FF-44D1-BDE9-6B2E4D95E60B}" type="pres">
      <dgm:prSet presAssocID="{825F1499-0CC8-4EBF-989F-00FE9236B4BE}" presName="spNode" presStyleCnt="0"/>
      <dgm:spPr/>
    </dgm:pt>
    <dgm:pt modelId="{84C0C2FF-BE0D-47EF-A7A1-518686563346}" type="pres">
      <dgm:prSet presAssocID="{1DEB5F91-EC80-4282-BC1B-6DEC78C18CCC}" presName="sibTrans" presStyleLbl="sibTrans1D1" presStyleIdx="0" presStyleCnt="2"/>
      <dgm:spPr/>
      <dgm:t>
        <a:bodyPr/>
        <a:lstStyle/>
        <a:p>
          <a:endParaRPr lang="ru-RU"/>
        </a:p>
      </dgm:t>
    </dgm:pt>
    <dgm:pt modelId="{84A15A56-27AD-4748-84F8-CBFB51969B10}" type="pres">
      <dgm:prSet presAssocID="{470FC649-CDE0-4DBE-B664-E2E63CB6498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DE38C-11B4-43A4-9519-1C6E75D3CB04}" type="pres">
      <dgm:prSet presAssocID="{470FC649-CDE0-4DBE-B664-E2E63CB6498F}" presName="spNode" presStyleCnt="0"/>
      <dgm:spPr/>
    </dgm:pt>
    <dgm:pt modelId="{1EDCB678-AF83-4904-8ED1-7DD9134048CD}" type="pres">
      <dgm:prSet presAssocID="{8C24B753-D5F0-48BC-B5D1-AFF7C57EAA6D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DF8AEB62-403B-4C57-86CA-1191EBCE9076}" type="presOf" srcId="{470FC649-CDE0-4DBE-B664-E2E63CB6498F}" destId="{84A15A56-27AD-4748-84F8-CBFB51969B10}" srcOrd="0" destOrd="0" presId="urn:microsoft.com/office/officeart/2005/8/layout/cycle5"/>
    <dgm:cxn modelId="{BE0BB304-0618-4FC0-85AD-10FFAC9AA059}" type="presOf" srcId="{1DEB5F91-EC80-4282-BC1B-6DEC78C18CCC}" destId="{84C0C2FF-BE0D-47EF-A7A1-518686563346}" srcOrd="0" destOrd="0" presId="urn:microsoft.com/office/officeart/2005/8/layout/cycle5"/>
    <dgm:cxn modelId="{A298312B-8098-42DC-92C4-8C76B1350C3C}" type="presOf" srcId="{C064EF0A-A921-4BEC-90F7-5913175BD296}" destId="{2889BBBE-9728-4FC0-BE25-0F52BF278B25}" srcOrd="0" destOrd="0" presId="urn:microsoft.com/office/officeart/2005/8/layout/cycle5"/>
    <dgm:cxn modelId="{FF2921F0-A2F6-423E-AFA0-F5404BBAE869}" type="presOf" srcId="{825F1499-0CC8-4EBF-989F-00FE9236B4BE}" destId="{6F1F8E6B-05FD-4473-BA18-FB45C1875E97}" srcOrd="0" destOrd="0" presId="urn:microsoft.com/office/officeart/2005/8/layout/cycle5"/>
    <dgm:cxn modelId="{D60BBAC6-9AEA-48D9-AF7F-C392B25B6550}" srcId="{C064EF0A-A921-4BEC-90F7-5913175BD296}" destId="{825F1499-0CC8-4EBF-989F-00FE9236B4BE}" srcOrd="0" destOrd="0" parTransId="{FF5EAAC8-E36A-439A-82F7-D04FE9E27AD6}" sibTransId="{1DEB5F91-EC80-4282-BC1B-6DEC78C18CCC}"/>
    <dgm:cxn modelId="{67C8C74F-784D-42CC-BAA2-370E820A28CB}" type="presOf" srcId="{8C24B753-D5F0-48BC-B5D1-AFF7C57EAA6D}" destId="{1EDCB678-AF83-4904-8ED1-7DD9134048CD}" srcOrd="0" destOrd="0" presId="urn:microsoft.com/office/officeart/2005/8/layout/cycle5"/>
    <dgm:cxn modelId="{F1571C4B-D323-4E6A-91BF-4F5602CF12C8}" srcId="{C064EF0A-A921-4BEC-90F7-5913175BD296}" destId="{470FC649-CDE0-4DBE-B664-E2E63CB6498F}" srcOrd="1" destOrd="0" parTransId="{8959B8CB-04D4-4147-BDE3-5516A99245CD}" sibTransId="{8C24B753-D5F0-48BC-B5D1-AFF7C57EAA6D}"/>
    <dgm:cxn modelId="{998C0283-FB95-407A-A446-97F7511B622C}" type="presParOf" srcId="{2889BBBE-9728-4FC0-BE25-0F52BF278B25}" destId="{6F1F8E6B-05FD-4473-BA18-FB45C1875E97}" srcOrd="0" destOrd="0" presId="urn:microsoft.com/office/officeart/2005/8/layout/cycle5"/>
    <dgm:cxn modelId="{2E01722B-FFAF-4F63-86AD-A4E471E51395}" type="presParOf" srcId="{2889BBBE-9728-4FC0-BE25-0F52BF278B25}" destId="{EDCEFB36-48FF-44D1-BDE9-6B2E4D95E60B}" srcOrd="1" destOrd="0" presId="urn:microsoft.com/office/officeart/2005/8/layout/cycle5"/>
    <dgm:cxn modelId="{AD799F35-A4F7-40CD-BFA2-275C4ECBE96A}" type="presParOf" srcId="{2889BBBE-9728-4FC0-BE25-0F52BF278B25}" destId="{84C0C2FF-BE0D-47EF-A7A1-518686563346}" srcOrd="2" destOrd="0" presId="urn:microsoft.com/office/officeart/2005/8/layout/cycle5"/>
    <dgm:cxn modelId="{42BD5474-62A5-4F09-B46E-2AC5928598BC}" type="presParOf" srcId="{2889BBBE-9728-4FC0-BE25-0F52BF278B25}" destId="{84A15A56-27AD-4748-84F8-CBFB51969B10}" srcOrd="3" destOrd="0" presId="urn:microsoft.com/office/officeart/2005/8/layout/cycle5"/>
    <dgm:cxn modelId="{6677DFF5-3B71-490D-AE49-11F6536FECCC}" type="presParOf" srcId="{2889BBBE-9728-4FC0-BE25-0F52BF278B25}" destId="{F3BDE38C-11B4-43A4-9519-1C6E75D3CB04}" srcOrd="4" destOrd="0" presId="urn:microsoft.com/office/officeart/2005/8/layout/cycle5"/>
    <dgm:cxn modelId="{C8E3FE13-1A24-47B1-9C71-0C9D8BC7AD49}" type="presParOf" srcId="{2889BBBE-9728-4FC0-BE25-0F52BF278B25}" destId="{1EDCB678-AF83-4904-8ED1-7DD9134048CD}" srcOrd="5" destOrd="0" presId="urn:microsoft.com/office/officeart/2005/8/layout/cycle5"/>
  </dgm:cxnLst>
  <dgm:bg>
    <a:noFill/>
    <a:effectLst>
      <a:outerShdw blurRad="203200" dist="152400" dir="3960000" sx="102000" sy="102000" algn="tl" rotWithShape="0">
        <a:schemeClr val="accent2">
          <a:lumMod val="50000"/>
          <a:alpha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F8E6B-05FD-4473-BA18-FB45C1875E97}">
      <dsp:nvSpPr>
        <dsp:cNvPr id="0" name=""/>
        <dsp:cNvSpPr/>
      </dsp:nvSpPr>
      <dsp:spPr>
        <a:xfrm>
          <a:off x="641781" y="633521"/>
          <a:ext cx="1825964" cy="1186876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190500" dist="38100" dir="2700000" sx="109000" sy="109000" algn="tl" rotWithShape="0">
            <a:prstClr val="black">
              <a:alpha val="40000"/>
            </a:prst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Сахарный диабет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699720" y="691460"/>
        <a:ext cx="1710086" cy="1070998"/>
      </dsp:txXfrm>
    </dsp:sp>
    <dsp:sp modelId="{84C0C2FF-BE0D-47EF-A7A1-518686563346}">
      <dsp:nvSpPr>
        <dsp:cNvPr id="0" name=""/>
        <dsp:cNvSpPr/>
      </dsp:nvSpPr>
      <dsp:spPr>
        <a:xfrm>
          <a:off x="1554763" y="220370"/>
          <a:ext cx="2013178" cy="2013178"/>
        </a:xfrm>
        <a:custGeom>
          <a:avLst/>
          <a:gdLst/>
          <a:ahLst/>
          <a:cxnLst/>
          <a:rect l="0" t="0" r="0" b="0"/>
          <a:pathLst>
            <a:path>
              <a:moveTo>
                <a:pt x="424022" y="185712"/>
              </a:moveTo>
              <a:arcTo wR="1006589" hR="1006589" stAng="14078228" swAng="4243544"/>
            </a:path>
          </a:pathLst>
        </a:custGeom>
        <a:noFill/>
        <a:ln w="152400" cap="flat" cmpd="sng" algn="ctr">
          <a:solidFill>
            <a:srgbClr val="FFFF00"/>
          </a:solidFill>
          <a:prstDash val="solid"/>
          <a:miter lim="800000"/>
          <a:headEnd type="triangle" w="lg" len="sm"/>
          <a:tailEnd type="triangle" w="lg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15A56-27AD-4748-84F8-CBFB51969B10}">
      <dsp:nvSpPr>
        <dsp:cNvPr id="0" name=""/>
        <dsp:cNvSpPr/>
      </dsp:nvSpPr>
      <dsp:spPr>
        <a:xfrm>
          <a:off x="2654959" y="633521"/>
          <a:ext cx="1825964" cy="1186876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190500" dist="38100" dir="2700000" sx="110000" sy="110000" algn="tl" rotWithShape="0">
            <a:prstClr val="black">
              <a:alpha val="40000"/>
            </a:prst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FFFF00"/>
              </a:solidFill>
            </a:rPr>
            <a:t>ИБС</a:t>
          </a:r>
          <a:endParaRPr lang="ru-RU" sz="5400" b="1" kern="1200" dirty="0">
            <a:solidFill>
              <a:srgbClr val="FFFF00"/>
            </a:solidFill>
          </a:endParaRPr>
        </a:p>
      </dsp:txBody>
      <dsp:txXfrm>
        <a:off x="2712898" y="691460"/>
        <a:ext cx="1710086" cy="1070998"/>
      </dsp:txXfrm>
    </dsp:sp>
    <dsp:sp modelId="{1EDCB678-AF83-4904-8ED1-7DD9134048CD}">
      <dsp:nvSpPr>
        <dsp:cNvPr id="0" name=""/>
        <dsp:cNvSpPr/>
      </dsp:nvSpPr>
      <dsp:spPr>
        <a:xfrm>
          <a:off x="1554763" y="220370"/>
          <a:ext cx="2013178" cy="2013178"/>
        </a:xfrm>
        <a:custGeom>
          <a:avLst/>
          <a:gdLst/>
          <a:ahLst/>
          <a:cxnLst/>
          <a:rect l="0" t="0" r="0" b="0"/>
          <a:pathLst>
            <a:path>
              <a:moveTo>
                <a:pt x="1589155" y="1827465"/>
              </a:moveTo>
              <a:arcTo wR="1006589" hR="1006589" stAng="3278228" swAng="4243544"/>
            </a:path>
          </a:pathLst>
        </a:custGeom>
        <a:noFill/>
        <a:ln w="139700" cap="flat" cmpd="sng" algn="ctr">
          <a:solidFill>
            <a:srgbClr val="FFFF00"/>
          </a:solidFill>
          <a:prstDash val="solid"/>
          <a:miter lim="800000"/>
          <a:headEnd type="triangle" w="lg" len="sm"/>
          <a:tailEnd type="triangle" w="lg" len="sm"/>
        </a:ln>
        <a:effectLst>
          <a:outerShdw blurRad="50800" dist="38100" dir="4740000" sx="110000" sy="110000" algn="tl" rotWithShape="0">
            <a:prstClr val="black">
              <a:alpha val="40000"/>
            </a:prstClr>
          </a:outerShdw>
        </a:effectLst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055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60" cy="498055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r">
              <a:defRPr sz="1300"/>
            </a:lvl1pPr>
          </a:lstStyle>
          <a:p>
            <a:fld id="{7FBD04C6-95D8-4516-A36B-D9490008C907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60" cy="498054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60" cy="498054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r">
              <a:defRPr sz="1300"/>
            </a:lvl1pPr>
          </a:lstStyle>
          <a:p>
            <a:fld id="{63959E57-23A1-41F2-867E-5D6D38D1A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7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6E7A0-519E-436E-A52D-A5BA11745D9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2" y="4715270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C631-D006-423F-9F6D-C3666EE6A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6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Сахарный диабет редко регистрируют в качестве причины смерти. В 2010 г. его доля в структуре смертности российского населения составляла 0,26% всех случаев смерти мужчин и 0,65% случаев смерти женщин. Внутри IV класса «Болезни эндокринной системы, расстройства питания и нарушения обмена веществ» на долю сахарного диабета приходилось 85,2 и 91,6% соответственно.</a:t>
            </a:r>
          </a:p>
          <a:p>
            <a:endParaRPr lang="ru-RU" dirty="0" smtClean="0"/>
          </a:p>
          <a:p>
            <a:r>
              <a:rPr lang="ru-RU" dirty="0" smtClean="0"/>
              <a:t>Как показали результаты анализа, число смертей, обусловленных сахарным диабетом, существенно больше зарегистрированного уровня за счет случаев, учтенных в других классах причин. Используя правила кодирования, в соответствии с которыми в качестве первоначальной причины смерти должен быть выбран сахарный диабет вместо ряда других причин, мы дополнительно учли эти </a:t>
            </a:r>
            <a:r>
              <a:rPr lang="ru-RU" dirty="0" err="1" smtClean="0"/>
              <a:t>диабетассоциированные</a:t>
            </a:r>
            <a:r>
              <a:rPr lang="ru-RU" dirty="0" smtClean="0"/>
              <a:t> причины смерти. В результате число умерших от сахарного диабета мужчин увеличилось в 2,6 раза, число женщин — в 1,6 раза.</a:t>
            </a:r>
          </a:p>
          <a:p>
            <a:endParaRPr lang="ru-RU" dirty="0" smtClean="0"/>
          </a:p>
          <a:p>
            <a:r>
              <a:rPr lang="ru-RU" dirty="0" smtClean="0"/>
              <a:t>Больше всего случаев некорректного кодирования выявлено среди причин смерти от болезней системы кровообращения (см. таблицу). Самая частая причина — 170.2 «Атеросклероз артерий конечностей, атеросклеротическая гангрена» встречалась у 3159 умерших мужчин, тогда как общее зарегистрированное число мужчин, умерших от диабета, составляло 2729. Число таких причин смерти у женщин составило 2673, что в 2,4 раза меньше зарегистрированного числа женщин, умерших от диабета. Малоинформативная причина 199 «Другие и неуточненные нарушения системы кровообращения» несколько чаще встречалась среди женщин, чем среди мужчин (121 против 84). При большом числе </a:t>
            </a:r>
            <a:r>
              <a:rPr lang="ru-RU" dirty="0" err="1" smtClean="0"/>
              <a:t>диабетассоциированных</a:t>
            </a:r>
            <a:r>
              <a:rPr lang="ru-RU" dirty="0" smtClean="0"/>
              <a:t> причин смерти от болезней системы кровообращения их доля среди всех причин этого класса меньше, чем средняя для всех причин доля </a:t>
            </a:r>
            <a:r>
              <a:rPr lang="ru-RU" dirty="0" err="1" smtClean="0"/>
              <a:t>диабетассоциированных</a:t>
            </a:r>
            <a:r>
              <a:rPr lang="ru-RU" dirty="0" smtClean="0"/>
              <a:t> причин (0,34 против 0,41% в мужской смертности и 0,10 против 0,49% в женской смертности).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C631-D006-423F-9F6D-C3666EE6AA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27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случае отсутствия острой метаболической декомпенсации диагноз должен быть поставлен на основании двух цифр, находящихся в диагностическом диапазоне, например, дважды определенный </a:t>
            </a:r>
            <a:r>
              <a:rPr lang="en-US" baseline="0" dirty="0" smtClean="0"/>
              <a:t>HbA1c</a:t>
            </a:r>
            <a:r>
              <a:rPr lang="ru-RU" baseline="0" dirty="0" smtClean="0"/>
              <a:t> или однократное определение </a:t>
            </a:r>
            <a:r>
              <a:rPr lang="en-US" baseline="0" dirty="0" smtClean="0"/>
              <a:t>HbA1c</a:t>
            </a:r>
            <a:r>
              <a:rPr lang="ru-RU" baseline="0" dirty="0" smtClean="0"/>
              <a:t>+однократное определение уровня глюкозы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2E-FA41-4AB1-9DB7-C063EEDB500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1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150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71336-F001-44F5-8A45-19C050868E4F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160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6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A773A-1498-4899-A1B9-89B568EFF2E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6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B9514F-03C5-4CDE-B5B3-7C395B22E5CA}" type="slidenum">
              <a:rPr lang="en-GB"/>
              <a:pPr/>
              <a:t>20</a:t>
            </a:fld>
            <a:endParaRPr lang="en-GB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14375" y="776288"/>
            <a:ext cx="5341938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544" y="4731582"/>
            <a:ext cx="4958323" cy="43966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88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4AD4D-796C-4212-9B0A-4F981FD69107}" type="slidenum">
              <a:rPr lang="en-GB"/>
              <a:pPr/>
              <a:t>21</a:t>
            </a:fld>
            <a:endParaRPr lang="en-GB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09613" y="776288"/>
            <a:ext cx="537845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544" y="4731582"/>
            <a:ext cx="4984206" cy="38157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46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CAB4E0-7B8E-4252-8E30-5E05FB6E0586}" type="slidenum">
              <a:rPr lang="en-GB"/>
              <a:pPr/>
              <a:t>27</a:t>
            </a:fld>
            <a:endParaRPr lang="en-GB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09613" y="776288"/>
            <a:ext cx="537845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544" y="4731581"/>
            <a:ext cx="4984206" cy="44236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9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C631-D006-423F-9F6D-C3666EE6AA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5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C631-D006-423F-9F6D-C3666EE6AA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4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C631-D006-423F-9F6D-C3666EE6AA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3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8D89AA-D384-4D19-B7AD-45D5B7AF192F}" type="slidenum">
              <a:rPr lang="en-GB"/>
              <a:pPr/>
              <a:t>9</a:t>
            </a:fld>
            <a:endParaRPr lang="en-GB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08338" y="509588"/>
            <a:ext cx="3678237" cy="2547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9459" y="3226872"/>
            <a:ext cx="8075677" cy="38157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5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3B8FE-0699-4329-A00A-478F243B3AB5}" type="slidenum">
              <a:rPr lang="en-GB"/>
              <a:pPr/>
              <a:t>10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014663" y="384175"/>
            <a:ext cx="4095750" cy="2836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60506" y="3237983"/>
            <a:ext cx="7373585" cy="38141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2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14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 преддиабете в анамнезе – скрининговое обследование - ЕЖЕГОДНО</a:t>
            </a:r>
          </a:p>
        </p:txBody>
      </p:sp>
      <p:sp>
        <p:nvSpPr>
          <p:cNvPr id="214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7D92F-6634-4EAA-B03E-C5A2917F7B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В 2009 г. </a:t>
            </a:r>
            <a:r>
              <a:rPr lang="en-US" sz="1200" dirty="0" smtClean="0">
                <a:solidFill>
                  <a:srgbClr val="C00000"/>
                </a:solidFill>
              </a:rPr>
              <a:t>International Expert Committee </a:t>
            </a:r>
            <a:r>
              <a:rPr lang="ru-RU" sz="1200" dirty="0" smtClean="0">
                <a:solidFill>
                  <a:srgbClr val="C00000"/>
                </a:solidFill>
              </a:rPr>
              <a:t>определил «отрезную точку» </a:t>
            </a:r>
            <a:r>
              <a:rPr lang="en-US" sz="1200" dirty="0" smtClean="0">
                <a:solidFill>
                  <a:srgbClr val="C00000"/>
                </a:solidFill>
              </a:rPr>
              <a:t>HbA1c</a:t>
            </a:r>
            <a:r>
              <a:rPr lang="ru-RU" sz="1200" dirty="0" smtClean="0">
                <a:solidFill>
                  <a:srgbClr val="C00000"/>
                </a:solidFill>
              </a:rPr>
              <a:t>. </a:t>
            </a:r>
            <a:endParaRPr lang="ru-RU" dirty="0" smtClean="0"/>
          </a:p>
          <a:p>
            <a:r>
              <a:rPr lang="en-US" dirty="0" smtClean="0"/>
              <a:t>In 2009, the International Expert Committee assessed the role of HbA1c for the diagnosis of diabetes. The ADA subsequently recommended phasing out the 2-hr PG and the FPG for the diagnosis of diabetes in favor of HbA1c whereby those without diabetes but with an HbA1c level of 6.5% and above would be classified as having diabetes. However, it is unclear if cutoff values for the diagnosis are similar for adults and adolescents.</a:t>
            </a:r>
          </a:p>
          <a:p>
            <a:r>
              <a:rPr lang="en-US" dirty="0" smtClean="0"/>
              <a:t>When FPG was used to detect diabetes, an HbA1c cutoff value of 6.5% had a sensitivity rate of 75% (95% CI, 30.1% - 95.4%) and 53.8% (95% CI, 47.4% - 60.0%) and a specificity rate of 99.9% (95% CI, 99.5% - 100.0%) and 99.5% (95% CI, 99.3% - 99.6%) for adolescents and adults, respectively. </a:t>
            </a:r>
          </a:p>
          <a:p>
            <a:r>
              <a:rPr lang="en-US" dirty="0" smtClean="0"/>
              <a:t>An HbA1c level of 5.7% for a diagnosis of diabetes had a sensitivity of 5.0% (95% CI, 2.6% - 9.2%) and 23.1% (95% CI, 21.3% - 25.0%) and a specificity of 98.3% (95% CI, 97.2% - 98.9%) and 91.1% (95% CI, 90.3% - 91.9%) for adolescents and adults, respectively. </a:t>
            </a:r>
          </a:p>
          <a:p>
            <a:r>
              <a:rPr lang="en-US" dirty="0" smtClean="0"/>
              <a:t>HbA1c level is a poor predictor of diabetes in adolescents when ROC curve analysis is used, and performance was poor regardless of whether FPG or 2-hr PG measurements were used. </a:t>
            </a:r>
          </a:p>
          <a:p>
            <a:r>
              <a:rPr lang="en-US" dirty="0" smtClean="0"/>
              <a:t>For the detection of </a:t>
            </a:r>
            <a:r>
              <a:rPr lang="en-US" dirty="0" err="1" smtClean="0"/>
              <a:t>prediabetes</a:t>
            </a:r>
            <a:r>
              <a:rPr lang="en-US" dirty="0" smtClean="0"/>
              <a:t> on the basis of FPG, an HbA1c cutoff rate of 6.0% resulted in a lower estimate of sensitivity for adolescents </a:t>
            </a:r>
            <a:r>
              <a:rPr lang="en-US" dirty="0" err="1" smtClean="0"/>
              <a:t>vs</a:t>
            </a:r>
            <a:r>
              <a:rPr lang="en-US" dirty="0" smtClean="0"/>
              <a:t> adults. </a:t>
            </a:r>
          </a:p>
          <a:p>
            <a:r>
              <a:rPr lang="en-US" dirty="0" smtClean="0"/>
              <a:t>Again, because of the low prevalence of </a:t>
            </a:r>
            <a:r>
              <a:rPr lang="en-US" dirty="0" err="1" smtClean="0"/>
              <a:t>prediabetes</a:t>
            </a:r>
            <a:r>
              <a:rPr lang="en-US" dirty="0" smtClean="0"/>
              <a:t> among adolescents, the positive predictive value was lower and the negative predictive value higher for the HbA1c compared with adults. </a:t>
            </a:r>
          </a:p>
          <a:p>
            <a:r>
              <a:rPr lang="en-US" dirty="0" smtClean="0"/>
              <a:t>In adolescents, an HbA1c cutoff value of 5.7% resulted in a higher sensitivity, a lower specificity, and a slightly higher positive predictive value </a:t>
            </a:r>
            <a:r>
              <a:rPr lang="en-US" dirty="0" err="1" smtClean="0"/>
              <a:t>vs</a:t>
            </a:r>
            <a:r>
              <a:rPr lang="en-US" dirty="0" smtClean="0"/>
              <a:t> adults. </a:t>
            </a:r>
          </a:p>
          <a:p>
            <a:r>
              <a:rPr lang="en-US" dirty="0" smtClean="0"/>
              <a:t>A single abnormal HbA1c measure is not considered sufficient for a diagnosis of diabetes, and additional testing is recommended to confirm the diagnosis. </a:t>
            </a:r>
          </a:p>
          <a:p>
            <a:r>
              <a:rPr lang="en-US" dirty="0" smtClean="0"/>
              <a:t>Because HbA1c level increases with age, the authors recommended that the HbA1c threshold for diabetes diagnosis be explored further.</a:t>
            </a:r>
          </a:p>
          <a:p>
            <a:endParaRPr lang="ru-RU" dirty="0" smtClean="0"/>
          </a:p>
          <a:p>
            <a:r>
              <a:rPr lang="en-US" dirty="0" smtClean="0"/>
              <a:t>HbA1c level is a practical alternative to the use of fasting plasma glucose and the OGTT to identify undiagnosed type 2 diabetes, and it is more convenient and reproducible than blood glucose. Use of a single cutoff value for HbA1c has limited clinical usefulness in identifying those with abnormal blood glucose levels. The most commonly used single cutoff point is 6.1%, which has sensitivities of 78% to 81% and specificities of 79% to 84%.</a:t>
            </a:r>
          </a:p>
          <a:p>
            <a:r>
              <a:rPr lang="en-US" dirty="0" smtClean="0"/>
              <a:t>This is a study of 2 different populations that were screened for diabetes with use of both the OGTT and HbA1c values to determine if the use of 2 cutoff points for HbA1c would improve accuracy of ruling in and ruling out diabetes.</a:t>
            </a:r>
          </a:p>
          <a:p>
            <a:r>
              <a:rPr lang="en-US" b="1" dirty="0" smtClean="0"/>
              <a:t>Conclusions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authors concluded that the use of 2 cutoff values for ruling in and ruling out diabetes, respectively, had greater accuracy than the use of a single cutoff point. </a:t>
            </a:r>
          </a:p>
          <a:p>
            <a:pPr lvl="1"/>
            <a:r>
              <a:rPr lang="en-US" dirty="0" smtClean="0"/>
              <a:t>An HbA1c level of 5.5% or less and 7.0% or higher predicts with 97.5% confidence the absence or presence of diabetes, respectively, with use of the OGTT as a gold standard. </a:t>
            </a:r>
          </a:p>
          <a:p>
            <a:pPr lvl="1"/>
            <a:r>
              <a:rPr lang="en-US" dirty="0" smtClean="0"/>
              <a:t>An HbA1c level of 6.5% to 6.9% suggests highly probable diabetes in the clinical setting. </a:t>
            </a:r>
          </a:p>
          <a:p>
            <a:pPr lvl="1"/>
            <a:r>
              <a:rPr lang="en-US" dirty="0" smtClean="0"/>
              <a:t>HbA1c values of 5.6% to 6.9% (impaired HbA1c) are suggestive of abnormal glucose and </a:t>
            </a:r>
            <a:r>
              <a:rPr lang="en-US" dirty="0" err="1" smtClean="0"/>
              <a:t>prediabetes</a:t>
            </a:r>
            <a:r>
              <a:rPr lang="en-US" dirty="0" smtClean="0"/>
              <a:t>, as two thirds of these patients had abnormal glucose values. </a:t>
            </a:r>
          </a:p>
          <a:p>
            <a:pPr lvl="1"/>
            <a:r>
              <a:rPr lang="en-US" dirty="0" smtClean="0"/>
              <a:t>They recommended the use of HbA1c as a cost-effective screening tool for diabetes. </a:t>
            </a:r>
          </a:p>
          <a:p>
            <a:r>
              <a:rPr lang="en-US" b="1" dirty="0" smtClean="0"/>
              <a:t>Clinical Implications</a:t>
            </a:r>
          </a:p>
          <a:p>
            <a:r>
              <a:rPr lang="en-US" dirty="0" smtClean="0"/>
              <a:t>An HbA1c level of 5.5% or less and 7.0% or higher predicts with 97.5% confidence the absence or presence of diabetes, respectively. </a:t>
            </a:r>
          </a:p>
          <a:p>
            <a:r>
              <a:rPr lang="en-US" dirty="0" smtClean="0"/>
              <a:t>HbA1c values of 5.6% to 6.9% (impaired HbA1c levels) are associated with abnormal glucose levels and </a:t>
            </a:r>
            <a:r>
              <a:rPr lang="en-US" dirty="0" err="1" smtClean="0"/>
              <a:t>prediabetes</a:t>
            </a:r>
            <a:r>
              <a:rPr lang="en-US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2E-FA41-4AB1-9DB7-C063EEDB500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9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2946" y="744498"/>
            <a:ext cx="4531783" cy="3722489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случае отсутствия острой метаболической декомпенсации диагноз должен быть поставлен на основании двух цифр, находящихся в диагностическом диапазоне, например, дважды определенный </a:t>
            </a:r>
            <a:r>
              <a:rPr lang="en-US" baseline="0" dirty="0" smtClean="0"/>
              <a:t>HbA1c</a:t>
            </a:r>
            <a:r>
              <a:rPr lang="ru-RU" baseline="0" dirty="0" smtClean="0"/>
              <a:t> или однократное определение </a:t>
            </a:r>
            <a:r>
              <a:rPr lang="en-US" baseline="0" dirty="0" smtClean="0"/>
              <a:t>HbA1c</a:t>
            </a:r>
            <a:r>
              <a:rPr lang="ru-RU" baseline="0" dirty="0" smtClean="0"/>
              <a:t>+однократное определение уровня глюкозы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2B72E-FA41-4AB1-9DB7-C063EEDB500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9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EC3-BB7F-4639-9D5B-D44B1CA1B7A5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0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C043-F8ED-4150-8F1E-7D9F9CA000E3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EA03-F0D6-4354-85D5-E6700EEB195E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D6429-4FEE-42B9-8DBB-A484AEA98F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EE78-8EF8-4973-9323-D1E13A371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66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E6F5-96E1-42CA-A230-50BB1459F4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0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4B0A-E168-4B0F-9C0E-53677A4B0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9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19F7-F7B0-4EED-92AD-545E2B36D1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0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E2F4-83BB-4128-986E-168DDA1B7C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7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7EA5-EE72-4E42-899A-15954B8221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1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496DF-65AC-4D0A-B15A-EC239C7902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C4EA-6F2E-40E4-9DF7-40E9B9B29D05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73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4245-6D2B-4411-AF41-C297E55F1D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5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ABAC-1D60-40B2-B9C1-9F3889EB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39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9F97-C838-4BF4-B7A7-D2486E61A7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21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B0B2E-E9BE-4150-A592-6DA32CFCD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39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53C0-B038-416A-B7B8-240909AC53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5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264C-FCEA-4840-AA29-1879C5E05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08D4-417A-4D80-A100-E366AE36E0AF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8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3C60-584A-4FB9-ADB0-565C4D3B56D1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2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D2B8-6CAD-45ED-99BF-6C572A833996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9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93DE-0664-47BE-AA0D-4B5E9810CBCD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D97A-4604-42D9-819E-B8DA5E457BAC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7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8565-1821-439D-96FF-36B30275D7A2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05EA-0437-40CD-AE71-4F37C93224A0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2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6FE9-0622-4361-A97E-40A93EB2AB5C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21C2E6D-A3ED-49EF-B56D-84A27AE979DA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1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4812" y="1906820"/>
            <a:ext cx="9503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+mj-lt"/>
              </a:rPr>
              <a:t>Современные подходы к ведению </a:t>
            </a:r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пациентов с </a:t>
            </a:r>
            <a:r>
              <a:rPr lang="ru-RU" sz="4800" b="1" dirty="0">
                <a:solidFill>
                  <a:srgbClr val="C00000"/>
                </a:solidFill>
                <a:latin typeface="+mj-lt"/>
              </a:rPr>
              <a:t>сердечно-сосудистой </a:t>
            </a:r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патологией: профилактика внезапной </a:t>
            </a:r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смерти</a:t>
            </a:r>
            <a:endParaRPr lang="ru-RU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0" y="5260552"/>
            <a:ext cx="9678390" cy="15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i="1" kern="0" dirty="0">
                <a:solidFill>
                  <a:srgbClr val="002060"/>
                </a:solidFill>
                <a:latin typeface="Calibri" panose="020F0502020204030204" pitchFamily="34" charset="0"/>
              </a:rPr>
              <a:t>Заведующая кафедрой внутренних болезней</a:t>
            </a:r>
          </a:p>
          <a:p>
            <a:pPr marL="0" indent="0" algn="r">
              <a:buNone/>
            </a:pPr>
            <a:r>
              <a:rPr lang="ru-RU" sz="2000" b="1" i="1" kern="0" dirty="0">
                <a:solidFill>
                  <a:srgbClr val="002060"/>
                </a:solidFill>
                <a:latin typeface="Calibri" panose="020F0502020204030204" pitchFamily="34" charset="0"/>
              </a:rPr>
              <a:t>и </a:t>
            </a:r>
            <a:r>
              <a:rPr lang="ru-RU" sz="2000" b="1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поликлинической терапии  </a:t>
            </a:r>
            <a:r>
              <a:rPr lang="ru-RU" sz="2000" b="1" i="1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ОмГМУ</a:t>
            </a:r>
            <a:endParaRPr lang="ru-RU" sz="2000" b="1" i="1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u-RU" sz="2000" b="1" i="1" kern="0" dirty="0">
                <a:solidFill>
                  <a:srgbClr val="002060"/>
                </a:solidFill>
                <a:latin typeface="Calibri" panose="020F0502020204030204" pitchFamily="34" charset="0"/>
              </a:rPr>
              <a:t>д</a:t>
            </a:r>
            <a:r>
              <a:rPr lang="ru-RU" sz="2000" b="1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октор </a:t>
            </a:r>
            <a:r>
              <a:rPr lang="ru-RU" sz="2000" b="1" i="1" kern="0" dirty="0">
                <a:solidFill>
                  <a:srgbClr val="002060"/>
                </a:solidFill>
                <a:latin typeface="Calibri" panose="020F0502020204030204" pitchFamily="34" charset="0"/>
              </a:rPr>
              <a:t>медицинских наук, профессор</a:t>
            </a:r>
          </a:p>
          <a:p>
            <a:pPr marL="0" indent="0" algn="r">
              <a:buNone/>
            </a:pPr>
            <a:r>
              <a:rPr lang="ru-RU" sz="28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Викторова Инна Анатольевна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12105" r="38546" b="70812"/>
          <a:stretch/>
        </p:blipFill>
        <p:spPr bwMode="auto">
          <a:xfrm>
            <a:off x="1602895" y="261257"/>
            <a:ext cx="7071229" cy="1338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146" r="12631"/>
          <a:stretch/>
        </p:blipFill>
        <p:spPr bwMode="auto">
          <a:xfrm>
            <a:off x="122829" y="902335"/>
            <a:ext cx="2934269" cy="58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4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729551" y="600502"/>
            <a:ext cx="7176449" cy="46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41325" algn="ctr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400" u="sng" dirty="0" smtClean="0">
                <a:solidFill>
                  <a:srgbClr val="800000"/>
                </a:solidFill>
                <a:cs typeface="Times New Roman" pitchFamily="16" charset="0"/>
              </a:rPr>
              <a:t>Абдоминальное о</a:t>
            </a:r>
            <a:r>
              <a:rPr lang="ru-RU" sz="2400" b="0" u="sng" dirty="0" smtClean="0">
                <a:solidFill>
                  <a:srgbClr val="800000"/>
                </a:solidFill>
                <a:cs typeface="Times New Roman" pitchFamily="16" charset="0"/>
              </a:rPr>
              <a:t>жирение </a:t>
            </a:r>
            <a:r>
              <a:rPr lang="ru-RU" sz="2400" b="0" u="sng" dirty="0">
                <a:solidFill>
                  <a:srgbClr val="000000"/>
                </a:solidFill>
                <a:cs typeface="Times New Roman" pitchFamily="16" charset="0"/>
              </a:rPr>
              <a:t>- </a:t>
            </a:r>
            <a:r>
              <a:rPr lang="ru-RU" sz="2400" b="0" u="sng" dirty="0">
                <a:solidFill>
                  <a:srgbClr val="000000"/>
                </a:solidFill>
              </a:rPr>
              <a:t>главный  </a:t>
            </a:r>
            <a:r>
              <a:rPr lang="ru-RU" sz="2400" b="0" u="sng" dirty="0">
                <a:solidFill>
                  <a:srgbClr val="000000"/>
                </a:solidFill>
                <a:cs typeface="Times New Roman" pitchFamily="16" charset="0"/>
              </a:rPr>
              <a:t>компонент МС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57098" y="1127695"/>
            <a:ext cx="6848903" cy="51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b="0" dirty="0" smtClean="0">
                <a:cs typeface="Times New Roman" pitchFamily="16" charset="0"/>
              </a:rPr>
              <a:t>окружность </a:t>
            </a:r>
            <a:r>
              <a:rPr lang="ru-RU" b="0" dirty="0">
                <a:cs typeface="Times New Roman" pitchFamily="16" charset="0"/>
              </a:rPr>
              <a:t>живота &gt;80 см у</a:t>
            </a:r>
            <a:r>
              <a:rPr lang="ru-RU" b="0" dirty="0"/>
              <a:t> </a:t>
            </a:r>
            <a:r>
              <a:rPr lang="ru-RU" b="0" dirty="0">
                <a:cs typeface="Times New Roman" pitchFamily="16" charset="0"/>
              </a:rPr>
              <a:t>женщи</a:t>
            </a:r>
            <a:r>
              <a:rPr lang="ru-RU" b="0" dirty="0"/>
              <a:t>н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b="0" dirty="0">
                <a:cs typeface="Times New Roman" pitchFamily="16" charset="0"/>
              </a:rPr>
              <a:t>окружность живота &gt;</a:t>
            </a:r>
            <a:r>
              <a:rPr lang="ru-RU" b="0" dirty="0"/>
              <a:t>94 </a:t>
            </a:r>
            <a:r>
              <a:rPr lang="ru-RU" b="0" dirty="0">
                <a:cs typeface="Times New Roman" pitchFamily="16" charset="0"/>
              </a:rPr>
              <a:t>см у</a:t>
            </a:r>
            <a:r>
              <a:rPr lang="ru-RU" b="0" dirty="0"/>
              <a:t> мужчин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b="0" dirty="0">
                <a:solidFill>
                  <a:srgbClr val="FF0000"/>
                </a:solidFill>
              </a:rPr>
              <a:t>  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b="0" dirty="0">
                <a:solidFill>
                  <a:srgbClr val="FF0000"/>
                </a:solidFill>
              </a:rPr>
              <a:t> </a:t>
            </a:r>
            <a:r>
              <a:rPr lang="ru-RU" b="0" u="sng" dirty="0">
                <a:solidFill>
                  <a:srgbClr val="800000"/>
                </a:solidFill>
              </a:rPr>
              <a:t>Плюс </a:t>
            </a:r>
            <a:r>
              <a:rPr lang="ru-RU" b="0" dirty="0">
                <a:solidFill>
                  <a:srgbClr val="800000"/>
                </a:solidFill>
              </a:rPr>
              <a:t> </a:t>
            </a:r>
            <a:r>
              <a:rPr lang="ru-RU" b="0" dirty="0"/>
              <a:t>л</a:t>
            </a:r>
            <a:r>
              <a:rPr lang="ru-RU" b="0" dirty="0" smtClean="0">
                <a:cs typeface="Times New Roman" pitchFamily="16" charset="0"/>
              </a:rPr>
              <a:t>юбые </a:t>
            </a:r>
            <a:r>
              <a:rPr lang="ru-RU" b="0" dirty="0">
                <a:cs typeface="Times New Roman" pitchFamily="16" charset="0"/>
              </a:rPr>
              <a:t>два  из  нижеперечисленных   факторов: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b="0" dirty="0"/>
              <a:t>  1.</a:t>
            </a:r>
            <a:r>
              <a:rPr lang="ru-RU" b="0" dirty="0">
                <a:cs typeface="Times New Roman" pitchFamily="16" charset="0"/>
              </a:rPr>
              <a:t>  Гипертриглицеридемия: </a:t>
            </a:r>
            <a:r>
              <a:rPr lang="ru-RU" b="0" dirty="0" smtClean="0">
                <a:cs typeface="Times New Roman" pitchFamily="16" charset="0"/>
              </a:rPr>
              <a:t>≥ 1,7 </a:t>
            </a:r>
            <a:r>
              <a:rPr lang="ru-RU" b="0" dirty="0" err="1">
                <a:cs typeface="Times New Roman" pitchFamily="16" charset="0"/>
              </a:rPr>
              <a:t>ммоль</a:t>
            </a:r>
            <a:r>
              <a:rPr lang="ru-RU" b="0" dirty="0">
                <a:cs typeface="Times New Roman" pitchFamily="16" charset="0"/>
              </a:rPr>
              <a:t>/л  или факт лечения </a:t>
            </a:r>
            <a:r>
              <a:rPr lang="ru-RU" b="0" dirty="0" err="1">
                <a:cs typeface="Times New Roman" pitchFamily="16" charset="0"/>
              </a:rPr>
              <a:t>гипертриглицеридемии</a:t>
            </a:r>
            <a:endParaRPr lang="ru-RU" b="0" dirty="0"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b="0" dirty="0"/>
              <a:t>  2.</a:t>
            </a:r>
            <a:r>
              <a:rPr lang="ru-RU" b="0" dirty="0">
                <a:cs typeface="Times New Roman" pitchFamily="16" charset="0"/>
              </a:rPr>
              <a:t>    Низкие уровни холестерина липопротеидов  высокой </a:t>
            </a:r>
            <a:r>
              <a:rPr lang="ru-RU" b="0" dirty="0" smtClean="0">
                <a:cs typeface="Times New Roman" pitchFamily="16" charset="0"/>
              </a:rPr>
              <a:t>плотности (</a:t>
            </a:r>
            <a:r>
              <a:rPr lang="ru-RU" b="0" dirty="0">
                <a:cs typeface="Times New Roman" pitchFamily="16" charset="0"/>
              </a:rPr>
              <a:t>ХС ЛПВП)  &lt;  1,29 </a:t>
            </a:r>
            <a:r>
              <a:rPr lang="ru-RU" b="0" dirty="0" err="1">
                <a:cs typeface="Times New Roman" pitchFamily="16" charset="0"/>
              </a:rPr>
              <a:t>ммоль</a:t>
            </a:r>
            <a:r>
              <a:rPr lang="ru-RU" b="0" dirty="0">
                <a:cs typeface="Times New Roman" pitchFamily="16" charset="0"/>
              </a:rPr>
              <a:t>/л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b="0" dirty="0"/>
              <a:t>  3.</a:t>
            </a:r>
            <a:r>
              <a:rPr lang="ru-RU" b="0" dirty="0">
                <a:cs typeface="Times New Roman" pitchFamily="16" charset="0"/>
              </a:rPr>
              <a:t>  Повышенное АД: </a:t>
            </a:r>
            <a:r>
              <a:rPr lang="ru-RU" b="0" dirty="0" smtClean="0">
                <a:cs typeface="Times New Roman" pitchFamily="16" charset="0"/>
              </a:rPr>
              <a:t>≥ </a:t>
            </a:r>
            <a:r>
              <a:rPr lang="ru-RU" b="0" dirty="0">
                <a:cs typeface="Times New Roman" pitchFamily="16" charset="0"/>
              </a:rPr>
              <a:t>130/85 мм рт. ст. или факт гипотензивной терапии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b="0" dirty="0"/>
              <a:t>  4.  </a:t>
            </a:r>
            <a:r>
              <a:rPr lang="ru-RU" b="0" dirty="0">
                <a:cs typeface="Times New Roman" pitchFamily="16" charset="0"/>
              </a:rPr>
              <a:t>Повышение содержания </a:t>
            </a:r>
            <a:r>
              <a:rPr lang="ru-RU" dirty="0"/>
              <a:t>г</a:t>
            </a:r>
            <a:r>
              <a:rPr lang="ru-RU" dirty="0">
                <a:cs typeface="Times New Roman" pitchFamily="16" charset="0"/>
              </a:rPr>
              <a:t>люкозы в </a:t>
            </a:r>
            <a:r>
              <a:rPr lang="ru-RU" dirty="0" smtClean="0">
                <a:cs typeface="Times New Roman" pitchFamily="16" charset="0"/>
              </a:rPr>
              <a:t>плазме </a:t>
            </a:r>
            <a:r>
              <a:rPr lang="ru-RU" dirty="0">
                <a:cs typeface="Times New Roman" pitchFamily="16" charset="0"/>
              </a:rPr>
              <a:t>крови натощак </a:t>
            </a:r>
            <a:r>
              <a:rPr lang="ru-RU" dirty="0" smtClean="0">
                <a:cs typeface="Times New Roman" pitchFamily="16" charset="0"/>
              </a:rPr>
              <a:t>≥ 5,6 </a:t>
            </a:r>
            <a:r>
              <a:rPr lang="ru-RU" dirty="0" err="1" smtClean="0">
                <a:cs typeface="Times New Roman" pitchFamily="16" charset="0"/>
              </a:rPr>
              <a:t>ммоль</a:t>
            </a:r>
            <a:r>
              <a:rPr lang="ru-RU" dirty="0" smtClean="0">
                <a:cs typeface="Times New Roman" pitchFamily="16" charset="0"/>
              </a:rPr>
              <a:t>/л</a:t>
            </a:r>
            <a:r>
              <a:rPr lang="ru-RU" b="0" dirty="0" smtClean="0">
                <a:cs typeface="Times New Roman" pitchFamily="16" charset="0"/>
              </a:rPr>
              <a:t> </a:t>
            </a:r>
            <a:r>
              <a:rPr lang="ru-RU" b="0" dirty="0">
                <a:cs typeface="Times New Roman" pitchFamily="16" charset="0"/>
              </a:rPr>
              <a:t>или диагностированный ранее СД 2 типа</a:t>
            </a:r>
            <a:r>
              <a:rPr lang="ru-RU" b="0" dirty="0"/>
              <a:t>  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541362" y="1091117"/>
            <a:ext cx="2808419" cy="993775"/>
          </a:xfrm>
          <a:prstGeom prst="ellipse">
            <a:avLst/>
          </a:prstGeom>
          <a:noFill/>
          <a:ln w="3168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29552" y="218363"/>
            <a:ext cx="7176448" cy="494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ЧТО  ТАКОЕ   МЕТАБОЛИЧЕСКИЙ   СИНДРОМ?</a:t>
            </a:r>
          </a:p>
        </p:txBody>
      </p:sp>
    </p:spTree>
    <p:extLst>
      <p:ext uri="{BB962C8B-B14F-4D97-AF65-F5344CB8AC3E}">
        <p14:creationId xmlns:p14="http://schemas.microsoft.com/office/powerpoint/2010/main" val="165224198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228" y="1196975"/>
            <a:ext cx="8748580" cy="4824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1</a:t>
            </a:r>
            <a:r>
              <a:rPr lang="ru-RU" dirty="0" smtClean="0"/>
              <a:t>.Возраст </a:t>
            </a:r>
            <a:r>
              <a:rPr lang="ru-RU" b="1" u="sng" dirty="0" smtClean="0">
                <a:cs typeface="Arial" charset="0"/>
              </a:rPr>
              <a:t>≥ 45 лет</a:t>
            </a:r>
            <a:r>
              <a:rPr lang="ru-RU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ИЛИ</a:t>
            </a:r>
          </a:p>
          <a:p>
            <a:pPr eaLnBrk="1" hangingPunct="1">
              <a:buFontTx/>
              <a:buNone/>
            </a:pPr>
            <a:r>
              <a:rPr lang="ru-RU" dirty="0" smtClean="0"/>
              <a:t>2. Сочетание ИМТ</a:t>
            </a:r>
            <a:r>
              <a:rPr lang="en-US" dirty="0" smtClean="0"/>
              <a:t>&gt;</a:t>
            </a:r>
            <a:r>
              <a:rPr lang="ru-RU" dirty="0" smtClean="0"/>
              <a:t>25 + 1</a:t>
            </a:r>
            <a:r>
              <a:rPr lang="ru-RU" b="1" u="sng" dirty="0" smtClean="0"/>
              <a:t> любой фактор риска</a:t>
            </a:r>
            <a:r>
              <a:rPr lang="ru-RU" dirty="0" smtClean="0"/>
              <a:t> – контроль НЕ РЕЖЕ 1 раза в 3 года:</a:t>
            </a:r>
          </a:p>
          <a:p>
            <a:pPr lvl="2" eaLnBrk="1" hangingPunct="1">
              <a:buClr>
                <a:schemeClr val="tx1"/>
              </a:buClr>
            </a:pPr>
            <a:r>
              <a:rPr lang="ru-RU" dirty="0" smtClean="0"/>
              <a:t>гликемии натощак;</a:t>
            </a:r>
          </a:p>
          <a:p>
            <a:pPr lvl="2" eaLnBrk="1" hangingPunct="1">
              <a:buClr>
                <a:schemeClr val="tx1"/>
              </a:buClr>
            </a:pPr>
            <a:r>
              <a:rPr lang="ru-RU" dirty="0" smtClean="0"/>
              <a:t>гликемии через 2 ч после еды</a:t>
            </a:r>
          </a:p>
          <a:p>
            <a:pPr lvl="2" eaLnBrk="1" hangingPunct="1">
              <a:buClr>
                <a:schemeClr val="tx1"/>
              </a:buClr>
            </a:pPr>
            <a:r>
              <a:rPr lang="ru-RU" dirty="0" smtClean="0"/>
              <a:t>тест на толерантность к глюкозе (при промежуточных значениях гликемии)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50125" y="0"/>
            <a:ext cx="948414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</a:rPr>
              <a:t>СКРИНИНГ </a:t>
            </a:r>
            <a:r>
              <a:rPr lang="ru-RU" sz="3600" b="1" dirty="0" smtClean="0">
                <a:solidFill>
                  <a:srgbClr val="002060"/>
                </a:solidFill>
              </a:rPr>
              <a:t>ДЛЯ ВЫЯВЛЕНИЯ нарушений углеводного обмена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9028" name="Прямоугольник 3"/>
          <p:cNvSpPr>
            <a:spLocks noChangeArrowheads="1"/>
          </p:cNvSpPr>
          <p:nvPr/>
        </p:nvSpPr>
        <p:spPr bwMode="auto">
          <a:xfrm>
            <a:off x="271727" y="5732466"/>
            <a:ext cx="9362546" cy="955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При </a:t>
            </a:r>
            <a:r>
              <a:rPr lang="ru-RU" sz="2800" b="1" dirty="0" err="1">
                <a:solidFill>
                  <a:srgbClr val="C00000"/>
                </a:solidFill>
              </a:rPr>
              <a:t>преддиабете</a:t>
            </a:r>
            <a:r>
              <a:rPr lang="ru-RU" sz="2800" b="1" dirty="0">
                <a:solidFill>
                  <a:srgbClr val="C00000"/>
                </a:solidFill>
              </a:rPr>
              <a:t> в анамнезе </a:t>
            </a:r>
            <a:r>
              <a:rPr lang="ru-RU" sz="2800" b="1" dirty="0" smtClean="0">
                <a:solidFill>
                  <a:srgbClr val="C00000"/>
                </a:solidFill>
              </a:rPr>
              <a:t>обследование ЕЖЕГОДНО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Содержимое 2"/>
          <p:cNvSpPr>
            <a:spLocks noGrp="1"/>
          </p:cNvSpPr>
          <p:nvPr>
            <p:ph idx="1"/>
          </p:nvPr>
        </p:nvSpPr>
        <p:spPr>
          <a:xfrm>
            <a:off x="272955" y="1392072"/>
            <a:ext cx="9416955" cy="54659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 45 лет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               и/или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наличии факторов риска: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Абдоминальное ожирение; 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НГН, НТГ или НГН+НТГ;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естационный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СД в анамнезе или рождение ребенка весом &gt;4,0 кг; 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АГ; 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Дислипидемия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ТГ&gt;2,82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/л, ЛПВП&lt;0,9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/л;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аследственная отягощенность по СД 2 типа (у прямых родственников)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ривычно низкая физическая активность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Синдром поликистозных яичников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заболевания</a:t>
            </a:r>
            <a:endParaRPr lang="ru-RU" sz="25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069" y="151809"/>
            <a:ext cx="9124097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СКРИНИНГ для активного выявления СД </a:t>
            </a:r>
            <a:r>
              <a:rPr lang="ru-RU" sz="3200" b="1" dirty="0" smtClean="0">
                <a:solidFill>
                  <a:srgbClr val="002060"/>
                </a:solidFill>
              </a:rPr>
              <a:t>проводится следующим категориям лиц</a:t>
            </a:r>
            <a:endParaRPr lang="ru-RU" sz="32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041" y="4800601"/>
            <a:ext cx="1365960" cy="20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39" y="2"/>
            <a:ext cx="9163481" cy="981075"/>
          </a:xfrm>
        </p:spPr>
        <p:txBody>
          <a:bodyPr/>
          <a:lstStyle/>
          <a:p>
            <a:pPr eaLnBrk="1" hangingPunct="1"/>
            <a:r>
              <a:rPr lang="ru-RU" dirty="0" smtClean="0"/>
              <a:t>Лабораторная </a:t>
            </a:r>
            <a:r>
              <a:rPr lang="ru-RU" dirty="0" smtClean="0"/>
              <a:t>диагностика сахарного диабета</a:t>
            </a:r>
            <a:endParaRPr lang="ru-RU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685" y="1030004"/>
            <a:ext cx="5305557" cy="5472112"/>
          </a:xfrm>
        </p:spPr>
        <p:txBody>
          <a:bodyPr/>
          <a:lstStyle/>
          <a:p>
            <a:pPr marL="533400" indent="-533400" eaLnBrk="1" hangingPunct="1"/>
            <a:endParaRPr lang="ru-RU" sz="2000" b="1" dirty="0" smtClean="0"/>
          </a:p>
          <a:p>
            <a:pPr marL="533400" indent="-533400" eaLnBrk="1" hangingPunct="1">
              <a:buFontTx/>
              <a:buNone/>
            </a:pPr>
            <a:r>
              <a:rPr lang="ru-RU" sz="2800" b="1" dirty="0" smtClean="0"/>
              <a:t>1. Гликемия натощак</a:t>
            </a:r>
          </a:p>
          <a:p>
            <a:pPr marL="533400" indent="-533400" eaLnBrk="1" hangingPunct="1">
              <a:buFontTx/>
              <a:buNone/>
            </a:pPr>
            <a:endParaRPr lang="ru-RU" sz="2800" b="1" dirty="0" smtClean="0"/>
          </a:p>
          <a:p>
            <a:pPr marL="533400" indent="-533400" algn="ctr" eaLnBrk="1" hangingPunct="1">
              <a:buFontTx/>
              <a:buNone/>
            </a:pPr>
            <a:r>
              <a:rPr lang="ru-RU" sz="2800" b="1" dirty="0" smtClean="0"/>
              <a:t>ПЛАЗМА КРОВИ !!!!!</a:t>
            </a:r>
          </a:p>
          <a:p>
            <a:pPr marL="533400" indent="-533400" eaLnBrk="1" hangingPunct="1"/>
            <a:endParaRPr lang="ru-RU" sz="2800" b="1" dirty="0" smtClean="0"/>
          </a:p>
          <a:p>
            <a:pPr marL="363538" indent="-363538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2. Гликемия </a:t>
            </a:r>
            <a:r>
              <a:rPr lang="ru-RU" sz="2800" b="1" dirty="0" err="1" smtClean="0">
                <a:solidFill>
                  <a:srgbClr val="C00000"/>
                </a:solidFill>
              </a:rPr>
              <a:t>постпрандиально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533400" indent="-533400" eaLnBrk="1" hangingPunct="1"/>
            <a:endParaRPr lang="ru-RU" sz="2800" b="1" dirty="0" smtClean="0"/>
          </a:p>
          <a:p>
            <a:pPr marL="533400" indent="-533400" eaLnBrk="1" hangingPunct="1">
              <a:buFontTx/>
              <a:buNone/>
            </a:pPr>
            <a:r>
              <a:rPr lang="ru-RU" sz="2800" b="1" dirty="0" smtClean="0"/>
              <a:t>3. Тест толерантности к глюкозе (по показаниям)</a:t>
            </a:r>
            <a:endParaRPr lang="ru-RU" sz="2000" dirty="0" smtClean="0"/>
          </a:p>
          <a:p>
            <a:pPr marL="533400" indent="-533400" eaLnBrk="1" hangingPunct="1">
              <a:buFontTx/>
              <a:buNone/>
            </a:pPr>
            <a:endParaRPr lang="ru-RU" sz="2000" dirty="0" smtClean="0"/>
          </a:p>
        </p:txBody>
      </p:sp>
      <p:sp>
        <p:nvSpPr>
          <p:cNvPr id="5" name="Овал 4"/>
          <p:cNvSpPr/>
          <p:nvPr/>
        </p:nvSpPr>
        <p:spPr>
          <a:xfrm>
            <a:off x="414039" y="2284411"/>
            <a:ext cx="4758529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69" y="1146412"/>
            <a:ext cx="3678808" cy="554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6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45217"/>
              </p:ext>
            </p:extLst>
          </p:nvPr>
        </p:nvGraphicFramePr>
        <p:xfrm>
          <a:off x="0" y="1844825"/>
          <a:ext cx="9906001" cy="4650104"/>
        </p:xfrm>
        <a:graphic>
          <a:graphicData uri="http://schemas.openxmlformats.org/drawingml/2006/table">
            <a:tbl>
              <a:tblPr/>
              <a:tblGrid>
                <a:gridCol w="3159258"/>
                <a:gridCol w="1325959"/>
                <a:gridCol w="1950244"/>
                <a:gridCol w="2309707"/>
                <a:gridCol w="1160833"/>
              </a:tblGrid>
              <a:tr h="4766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Время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забора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крови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0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Норма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0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Категории повышенного риска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7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СД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09B"/>
                    </a:solidFill>
                  </a:tcPr>
                </a:tc>
              </a:tr>
              <a:tr h="12059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7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7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Нарушение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гликемии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н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атощак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Нарушение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толерантности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к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глюкозе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7FFF"/>
                    </a:solidFill>
                  </a:tcPr>
                </a:tc>
              </a:tr>
              <a:tr h="54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Натощак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≤ </a:t>
                      </a:r>
                      <a:r>
                        <a:rPr kumimoji="0" lang="fr-B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,0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6,1-6,9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≤ </a:t>
                      </a:r>
                      <a:r>
                        <a:rPr kumimoji="0" lang="fr-B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,0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≥7,0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Через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2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часа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осле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еды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или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ПТТГ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&lt; 8.9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&lt; 8.9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8.9-12,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≥ 12,2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HbA1c, %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&lt;6.0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6.0-6.4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≥6.5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50124" y="121875"/>
            <a:ext cx="9755876" cy="908720"/>
          </a:xfrm>
          <a:noFill/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ДИАГНОСТИЧЕСКИЕ </a:t>
            </a:r>
            <a:r>
              <a:rPr lang="ru-RU" sz="3200" b="1" dirty="0" smtClean="0">
                <a:solidFill>
                  <a:srgbClr val="002060"/>
                </a:solidFill>
              </a:rPr>
              <a:t>КРИТЕРИИ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сахарного диабета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83767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В 2011 г. ВОЗ одобрила возможность использования </a:t>
            </a:r>
            <a:r>
              <a:rPr lang="en-US" sz="2000" b="1" dirty="0" smtClean="0">
                <a:solidFill>
                  <a:srgbClr val="C00000"/>
                </a:solidFill>
              </a:rPr>
              <a:t>HbA1c </a:t>
            </a:r>
            <a:r>
              <a:rPr lang="ru-RU" sz="2000" b="1" dirty="0" smtClean="0">
                <a:solidFill>
                  <a:srgbClr val="C00000"/>
                </a:solidFill>
              </a:rPr>
              <a:t>для диагностики СД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62523" y="0"/>
            <a:ext cx="9243477" cy="908720"/>
          </a:xfrm>
          <a:solidFill>
            <a:srgbClr val="2F509B"/>
          </a:solidFill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ДИАГНОСТИЧЕСКИЕ КРИТЕРИИ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gclinic.ru/assets/images/lab_diagnostika1.jpg"/>
          <p:cNvPicPr>
            <a:picLocks noChangeAspect="1" noChangeArrowheads="1"/>
          </p:cNvPicPr>
          <p:nvPr/>
        </p:nvPicPr>
        <p:blipFill>
          <a:blip r:embed="rId3" cstate="print"/>
          <a:srcRect t="13986" b="2098"/>
          <a:stretch>
            <a:fillRect/>
          </a:stretch>
        </p:blipFill>
        <p:spPr bwMode="auto">
          <a:xfrm>
            <a:off x="2" y="0"/>
            <a:ext cx="858096" cy="91394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3104" t="12832" r="13314" b="9461"/>
          <a:stretch>
            <a:fillRect/>
          </a:stretch>
        </p:blipFill>
        <p:spPr bwMode="auto">
          <a:xfrm rot="10800000">
            <a:off x="1" y="980730"/>
            <a:ext cx="1754645" cy="241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988672" y="1268763"/>
            <a:ext cx="74492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</a:rPr>
              <a:t>В случае </a:t>
            </a:r>
            <a:r>
              <a:rPr lang="ru-RU" sz="3200" b="1" dirty="0" smtClean="0">
                <a:solidFill>
                  <a:srgbClr val="000000"/>
                </a:solidFill>
              </a:rPr>
              <a:t>отсутствия острой метаболической декомпенсации </a:t>
            </a:r>
            <a:r>
              <a:rPr lang="ru-RU" sz="3200" dirty="0" smtClean="0">
                <a:solidFill>
                  <a:srgbClr val="000000"/>
                </a:solidFill>
              </a:rPr>
              <a:t>диагноз должен быть поставлен на основании </a:t>
            </a:r>
            <a:r>
              <a:rPr lang="ru-RU" sz="4800" dirty="0" smtClean="0">
                <a:solidFill>
                  <a:srgbClr val="000000"/>
                </a:solidFill>
              </a:rPr>
              <a:t>двух цифр</a:t>
            </a:r>
            <a:r>
              <a:rPr lang="ru-RU" sz="3200" dirty="0" smtClean="0">
                <a:solidFill>
                  <a:srgbClr val="000000"/>
                </a:solidFill>
              </a:rPr>
              <a:t>, находящихся в диагностическом диапазоне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05818"/>
            <a:ext cx="9906000" cy="8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6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906001" cy="908720"/>
          </a:xfrm>
          <a:noFill/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ДИАГНОСТИЧЕСКИЕ КРИТЕРИИ СД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86654"/>
            <a:ext cx="9906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дважды глюкоза натощак </a:t>
            </a:r>
            <a:r>
              <a:rPr lang="en-US" sz="2800" b="1" dirty="0" smtClean="0">
                <a:solidFill>
                  <a:srgbClr val="000000"/>
                </a:solidFill>
              </a:rPr>
              <a:t>≥</a:t>
            </a:r>
            <a:r>
              <a:rPr lang="ru-RU" sz="2800" b="1" dirty="0" smtClean="0">
                <a:solidFill>
                  <a:srgbClr val="000000"/>
                </a:solidFill>
              </a:rPr>
              <a:t> 7,0 </a:t>
            </a:r>
            <a:r>
              <a:rPr lang="ru-RU" sz="2800" b="1" dirty="0" err="1" smtClean="0">
                <a:solidFill>
                  <a:srgbClr val="000000"/>
                </a:solidFill>
              </a:rPr>
              <a:t>ммоль</a:t>
            </a:r>
            <a:r>
              <a:rPr lang="ru-RU" sz="2800" b="1" dirty="0" smtClean="0">
                <a:solidFill>
                  <a:srgbClr val="000000"/>
                </a:solidFill>
              </a:rPr>
              <a:t>/л</a:t>
            </a: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или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2. дважды определенная глюкоза </a:t>
            </a:r>
            <a:r>
              <a:rPr lang="ru-RU" sz="2800" b="1" dirty="0" err="1" smtClean="0">
                <a:solidFill>
                  <a:srgbClr val="000000"/>
                </a:solidFill>
              </a:rPr>
              <a:t>постпрандиально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≥</a:t>
            </a:r>
            <a:r>
              <a:rPr lang="ru-RU" sz="2800" b="1" dirty="0" smtClean="0">
                <a:solidFill>
                  <a:srgbClr val="000000"/>
                </a:solidFill>
              </a:rPr>
              <a:t> 12,2 </a:t>
            </a:r>
            <a:r>
              <a:rPr lang="ru-RU" sz="2800" b="1" dirty="0" err="1" smtClean="0">
                <a:solidFill>
                  <a:srgbClr val="000000"/>
                </a:solidFill>
              </a:rPr>
              <a:t>ммоль</a:t>
            </a:r>
            <a:r>
              <a:rPr lang="ru-RU" sz="2800" b="1" dirty="0" smtClean="0">
                <a:solidFill>
                  <a:srgbClr val="000000"/>
                </a:solidFill>
              </a:rPr>
              <a:t>/л</a:t>
            </a: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или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3. уровень глюкозы натощак </a:t>
            </a:r>
            <a:r>
              <a:rPr lang="en-US" sz="2800" b="1" dirty="0" smtClean="0">
                <a:solidFill>
                  <a:srgbClr val="000000"/>
                </a:solidFill>
              </a:rPr>
              <a:t>≥</a:t>
            </a:r>
            <a:r>
              <a:rPr lang="ru-RU" sz="2800" b="1" dirty="0" smtClean="0">
                <a:solidFill>
                  <a:srgbClr val="000000"/>
                </a:solidFill>
              </a:rPr>
              <a:t>7,0 </a:t>
            </a:r>
            <a:r>
              <a:rPr lang="ru-RU" sz="2800" b="1" dirty="0" err="1" smtClean="0">
                <a:solidFill>
                  <a:srgbClr val="000000"/>
                </a:solidFill>
              </a:rPr>
              <a:t>ммоль</a:t>
            </a:r>
            <a:r>
              <a:rPr lang="ru-RU" sz="2800" b="1" dirty="0" smtClean="0">
                <a:solidFill>
                  <a:srgbClr val="000000"/>
                </a:solidFill>
              </a:rPr>
              <a:t>/л + </a:t>
            </a:r>
            <a:r>
              <a:rPr lang="ru-RU" sz="2800" b="1" dirty="0" err="1" smtClean="0">
                <a:solidFill>
                  <a:srgbClr val="000000"/>
                </a:solidFill>
              </a:rPr>
              <a:t>постпрандиально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≥</a:t>
            </a:r>
            <a:r>
              <a:rPr lang="ru-RU" sz="2800" b="1" dirty="0" smtClean="0">
                <a:solidFill>
                  <a:srgbClr val="000000"/>
                </a:solidFill>
              </a:rPr>
              <a:t>12,2 </a:t>
            </a:r>
            <a:r>
              <a:rPr lang="ru-RU" sz="2800" b="1" dirty="0" err="1" smtClean="0">
                <a:solidFill>
                  <a:srgbClr val="000000"/>
                </a:solidFill>
              </a:rPr>
              <a:t>ммоль</a:t>
            </a:r>
            <a:r>
              <a:rPr lang="ru-RU" sz="2800" b="1" dirty="0" smtClean="0">
                <a:solidFill>
                  <a:srgbClr val="000000"/>
                </a:solidFill>
              </a:rPr>
              <a:t>/л</a:t>
            </a: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или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</a:rPr>
              <a:t>4. </a:t>
            </a:r>
            <a:r>
              <a:rPr lang="ru-RU" sz="2800" b="1" dirty="0" smtClean="0">
                <a:solidFill>
                  <a:srgbClr val="000000"/>
                </a:solidFill>
              </a:rPr>
              <a:t>дважды </a:t>
            </a:r>
            <a:r>
              <a:rPr lang="en-US" sz="2800" b="1" dirty="0">
                <a:solidFill>
                  <a:srgbClr val="000000"/>
                </a:solidFill>
              </a:rPr>
              <a:t>HbA1c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≥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6.5</a:t>
            </a:r>
            <a:r>
              <a:rPr lang="ru-RU" sz="2800" b="1" dirty="0" smtClean="0">
                <a:solidFill>
                  <a:srgbClr val="000000"/>
                </a:solidFill>
              </a:rPr>
              <a:t>%</a:t>
            </a:r>
            <a:endParaRPr lang="ru-RU" sz="2800" b="1" dirty="0">
              <a:solidFill>
                <a:srgbClr val="000000"/>
              </a:solidFill>
            </a:endParaRP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или</a:t>
            </a:r>
            <a:endParaRPr lang="ru-RU" sz="2800" dirty="0">
              <a:solidFill>
                <a:srgbClr val="000000"/>
              </a:solidFill>
            </a:endParaRP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</a:rPr>
              <a:t>5. </a:t>
            </a:r>
            <a:r>
              <a:rPr lang="ru-RU" sz="2800" b="1" dirty="0" smtClean="0">
                <a:solidFill>
                  <a:srgbClr val="000000"/>
                </a:solidFill>
              </a:rPr>
              <a:t>однократный </a:t>
            </a:r>
            <a:r>
              <a:rPr lang="en-US" sz="2800" b="1" dirty="0">
                <a:solidFill>
                  <a:srgbClr val="000000"/>
                </a:solidFill>
              </a:rPr>
              <a:t>HbA1c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≥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6.5</a:t>
            </a:r>
            <a:r>
              <a:rPr lang="ru-RU" sz="2800" b="1" dirty="0" smtClean="0">
                <a:solidFill>
                  <a:srgbClr val="000000"/>
                </a:solidFill>
              </a:rPr>
              <a:t>% </a:t>
            </a:r>
            <a:r>
              <a:rPr lang="ru-RU" sz="2800" b="1" dirty="0">
                <a:solidFill>
                  <a:srgbClr val="000000"/>
                </a:solidFill>
              </a:rPr>
              <a:t>+ однократное определение уровня глюкозы натощак </a:t>
            </a:r>
            <a:r>
              <a:rPr lang="en-US" sz="2800" b="1" dirty="0" smtClean="0">
                <a:solidFill>
                  <a:srgbClr val="000000"/>
                </a:solidFill>
              </a:rPr>
              <a:t>≥</a:t>
            </a:r>
            <a:r>
              <a:rPr lang="ru-RU" sz="2800" b="1" dirty="0" smtClean="0">
                <a:solidFill>
                  <a:srgbClr val="000000"/>
                </a:solidFill>
              </a:rPr>
              <a:t> 7,0 </a:t>
            </a:r>
            <a:r>
              <a:rPr lang="ru-RU" sz="2800" b="1" dirty="0" err="1">
                <a:solidFill>
                  <a:srgbClr val="000000"/>
                </a:solidFill>
              </a:rPr>
              <a:t>ммольл</a:t>
            </a:r>
            <a:r>
              <a:rPr lang="ru-RU" sz="2800" b="1" dirty="0" smtClean="0">
                <a:solidFill>
                  <a:srgbClr val="000000"/>
                </a:solidFill>
              </a:rPr>
              <a:t>/ </a:t>
            </a:r>
            <a:r>
              <a:rPr lang="ru-RU" sz="2800" b="1" dirty="0">
                <a:solidFill>
                  <a:srgbClr val="000000"/>
                </a:solidFill>
              </a:rPr>
              <a:t>или </a:t>
            </a:r>
            <a:r>
              <a:rPr lang="ru-RU" sz="2800" b="1" dirty="0" err="1">
                <a:solidFill>
                  <a:srgbClr val="000000"/>
                </a:solidFill>
              </a:rPr>
              <a:t>постпрандиально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≥</a:t>
            </a:r>
            <a:r>
              <a:rPr lang="ru-RU" sz="2800" b="1" dirty="0">
                <a:solidFill>
                  <a:srgbClr val="000000"/>
                </a:solidFill>
              </a:rPr>
              <a:t>12,2 </a:t>
            </a:r>
            <a:r>
              <a:rPr lang="ru-RU" sz="2800" b="1" dirty="0" err="1" smtClean="0">
                <a:solidFill>
                  <a:srgbClr val="000000"/>
                </a:solidFill>
              </a:rPr>
              <a:t>ммоль</a:t>
            </a:r>
            <a:r>
              <a:rPr lang="ru-RU" sz="2800" b="1" dirty="0" smtClean="0">
                <a:solidFill>
                  <a:srgbClr val="000000"/>
                </a:solidFill>
              </a:rPr>
              <a:t>/л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78581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Диагностика 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32172" y="928688"/>
            <a:ext cx="9340188" cy="5636206"/>
            <a:chOff x="2922" y="3418"/>
            <a:chExt cx="13353" cy="6488"/>
          </a:xfrm>
        </p:grpSpPr>
        <p:sp>
          <p:nvSpPr>
            <p:cNvPr id="141317" name="Rectangle 64"/>
            <p:cNvSpPr>
              <a:spLocks noChangeArrowheads="1"/>
            </p:cNvSpPr>
            <p:nvPr/>
          </p:nvSpPr>
          <p:spPr bwMode="auto">
            <a:xfrm>
              <a:off x="3705" y="9115"/>
              <a:ext cx="7135" cy="7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alibri" pitchFamily="34" charset="0"/>
                </a:rPr>
                <a:t>Образ жизни, медикаментозная профилактика СД (</a:t>
              </a:r>
              <a:r>
                <a:rPr lang="ru-RU" sz="1200" b="1" u="sng" dirty="0" err="1">
                  <a:solidFill>
                    <a:srgbClr val="000000"/>
                  </a:solidFill>
                  <a:latin typeface="Calibri" pitchFamily="34" charset="0"/>
                </a:rPr>
                <a:t>метформин</a:t>
              </a:r>
              <a:r>
                <a:rPr lang="ru-RU" sz="1200" b="1" u="sng" dirty="0">
                  <a:solidFill>
                    <a:srgbClr val="000000"/>
                  </a:solidFill>
                  <a:latin typeface="Calibri" pitchFamily="34" charset="0"/>
                </a:rPr>
                <a:t> или </a:t>
              </a:r>
              <a:r>
                <a:rPr lang="ru-RU" sz="1200" b="1" u="sng" dirty="0" err="1">
                  <a:solidFill>
                    <a:srgbClr val="000000"/>
                  </a:solidFill>
                  <a:latin typeface="Calibri" pitchFamily="34" charset="0"/>
                </a:rPr>
                <a:t>акарбоза</a:t>
              </a:r>
              <a:r>
                <a:rPr lang="ru-RU" sz="1200" dirty="0">
                  <a:solidFill>
                    <a:srgbClr val="000000"/>
                  </a:solidFill>
                  <a:latin typeface="Calibri" pitchFamily="34" charset="0"/>
                </a:rPr>
                <a:t>) с пересмотром диагноза ежегодно (отмена препаратов, расширение диеты)!!</a:t>
              </a:r>
              <a:endParaRPr lang="ru-RU" sz="12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2922" y="3418"/>
              <a:ext cx="13353" cy="5697"/>
              <a:chOff x="2922" y="3418"/>
              <a:chExt cx="13353" cy="5697"/>
            </a:xfrm>
          </p:grpSpPr>
          <p:sp>
            <p:nvSpPr>
              <p:cNvPr id="141319" name="Rectangle 66"/>
              <p:cNvSpPr>
                <a:spLocks noChangeArrowheads="1"/>
              </p:cNvSpPr>
              <p:nvPr/>
            </p:nvSpPr>
            <p:spPr bwMode="auto">
              <a:xfrm>
                <a:off x="6116" y="6985"/>
                <a:ext cx="3071" cy="400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ППТГ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0" name="Rectangle 67"/>
              <p:cNvSpPr>
                <a:spLocks noChangeArrowheads="1"/>
              </p:cNvSpPr>
              <p:nvPr/>
            </p:nvSpPr>
            <p:spPr bwMode="auto">
              <a:xfrm>
                <a:off x="9862" y="8443"/>
                <a:ext cx="833" cy="45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FFFFF"/>
                    </a:solidFill>
                    <a:latin typeface="Calibri" pitchFamily="34" charset="0"/>
                  </a:rPr>
                  <a:t>СД </a:t>
                </a:r>
                <a:r>
                  <a:rPr lang="ru-RU" sz="1200" baseline="30000">
                    <a:solidFill>
                      <a:srgbClr val="FFFFFF"/>
                    </a:solidFill>
                    <a:latin typeface="Calibri" pitchFamily="34" charset="0"/>
                  </a:rPr>
                  <a:t>7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1" name="Rectangle 68"/>
              <p:cNvSpPr>
                <a:spLocks noChangeArrowheads="1"/>
              </p:cNvSpPr>
              <p:nvPr/>
            </p:nvSpPr>
            <p:spPr bwMode="auto">
              <a:xfrm>
                <a:off x="6357" y="5756"/>
                <a:ext cx="1607" cy="8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6,1-6,9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и/или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ГПП 8,9-12,1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2" name="Line 69"/>
              <p:cNvSpPr>
                <a:spLocks noChangeShapeType="1"/>
              </p:cNvSpPr>
              <p:nvPr/>
            </p:nvSpPr>
            <p:spPr bwMode="auto">
              <a:xfrm flipH="1">
                <a:off x="5857" y="3876"/>
                <a:ext cx="679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/>
            </p:nvSpPr>
            <p:spPr bwMode="auto">
              <a:xfrm>
                <a:off x="12341" y="4043"/>
                <a:ext cx="3934" cy="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defRPr/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Анализ мочи на ацетон (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cito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) + спонтанная гликемия, ЭКГ.  При Ацетонурии - Госпитализация в стационар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cito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!!!</a:t>
                </a:r>
              </a:p>
              <a:p>
                <a:pPr defTabSz="914400" fontAlgn="base">
                  <a:defRPr/>
                </a:pP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defRPr/>
                </a:pP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4" name="Line 71"/>
              <p:cNvSpPr>
                <a:spLocks noChangeShapeType="1"/>
              </p:cNvSpPr>
              <p:nvPr/>
            </p:nvSpPr>
            <p:spPr bwMode="auto">
              <a:xfrm>
                <a:off x="6824" y="3876"/>
                <a:ext cx="0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5" name="Rectangle 72"/>
              <p:cNvSpPr>
                <a:spLocks noChangeArrowheads="1"/>
              </p:cNvSpPr>
              <p:nvPr/>
            </p:nvSpPr>
            <p:spPr bwMode="auto">
              <a:xfrm>
                <a:off x="6116" y="4057"/>
                <a:ext cx="900" cy="6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6,1</a:t>
                </a:r>
                <a:r>
                  <a:rPr lang="ru-RU" sz="1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6,9 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6" name="Rectangle 73"/>
              <p:cNvSpPr>
                <a:spLocks noChangeArrowheads="1"/>
              </p:cNvSpPr>
              <p:nvPr/>
            </p:nvSpPr>
            <p:spPr bwMode="auto">
              <a:xfrm>
                <a:off x="7126" y="4057"/>
                <a:ext cx="1549" cy="6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≥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7 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 без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си мптомов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7" name="Rectangle 74"/>
              <p:cNvSpPr>
                <a:spLocks noChangeArrowheads="1"/>
              </p:cNvSpPr>
              <p:nvPr/>
            </p:nvSpPr>
            <p:spPr bwMode="auto">
              <a:xfrm>
                <a:off x="6536" y="3418"/>
                <a:ext cx="4065" cy="458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Гликемия натощак, ммоль/л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8" name="Rectangle 75"/>
              <p:cNvSpPr>
                <a:spLocks noChangeArrowheads="1"/>
              </p:cNvSpPr>
              <p:nvPr/>
            </p:nvSpPr>
            <p:spPr bwMode="auto">
              <a:xfrm>
                <a:off x="8897" y="4066"/>
                <a:ext cx="2179" cy="6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≥7  +</a:t>
                </a:r>
                <a:r>
                  <a:rPr lang="ru-RU" sz="1200" u="sng">
                    <a:solidFill>
                      <a:srgbClr val="000000"/>
                    </a:solidFill>
                    <a:latin typeface="Calibri" pitchFamily="34" charset="0"/>
                  </a:rPr>
                  <a:t>очевидные симптомы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29" name="Line 76"/>
              <p:cNvSpPr>
                <a:spLocks noChangeShapeType="1"/>
              </p:cNvSpPr>
              <p:nvPr/>
            </p:nvSpPr>
            <p:spPr bwMode="auto">
              <a:xfrm>
                <a:off x="10598" y="3876"/>
                <a:ext cx="673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/>
            </p:nvSpPr>
            <p:spPr bwMode="auto">
              <a:xfrm>
                <a:off x="11272" y="4043"/>
                <a:ext cx="824" cy="6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defRPr/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≥14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1" name="Line 78"/>
              <p:cNvSpPr>
                <a:spLocks noChangeShapeType="1"/>
              </p:cNvSpPr>
              <p:nvPr/>
            </p:nvSpPr>
            <p:spPr bwMode="auto">
              <a:xfrm>
                <a:off x="12096" y="4194"/>
                <a:ext cx="2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2" name="Rectangle 79"/>
              <p:cNvSpPr>
                <a:spLocks noChangeArrowheads="1"/>
              </p:cNvSpPr>
              <p:nvPr/>
            </p:nvSpPr>
            <p:spPr bwMode="auto">
              <a:xfrm>
                <a:off x="9862" y="5092"/>
                <a:ext cx="833" cy="45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FFFFF"/>
                    </a:solidFill>
                    <a:latin typeface="Calibri" pitchFamily="34" charset="0"/>
                  </a:rPr>
                  <a:t>СД </a:t>
                </a:r>
                <a:r>
                  <a:rPr lang="ru-RU" sz="1200" baseline="30000">
                    <a:solidFill>
                      <a:srgbClr val="FFFFFF"/>
                    </a:solidFill>
                    <a:latin typeface="Calibri" pitchFamily="34" charset="0"/>
                  </a:rPr>
                  <a:t>4,7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3" name="Line 80"/>
              <p:cNvSpPr>
                <a:spLocks noChangeShapeType="1"/>
              </p:cNvSpPr>
              <p:nvPr/>
            </p:nvSpPr>
            <p:spPr bwMode="auto">
              <a:xfrm>
                <a:off x="7855" y="3876"/>
                <a:ext cx="0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4" name="Line 81"/>
              <p:cNvSpPr>
                <a:spLocks noChangeShapeType="1"/>
              </p:cNvSpPr>
              <p:nvPr/>
            </p:nvSpPr>
            <p:spPr bwMode="auto">
              <a:xfrm>
                <a:off x="9630" y="3891"/>
                <a:ext cx="0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5" name="Line 82"/>
              <p:cNvSpPr>
                <a:spLocks noChangeShapeType="1"/>
              </p:cNvSpPr>
              <p:nvPr/>
            </p:nvSpPr>
            <p:spPr bwMode="auto">
              <a:xfrm flipH="1">
                <a:off x="9459" y="5549"/>
                <a:ext cx="0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6" name="Line 83"/>
              <p:cNvSpPr>
                <a:spLocks noChangeShapeType="1"/>
              </p:cNvSpPr>
              <p:nvPr/>
            </p:nvSpPr>
            <p:spPr bwMode="auto">
              <a:xfrm flipH="1">
                <a:off x="7085" y="5535"/>
                <a:ext cx="0" cy="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7" name="Line 84"/>
              <p:cNvSpPr>
                <a:spLocks noChangeShapeType="1"/>
              </p:cNvSpPr>
              <p:nvPr/>
            </p:nvSpPr>
            <p:spPr bwMode="auto">
              <a:xfrm flipH="1">
                <a:off x="7876" y="4689"/>
                <a:ext cx="0" cy="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8" name="Rectangle 85"/>
              <p:cNvSpPr>
                <a:spLocks noChangeArrowheads="1"/>
              </p:cNvSpPr>
              <p:nvPr/>
            </p:nvSpPr>
            <p:spPr bwMode="auto">
              <a:xfrm>
                <a:off x="5105" y="4028"/>
                <a:ext cx="756" cy="6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 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6,1 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39" name="Rectangle 86"/>
              <p:cNvSpPr>
                <a:spLocks noChangeArrowheads="1"/>
              </p:cNvSpPr>
              <p:nvPr/>
            </p:nvSpPr>
            <p:spPr bwMode="auto">
              <a:xfrm>
                <a:off x="2922" y="4042"/>
                <a:ext cx="1875" cy="6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Возраст &lt;45 лет,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Нет ФР СД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0" name="Rectangle 87"/>
              <p:cNvSpPr>
                <a:spLocks noChangeArrowheads="1"/>
              </p:cNvSpPr>
              <p:nvPr/>
            </p:nvSpPr>
            <p:spPr bwMode="auto">
              <a:xfrm>
                <a:off x="4478" y="4929"/>
                <a:ext cx="1486" cy="8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latin typeface="Calibri" pitchFamily="34" charset="0"/>
                  </a:rPr>
                  <a:t>Возраст ≥45 лет или 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Calibri" pitchFamily="34" charset="0"/>
                  </a:rPr>
                  <a:t>1 </a:t>
                </a:r>
                <a:r>
                  <a:rPr lang="ru-RU" sz="1200" dirty="0">
                    <a:solidFill>
                      <a:srgbClr val="000000"/>
                    </a:solidFill>
                    <a:latin typeface="Calibri" pitchFamily="34" charset="0"/>
                  </a:rPr>
                  <a:t>любые ФР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1" name="Line 88"/>
              <p:cNvSpPr>
                <a:spLocks noChangeShapeType="1"/>
              </p:cNvSpPr>
              <p:nvPr/>
            </p:nvSpPr>
            <p:spPr bwMode="auto">
              <a:xfrm flipH="1">
                <a:off x="4797" y="4285"/>
                <a:ext cx="3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2" name="Line 89"/>
              <p:cNvSpPr>
                <a:spLocks noChangeShapeType="1"/>
              </p:cNvSpPr>
              <p:nvPr/>
            </p:nvSpPr>
            <p:spPr bwMode="auto">
              <a:xfrm>
                <a:off x="5367" y="4708"/>
                <a:ext cx="0" cy="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3" name="Line 90"/>
              <p:cNvSpPr>
                <a:spLocks noChangeShapeType="1"/>
              </p:cNvSpPr>
              <p:nvPr/>
            </p:nvSpPr>
            <p:spPr bwMode="auto">
              <a:xfrm>
                <a:off x="3807" y="4727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4" name="Rectangle 91"/>
              <p:cNvSpPr>
                <a:spLocks noChangeArrowheads="1"/>
              </p:cNvSpPr>
              <p:nvPr/>
            </p:nvSpPr>
            <p:spPr bwMode="auto">
              <a:xfrm>
                <a:off x="2922" y="4927"/>
                <a:ext cx="1427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Образ жизни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5" name="Line 92"/>
              <p:cNvSpPr>
                <a:spLocks noChangeShapeType="1"/>
              </p:cNvSpPr>
              <p:nvPr/>
            </p:nvSpPr>
            <p:spPr bwMode="auto">
              <a:xfrm>
                <a:off x="5367" y="5781"/>
                <a:ext cx="0" cy="1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6" name="Rectangle 93"/>
              <p:cNvSpPr>
                <a:spLocks noChangeArrowheads="1"/>
              </p:cNvSpPr>
              <p:nvPr/>
            </p:nvSpPr>
            <p:spPr bwMode="auto">
              <a:xfrm>
                <a:off x="3824" y="5980"/>
                <a:ext cx="2140" cy="10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Образ жизни; Гликемический профиль не реже 1 раза в 3 года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6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7" name="Line 94"/>
              <p:cNvSpPr>
                <a:spLocks noChangeShapeType="1"/>
              </p:cNvSpPr>
              <p:nvPr/>
            </p:nvSpPr>
            <p:spPr bwMode="auto">
              <a:xfrm>
                <a:off x="6206" y="4689"/>
                <a:ext cx="0" cy="22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8" name="Rectangle 95"/>
              <p:cNvSpPr>
                <a:spLocks noChangeArrowheads="1"/>
              </p:cNvSpPr>
              <p:nvPr/>
            </p:nvSpPr>
            <p:spPr bwMode="auto">
              <a:xfrm>
                <a:off x="8016" y="5781"/>
                <a:ext cx="1171" cy="8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6,1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ГПП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8,9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49" name="Rectangle 96"/>
              <p:cNvSpPr>
                <a:spLocks noChangeArrowheads="1"/>
              </p:cNvSpPr>
              <p:nvPr/>
            </p:nvSpPr>
            <p:spPr bwMode="auto">
              <a:xfrm>
                <a:off x="9252" y="5756"/>
                <a:ext cx="1349" cy="8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 ≥7,0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и/или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ГПП ≥ 12,2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0" name="Line 97"/>
              <p:cNvSpPr>
                <a:spLocks noChangeShapeType="1"/>
              </p:cNvSpPr>
              <p:nvPr/>
            </p:nvSpPr>
            <p:spPr bwMode="auto">
              <a:xfrm flipH="1">
                <a:off x="10230" y="4704"/>
                <a:ext cx="0" cy="3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1" name="Line 98"/>
              <p:cNvSpPr>
                <a:spLocks noChangeShapeType="1"/>
              </p:cNvSpPr>
              <p:nvPr/>
            </p:nvSpPr>
            <p:spPr bwMode="auto">
              <a:xfrm flipH="1">
                <a:off x="6824" y="7385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2" name="Line 99"/>
              <p:cNvSpPr>
                <a:spLocks noChangeShapeType="1"/>
              </p:cNvSpPr>
              <p:nvPr/>
            </p:nvSpPr>
            <p:spPr bwMode="auto">
              <a:xfrm flipH="1">
                <a:off x="5857" y="7385"/>
                <a:ext cx="259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3" name="Rectangle 100"/>
              <p:cNvSpPr>
                <a:spLocks noChangeArrowheads="1"/>
              </p:cNvSpPr>
              <p:nvPr/>
            </p:nvSpPr>
            <p:spPr bwMode="auto">
              <a:xfrm>
                <a:off x="3918" y="7612"/>
                <a:ext cx="1770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 6,1-6,9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ч/з 2 ч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&lt;8.9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6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4" name="Rectangle 101"/>
              <p:cNvSpPr>
                <a:spLocks noChangeArrowheads="1"/>
              </p:cNvSpPr>
              <p:nvPr/>
            </p:nvSpPr>
            <p:spPr bwMode="auto">
              <a:xfrm>
                <a:off x="9782" y="7612"/>
                <a:ext cx="2102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-  любая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ч/з 2 ч ≥12.2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5" name="Line 102"/>
              <p:cNvSpPr>
                <a:spLocks noChangeShapeType="1"/>
              </p:cNvSpPr>
              <p:nvPr/>
            </p:nvSpPr>
            <p:spPr bwMode="auto">
              <a:xfrm>
                <a:off x="7594" y="6654"/>
                <a:ext cx="0" cy="3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6" name="Line 103"/>
              <p:cNvSpPr>
                <a:spLocks noChangeShapeType="1"/>
              </p:cNvSpPr>
              <p:nvPr/>
            </p:nvSpPr>
            <p:spPr bwMode="auto">
              <a:xfrm flipH="1">
                <a:off x="8235" y="5535"/>
                <a:ext cx="2" cy="2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7" name="Line 104"/>
              <p:cNvSpPr>
                <a:spLocks noChangeShapeType="1"/>
              </p:cNvSpPr>
              <p:nvPr/>
            </p:nvSpPr>
            <p:spPr bwMode="auto">
              <a:xfrm>
                <a:off x="9090" y="6640"/>
                <a:ext cx="0" cy="3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8" name="Line 105"/>
              <p:cNvSpPr>
                <a:spLocks noChangeShapeType="1"/>
              </p:cNvSpPr>
              <p:nvPr/>
            </p:nvSpPr>
            <p:spPr bwMode="auto">
              <a:xfrm>
                <a:off x="9187" y="7385"/>
                <a:ext cx="927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59" name="Rectangle 106"/>
              <p:cNvSpPr>
                <a:spLocks noChangeArrowheads="1"/>
              </p:cNvSpPr>
              <p:nvPr/>
            </p:nvSpPr>
            <p:spPr bwMode="auto">
              <a:xfrm>
                <a:off x="10971" y="5077"/>
                <a:ext cx="2318" cy="472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Спонтанная гликемия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2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0" name="Rectangle 107"/>
              <p:cNvSpPr>
                <a:spLocks noChangeArrowheads="1"/>
              </p:cNvSpPr>
              <p:nvPr/>
            </p:nvSpPr>
            <p:spPr bwMode="auto">
              <a:xfrm>
                <a:off x="6824" y="5077"/>
                <a:ext cx="2731" cy="472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Гликемический профиль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3,7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1" name="Line 108"/>
              <p:cNvSpPr>
                <a:spLocks noChangeShapeType="1"/>
              </p:cNvSpPr>
              <p:nvPr/>
            </p:nvSpPr>
            <p:spPr bwMode="auto">
              <a:xfrm>
                <a:off x="11076" y="4704"/>
                <a:ext cx="0" cy="3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2" name="Line 109"/>
              <p:cNvSpPr>
                <a:spLocks noChangeShapeType="1"/>
              </p:cNvSpPr>
              <p:nvPr/>
            </p:nvSpPr>
            <p:spPr bwMode="auto">
              <a:xfrm flipV="1">
                <a:off x="11715" y="4727"/>
                <a:ext cx="0" cy="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3" name="Line 110"/>
              <p:cNvSpPr>
                <a:spLocks noChangeShapeType="1"/>
              </p:cNvSpPr>
              <p:nvPr/>
            </p:nvSpPr>
            <p:spPr bwMode="auto">
              <a:xfrm flipH="1" flipV="1">
                <a:off x="10230" y="5549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4" name="Line 111"/>
              <p:cNvSpPr>
                <a:spLocks noChangeShapeType="1"/>
              </p:cNvSpPr>
              <p:nvPr/>
            </p:nvSpPr>
            <p:spPr bwMode="auto">
              <a:xfrm flipH="1">
                <a:off x="10229" y="8214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5" name="Rectangle 112"/>
              <p:cNvSpPr>
                <a:spLocks noChangeArrowheads="1"/>
              </p:cNvSpPr>
              <p:nvPr/>
            </p:nvSpPr>
            <p:spPr bwMode="auto">
              <a:xfrm>
                <a:off x="6387" y="8443"/>
                <a:ext cx="852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НТГ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5 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6" name="Rectangle 113"/>
              <p:cNvSpPr>
                <a:spLocks noChangeArrowheads="1"/>
              </p:cNvSpPr>
              <p:nvPr/>
            </p:nvSpPr>
            <p:spPr bwMode="auto">
              <a:xfrm>
                <a:off x="5688" y="7612"/>
                <a:ext cx="1881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6,1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ч/з 2 ч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8.9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-12,1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7" name="Line 114"/>
              <p:cNvSpPr>
                <a:spLocks noChangeShapeType="1"/>
              </p:cNvSpPr>
              <p:nvPr/>
            </p:nvSpPr>
            <p:spPr bwMode="auto">
              <a:xfrm flipH="1">
                <a:off x="6797" y="8214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8" name="Rectangle 115"/>
              <p:cNvSpPr>
                <a:spLocks noChangeArrowheads="1"/>
              </p:cNvSpPr>
              <p:nvPr/>
            </p:nvSpPr>
            <p:spPr bwMode="auto">
              <a:xfrm>
                <a:off x="7688" y="7612"/>
                <a:ext cx="1983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 6,1-6,9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ч/з 2 ч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8.9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-12,1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69" name="Line 116"/>
              <p:cNvSpPr>
                <a:spLocks noChangeShapeType="1"/>
              </p:cNvSpPr>
              <p:nvPr/>
            </p:nvSpPr>
            <p:spPr bwMode="auto">
              <a:xfrm flipH="1">
                <a:off x="8475" y="7398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70" name="Rectangle 117"/>
              <p:cNvSpPr>
                <a:spLocks noChangeArrowheads="1"/>
              </p:cNvSpPr>
              <p:nvPr/>
            </p:nvSpPr>
            <p:spPr bwMode="auto">
              <a:xfrm>
                <a:off x="7850" y="8443"/>
                <a:ext cx="1240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НГН, НТГ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71" name="Line 118"/>
              <p:cNvSpPr>
                <a:spLocks noChangeShapeType="1"/>
              </p:cNvSpPr>
              <p:nvPr/>
            </p:nvSpPr>
            <p:spPr bwMode="auto">
              <a:xfrm flipH="1">
                <a:off x="8426" y="8214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72" name="Line 119"/>
              <p:cNvSpPr>
                <a:spLocks noChangeShapeType="1"/>
              </p:cNvSpPr>
              <p:nvPr/>
            </p:nvSpPr>
            <p:spPr bwMode="auto">
              <a:xfrm flipH="1">
                <a:off x="5167" y="8214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73" name="Rectangle 120"/>
              <p:cNvSpPr>
                <a:spLocks noChangeArrowheads="1"/>
              </p:cNvSpPr>
              <p:nvPr/>
            </p:nvSpPr>
            <p:spPr bwMode="auto">
              <a:xfrm>
                <a:off x="4797" y="8443"/>
                <a:ext cx="739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НГН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74" name="Line 121"/>
              <p:cNvSpPr>
                <a:spLocks noChangeShapeType="1"/>
              </p:cNvSpPr>
              <p:nvPr/>
            </p:nvSpPr>
            <p:spPr bwMode="auto">
              <a:xfrm flipH="1">
                <a:off x="6797" y="8886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75" name="Line 122"/>
              <p:cNvSpPr>
                <a:spLocks noChangeShapeType="1"/>
              </p:cNvSpPr>
              <p:nvPr/>
            </p:nvSpPr>
            <p:spPr bwMode="auto">
              <a:xfrm flipH="1">
                <a:off x="8426" y="8886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1376" name="Line 123"/>
              <p:cNvSpPr>
                <a:spLocks noChangeShapeType="1"/>
              </p:cNvSpPr>
              <p:nvPr/>
            </p:nvSpPr>
            <p:spPr bwMode="auto">
              <a:xfrm flipH="1">
                <a:off x="5167" y="8886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1316" name="Line 97"/>
          <p:cNvSpPr>
            <a:spLocks noChangeShapeType="1"/>
          </p:cNvSpPr>
          <p:nvPr/>
        </p:nvSpPr>
        <p:spPr bwMode="auto">
          <a:xfrm>
            <a:off x="5185172" y="2143128"/>
            <a:ext cx="0" cy="1000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78581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Диагностика 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32172" y="928688"/>
            <a:ext cx="9340188" cy="5636206"/>
            <a:chOff x="2922" y="3418"/>
            <a:chExt cx="13353" cy="6488"/>
          </a:xfrm>
        </p:grpSpPr>
        <p:sp>
          <p:nvSpPr>
            <p:cNvPr id="142350" name="Rectangle 64"/>
            <p:cNvSpPr>
              <a:spLocks noChangeArrowheads="1"/>
            </p:cNvSpPr>
            <p:nvPr/>
          </p:nvSpPr>
          <p:spPr bwMode="auto">
            <a:xfrm>
              <a:off x="3705" y="9115"/>
              <a:ext cx="7135" cy="7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Calibri" pitchFamily="34" charset="0"/>
                </a:rPr>
                <a:t>Образ жизни, медикаментозная профилактика СД (</a:t>
              </a:r>
              <a:r>
                <a:rPr lang="ru-RU" sz="1200" b="1" u="sng" dirty="0" err="1">
                  <a:solidFill>
                    <a:srgbClr val="000000"/>
                  </a:solidFill>
                  <a:latin typeface="Calibri" pitchFamily="34" charset="0"/>
                </a:rPr>
                <a:t>метформин</a:t>
              </a:r>
              <a:r>
                <a:rPr lang="ru-RU" sz="1200" b="1" u="sng" dirty="0">
                  <a:solidFill>
                    <a:srgbClr val="000000"/>
                  </a:solidFill>
                  <a:latin typeface="Calibri" pitchFamily="34" charset="0"/>
                </a:rPr>
                <a:t> или </a:t>
              </a:r>
              <a:r>
                <a:rPr lang="ru-RU" sz="1200" b="1" u="sng" dirty="0" err="1">
                  <a:solidFill>
                    <a:srgbClr val="000000"/>
                  </a:solidFill>
                  <a:latin typeface="Calibri" pitchFamily="34" charset="0"/>
                </a:rPr>
                <a:t>акарбоза</a:t>
              </a:r>
              <a:r>
                <a:rPr lang="ru-RU" sz="1200" dirty="0">
                  <a:solidFill>
                    <a:srgbClr val="000000"/>
                  </a:solidFill>
                  <a:latin typeface="Calibri" pitchFamily="34" charset="0"/>
                </a:rPr>
                <a:t>) с пересмотром диагноза ежегодно (отмена препаратов, расширение диеты)!!</a:t>
              </a:r>
              <a:endParaRPr lang="ru-RU" sz="12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2922" y="3418"/>
              <a:ext cx="13353" cy="5697"/>
              <a:chOff x="2922" y="3418"/>
              <a:chExt cx="13353" cy="5697"/>
            </a:xfrm>
          </p:grpSpPr>
          <p:sp>
            <p:nvSpPr>
              <p:cNvPr id="142352" name="Rectangle 66"/>
              <p:cNvSpPr>
                <a:spLocks noChangeArrowheads="1"/>
              </p:cNvSpPr>
              <p:nvPr/>
            </p:nvSpPr>
            <p:spPr bwMode="auto">
              <a:xfrm>
                <a:off x="6116" y="6985"/>
                <a:ext cx="3071" cy="400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ППТГ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3" name="Rectangle 67"/>
              <p:cNvSpPr>
                <a:spLocks noChangeArrowheads="1"/>
              </p:cNvSpPr>
              <p:nvPr/>
            </p:nvSpPr>
            <p:spPr bwMode="auto">
              <a:xfrm>
                <a:off x="9862" y="8443"/>
                <a:ext cx="833" cy="45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FFFFF"/>
                    </a:solidFill>
                    <a:latin typeface="Calibri" pitchFamily="34" charset="0"/>
                  </a:rPr>
                  <a:t>СД </a:t>
                </a:r>
                <a:r>
                  <a:rPr lang="ru-RU" sz="1200" baseline="30000">
                    <a:solidFill>
                      <a:srgbClr val="FFFFFF"/>
                    </a:solidFill>
                    <a:latin typeface="Calibri" pitchFamily="34" charset="0"/>
                  </a:rPr>
                  <a:t>7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4" name="Rectangle 68"/>
              <p:cNvSpPr>
                <a:spLocks noChangeArrowheads="1"/>
              </p:cNvSpPr>
              <p:nvPr/>
            </p:nvSpPr>
            <p:spPr bwMode="auto">
              <a:xfrm>
                <a:off x="6357" y="5756"/>
                <a:ext cx="1607" cy="8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6,1-6,9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и/или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ГПП 8,9-12,1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5" name="Line 69"/>
              <p:cNvSpPr>
                <a:spLocks noChangeShapeType="1"/>
              </p:cNvSpPr>
              <p:nvPr/>
            </p:nvSpPr>
            <p:spPr bwMode="auto">
              <a:xfrm flipH="1">
                <a:off x="5857" y="3876"/>
                <a:ext cx="679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/>
            </p:nvSpPr>
            <p:spPr bwMode="auto">
              <a:xfrm>
                <a:off x="12341" y="4043"/>
                <a:ext cx="3934" cy="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defRPr/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Анализ мочи на ацетон (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cito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) + спонтанная гликемия, ЭКГ.  При Ацетонурии - Госпитализация в стационар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cito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!!!</a:t>
                </a:r>
              </a:p>
              <a:p>
                <a:pPr defTabSz="914400" fontAlgn="base">
                  <a:defRPr/>
                </a:pP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defRPr/>
                </a:pP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7" name="Line 71"/>
              <p:cNvSpPr>
                <a:spLocks noChangeShapeType="1"/>
              </p:cNvSpPr>
              <p:nvPr/>
            </p:nvSpPr>
            <p:spPr bwMode="auto">
              <a:xfrm>
                <a:off x="6824" y="3876"/>
                <a:ext cx="0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8" name="Rectangle 72"/>
              <p:cNvSpPr>
                <a:spLocks noChangeArrowheads="1"/>
              </p:cNvSpPr>
              <p:nvPr/>
            </p:nvSpPr>
            <p:spPr bwMode="auto">
              <a:xfrm>
                <a:off x="6116" y="4057"/>
                <a:ext cx="900" cy="6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6,1</a:t>
                </a:r>
                <a:r>
                  <a:rPr lang="ru-RU" sz="1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6,9 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9" name="Rectangle 73"/>
              <p:cNvSpPr>
                <a:spLocks noChangeArrowheads="1"/>
              </p:cNvSpPr>
              <p:nvPr/>
            </p:nvSpPr>
            <p:spPr bwMode="auto">
              <a:xfrm>
                <a:off x="7126" y="4057"/>
                <a:ext cx="1549" cy="6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≥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7 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 без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си мптомов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0" name="Rectangle 74"/>
              <p:cNvSpPr>
                <a:spLocks noChangeArrowheads="1"/>
              </p:cNvSpPr>
              <p:nvPr/>
            </p:nvSpPr>
            <p:spPr bwMode="auto">
              <a:xfrm>
                <a:off x="6536" y="3418"/>
                <a:ext cx="4065" cy="458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Гликемия натощак, ммоль/л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1" name="Rectangle 75"/>
              <p:cNvSpPr>
                <a:spLocks noChangeArrowheads="1"/>
              </p:cNvSpPr>
              <p:nvPr/>
            </p:nvSpPr>
            <p:spPr bwMode="auto">
              <a:xfrm>
                <a:off x="8897" y="4066"/>
                <a:ext cx="2179" cy="6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≥7  +</a:t>
                </a:r>
                <a:r>
                  <a:rPr lang="ru-RU" sz="1200" u="sng">
                    <a:solidFill>
                      <a:srgbClr val="000000"/>
                    </a:solidFill>
                    <a:latin typeface="Calibri" pitchFamily="34" charset="0"/>
                  </a:rPr>
                  <a:t>очевидные симптомы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2" name="Line 76"/>
              <p:cNvSpPr>
                <a:spLocks noChangeShapeType="1"/>
              </p:cNvSpPr>
              <p:nvPr/>
            </p:nvSpPr>
            <p:spPr bwMode="auto">
              <a:xfrm>
                <a:off x="10598" y="3876"/>
                <a:ext cx="673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/>
            </p:nvSpPr>
            <p:spPr bwMode="auto">
              <a:xfrm>
                <a:off x="11272" y="4043"/>
                <a:ext cx="824" cy="6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defRPr/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≥14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4" name="Line 78"/>
              <p:cNvSpPr>
                <a:spLocks noChangeShapeType="1"/>
              </p:cNvSpPr>
              <p:nvPr/>
            </p:nvSpPr>
            <p:spPr bwMode="auto">
              <a:xfrm>
                <a:off x="12096" y="4194"/>
                <a:ext cx="2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5" name="Rectangle 79"/>
              <p:cNvSpPr>
                <a:spLocks noChangeArrowheads="1"/>
              </p:cNvSpPr>
              <p:nvPr/>
            </p:nvSpPr>
            <p:spPr bwMode="auto">
              <a:xfrm>
                <a:off x="9862" y="5092"/>
                <a:ext cx="833" cy="45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FFFFF"/>
                    </a:solidFill>
                    <a:latin typeface="Calibri" pitchFamily="34" charset="0"/>
                  </a:rPr>
                  <a:t>СД </a:t>
                </a:r>
                <a:r>
                  <a:rPr lang="ru-RU" sz="1200" baseline="30000">
                    <a:solidFill>
                      <a:srgbClr val="FFFFFF"/>
                    </a:solidFill>
                    <a:latin typeface="Calibri" pitchFamily="34" charset="0"/>
                  </a:rPr>
                  <a:t>4,7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6" name="Line 80"/>
              <p:cNvSpPr>
                <a:spLocks noChangeShapeType="1"/>
              </p:cNvSpPr>
              <p:nvPr/>
            </p:nvSpPr>
            <p:spPr bwMode="auto">
              <a:xfrm>
                <a:off x="7855" y="3876"/>
                <a:ext cx="0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7" name="Line 81"/>
              <p:cNvSpPr>
                <a:spLocks noChangeShapeType="1"/>
              </p:cNvSpPr>
              <p:nvPr/>
            </p:nvSpPr>
            <p:spPr bwMode="auto">
              <a:xfrm>
                <a:off x="9630" y="3891"/>
                <a:ext cx="0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8" name="Line 82"/>
              <p:cNvSpPr>
                <a:spLocks noChangeShapeType="1"/>
              </p:cNvSpPr>
              <p:nvPr/>
            </p:nvSpPr>
            <p:spPr bwMode="auto">
              <a:xfrm flipH="1">
                <a:off x="9459" y="5549"/>
                <a:ext cx="0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9" name="Line 83"/>
              <p:cNvSpPr>
                <a:spLocks noChangeShapeType="1"/>
              </p:cNvSpPr>
              <p:nvPr/>
            </p:nvSpPr>
            <p:spPr bwMode="auto">
              <a:xfrm flipH="1">
                <a:off x="7085" y="5535"/>
                <a:ext cx="0" cy="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0" name="Line 84"/>
              <p:cNvSpPr>
                <a:spLocks noChangeShapeType="1"/>
              </p:cNvSpPr>
              <p:nvPr/>
            </p:nvSpPr>
            <p:spPr bwMode="auto">
              <a:xfrm flipH="1">
                <a:off x="7876" y="4689"/>
                <a:ext cx="0" cy="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1" name="Rectangle 85"/>
              <p:cNvSpPr>
                <a:spLocks noChangeArrowheads="1"/>
              </p:cNvSpPr>
              <p:nvPr/>
            </p:nvSpPr>
            <p:spPr bwMode="auto">
              <a:xfrm>
                <a:off x="5105" y="4028"/>
                <a:ext cx="756" cy="6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 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6,1 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2" name="Rectangle 86"/>
              <p:cNvSpPr>
                <a:spLocks noChangeArrowheads="1"/>
              </p:cNvSpPr>
              <p:nvPr/>
            </p:nvSpPr>
            <p:spPr bwMode="auto">
              <a:xfrm>
                <a:off x="2922" y="4042"/>
                <a:ext cx="1875" cy="6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Возраст &lt;45 лет,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Нет ФР СД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3" name="Rectangle 87"/>
              <p:cNvSpPr>
                <a:spLocks noChangeArrowheads="1"/>
              </p:cNvSpPr>
              <p:nvPr/>
            </p:nvSpPr>
            <p:spPr bwMode="auto">
              <a:xfrm>
                <a:off x="4478" y="4929"/>
                <a:ext cx="1486" cy="8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Возраст ≥45 лет или 3 любые ФР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4" name="Line 88"/>
              <p:cNvSpPr>
                <a:spLocks noChangeShapeType="1"/>
              </p:cNvSpPr>
              <p:nvPr/>
            </p:nvSpPr>
            <p:spPr bwMode="auto">
              <a:xfrm flipH="1">
                <a:off x="4797" y="4285"/>
                <a:ext cx="3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5" name="Line 89"/>
              <p:cNvSpPr>
                <a:spLocks noChangeShapeType="1"/>
              </p:cNvSpPr>
              <p:nvPr/>
            </p:nvSpPr>
            <p:spPr bwMode="auto">
              <a:xfrm>
                <a:off x="5367" y="4708"/>
                <a:ext cx="0" cy="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6" name="Line 90"/>
              <p:cNvSpPr>
                <a:spLocks noChangeShapeType="1"/>
              </p:cNvSpPr>
              <p:nvPr/>
            </p:nvSpPr>
            <p:spPr bwMode="auto">
              <a:xfrm>
                <a:off x="3807" y="4727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7" name="Rectangle 91"/>
              <p:cNvSpPr>
                <a:spLocks noChangeArrowheads="1"/>
              </p:cNvSpPr>
              <p:nvPr/>
            </p:nvSpPr>
            <p:spPr bwMode="auto">
              <a:xfrm>
                <a:off x="2922" y="4927"/>
                <a:ext cx="1427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Образ жизни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8" name="Line 92"/>
              <p:cNvSpPr>
                <a:spLocks noChangeShapeType="1"/>
              </p:cNvSpPr>
              <p:nvPr/>
            </p:nvSpPr>
            <p:spPr bwMode="auto">
              <a:xfrm>
                <a:off x="5367" y="5781"/>
                <a:ext cx="0" cy="1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79" name="Rectangle 93"/>
              <p:cNvSpPr>
                <a:spLocks noChangeArrowheads="1"/>
              </p:cNvSpPr>
              <p:nvPr/>
            </p:nvSpPr>
            <p:spPr bwMode="auto">
              <a:xfrm>
                <a:off x="3824" y="5980"/>
                <a:ext cx="2140" cy="10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Образ жизни; Гликемический профиль не реже 1 раза в 3 года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6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0" name="Line 94"/>
              <p:cNvSpPr>
                <a:spLocks noChangeShapeType="1"/>
              </p:cNvSpPr>
              <p:nvPr/>
            </p:nvSpPr>
            <p:spPr bwMode="auto">
              <a:xfrm>
                <a:off x="6206" y="4689"/>
                <a:ext cx="0" cy="22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1" name="Rectangle 95"/>
              <p:cNvSpPr>
                <a:spLocks noChangeArrowheads="1"/>
              </p:cNvSpPr>
              <p:nvPr/>
            </p:nvSpPr>
            <p:spPr bwMode="auto">
              <a:xfrm>
                <a:off x="8016" y="5781"/>
                <a:ext cx="1171" cy="8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6,1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ГПП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8,9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2" name="Rectangle 96"/>
              <p:cNvSpPr>
                <a:spLocks noChangeArrowheads="1"/>
              </p:cNvSpPr>
              <p:nvPr/>
            </p:nvSpPr>
            <p:spPr bwMode="auto">
              <a:xfrm>
                <a:off x="9252" y="5756"/>
                <a:ext cx="1349" cy="8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 ≥7,0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и/или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ГПП ≥ 12,2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3" name="Line 97"/>
              <p:cNvSpPr>
                <a:spLocks noChangeShapeType="1"/>
              </p:cNvSpPr>
              <p:nvPr/>
            </p:nvSpPr>
            <p:spPr bwMode="auto">
              <a:xfrm flipH="1">
                <a:off x="10230" y="4704"/>
                <a:ext cx="0" cy="3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4" name="Line 98"/>
              <p:cNvSpPr>
                <a:spLocks noChangeShapeType="1"/>
              </p:cNvSpPr>
              <p:nvPr/>
            </p:nvSpPr>
            <p:spPr bwMode="auto">
              <a:xfrm flipH="1">
                <a:off x="6824" y="7385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5" name="Line 99"/>
              <p:cNvSpPr>
                <a:spLocks noChangeShapeType="1"/>
              </p:cNvSpPr>
              <p:nvPr/>
            </p:nvSpPr>
            <p:spPr bwMode="auto">
              <a:xfrm flipH="1">
                <a:off x="5857" y="7385"/>
                <a:ext cx="259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6" name="Rectangle 100"/>
              <p:cNvSpPr>
                <a:spLocks noChangeArrowheads="1"/>
              </p:cNvSpPr>
              <p:nvPr/>
            </p:nvSpPr>
            <p:spPr bwMode="auto">
              <a:xfrm>
                <a:off x="3918" y="7612"/>
                <a:ext cx="1770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 6,1-6,9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ч/з 2 ч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&lt;8.9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6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7" name="Rectangle 101"/>
              <p:cNvSpPr>
                <a:spLocks noChangeArrowheads="1"/>
              </p:cNvSpPr>
              <p:nvPr/>
            </p:nvSpPr>
            <p:spPr bwMode="auto">
              <a:xfrm>
                <a:off x="9782" y="7612"/>
                <a:ext cx="2102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-  любая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ч/з 2 ч ≥12.2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8" name="Line 102"/>
              <p:cNvSpPr>
                <a:spLocks noChangeShapeType="1"/>
              </p:cNvSpPr>
              <p:nvPr/>
            </p:nvSpPr>
            <p:spPr bwMode="auto">
              <a:xfrm>
                <a:off x="7594" y="6654"/>
                <a:ext cx="0" cy="3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89" name="Line 103"/>
              <p:cNvSpPr>
                <a:spLocks noChangeShapeType="1"/>
              </p:cNvSpPr>
              <p:nvPr/>
            </p:nvSpPr>
            <p:spPr bwMode="auto">
              <a:xfrm flipH="1">
                <a:off x="8235" y="5535"/>
                <a:ext cx="2" cy="2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0" name="Line 104"/>
              <p:cNvSpPr>
                <a:spLocks noChangeShapeType="1"/>
              </p:cNvSpPr>
              <p:nvPr/>
            </p:nvSpPr>
            <p:spPr bwMode="auto">
              <a:xfrm>
                <a:off x="9090" y="6640"/>
                <a:ext cx="0" cy="3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1" name="Line 105"/>
              <p:cNvSpPr>
                <a:spLocks noChangeShapeType="1"/>
              </p:cNvSpPr>
              <p:nvPr/>
            </p:nvSpPr>
            <p:spPr bwMode="auto">
              <a:xfrm>
                <a:off x="9187" y="7385"/>
                <a:ext cx="927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2" name="Rectangle 106"/>
              <p:cNvSpPr>
                <a:spLocks noChangeArrowheads="1"/>
              </p:cNvSpPr>
              <p:nvPr/>
            </p:nvSpPr>
            <p:spPr bwMode="auto">
              <a:xfrm>
                <a:off x="10971" y="5077"/>
                <a:ext cx="2318" cy="472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Спонтанная гликемия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2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3" name="Rectangle 107"/>
              <p:cNvSpPr>
                <a:spLocks noChangeArrowheads="1"/>
              </p:cNvSpPr>
              <p:nvPr/>
            </p:nvSpPr>
            <p:spPr bwMode="auto">
              <a:xfrm>
                <a:off x="6824" y="5077"/>
                <a:ext cx="2731" cy="472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Гликемический профиль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3,7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4" name="Line 108"/>
              <p:cNvSpPr>
                <a:spLocks noChangeShapeType="1"/>
              </p:cNvSpPr>
              <p:nvPr/>
            </p:nvSpPr>
            <p:spPr bwMode="auto">
              <a:xfrm>
                <a:off x="11076" y="4704"/>
                <a:ext cx="0" cy="3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5" name="Line 109"/>
              <p:cNvSpPr>
                <a:spLocks noChangeShapeType="1"/>
              </p:cNvSpPr>
              <p:nvPr/>
            </p:nvSpPr>
            <p:spPr bwMode="auto">
              <a:xfrm flipV="1">
                <a:off x="11715" y="4727"/>
                <a:ext cx="0" cy="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6" name="Line 110"/>
              <p:cNvSpPr>
                <a:spLocks noChangeShapeType="1"/>
              </p:cNvSpPr>
              <p:nvPr/>
            </p:nvSpPr>
            <p:spPr bwMode="auto">
              <a:xfrm flipH="1" flipV="1">
                <a:off x="10230" y="5549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7" name="Line 111"/>
              <p:cNvSpPr>
                <a:spLocks noChangeShapeType="1"/>
              </p:cNvSpPr>
              <p:nvPr/>
            </p:nvSpPr>
            <p:spPr bwMode="auto">
              <a:xfrm flipH="1">
                <a:off x="10229" y="8214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8" name="Rectangle 112"/>
              <p:cNvSpPr>
                <a:spLocks noChangeArrowheads="1"/>
              </p:cNvSpPr>
              <p:nvPr/>
            </p:nvSpPr>
            <p:spPr bwMode="auto">
              <a:xfrm>
                <a:off x="6387" y="8443"/>
                <a:ext cx="852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НТГ</a:t>
                </a:r>
                <a:r>
                  <a:rPr lang="ru-RU" sz="1200" baseline="30000">
                    <a:solidFill>
                      <a:srgbClr val="000000"/>
                    </a:solidFill>
                    <a:latin typeface="Calibri" pitchFamily="34" charset="0"/>
                  </a:rPr>
                  <a:t>5 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99" name="Rectangle 113"/>
              <p:cNvSpPr>
                <a:spLocks noChangeArrowheads="1"/>
              </p:cNvSpPr>
              <p:nvPr/>
            </p:nvSpPr>
            <p:spPr bwMode="auto">
              <a:xfrm>
                <a:off x="5688" y="7612"/>
                <a:ext cx="1881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&lt;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6,1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ч/з 2 ч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8.9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-12,1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0" name="Line 114"/>
              <p:cNvSpPr>
                <a:spLocks noChangeShapeType="1"/>
              </p:cNvSpPr>
              <p:nvPr/>
            </p:nvSpPr>
            <p:spPr bwMode="auto">
              <a:xfrm flipH="1">
                <a:off x="6797" y="8214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1" name="Rectangle 115"/>
              <p:cNvSpPr>
                <a:spLocks noChangeArrowheads="1"/>
              </p:cNvSpPr>
              <p:nvPr/>
            </p:nvSpPr>
            <p:spPr bwMode="auto">
              <a:xfrm>
                <a:off x="7688" y="7612"/>
                <a:ext cx="1983" cy="6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ГПН  6,1-6,9</a:t>
                </a:r>
                <a:endParaRPr lang="ru-RU" sz="12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ч/з 2 ч </a:t>
                </a:r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8.9</a:t>
                </a: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-12,1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2" name="Line 116"/>
              <p:cNvSpPr>
                <a:spLocks noChangeShapeType="1"/>
              </p:cNvSpPr>
              <p:nvPr/>
            </p:nvSpPr>
            <p:spPr bwMode="auto">
              <a:xfrm flipH="1">
                <a:off x="8475" y="7398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3" name="Rectangle 117"/>
              <p:cNvSpPr>
                <a:spLocks noChangeArrowheads="1"/>
              </p:cNvSpPr>
              <p:nvPr/>
            </p:nvSpPr>
            <p:spPr bwMode="auto">
              <a:xfrm>
                <a:off x="7850" y="8443"/>
                <a:ext cx="1240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НГН, НТГ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4" name="Line 118"/>
              <p:cNvSpPr>
                <a:spLocks noChangeShapeType="1"/>
              </p:cNvSpPr>
              <p:nvPr/>
            </p:nvSpPr>
            <p:spPr bwMode="auto">
              <a:xfrm flipH="1">
                <a:off x="8426" y="8214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5" name="Line 119"/>
              <p:cNvSpPr>
                <a:spLocks noChangeShapeType="1"/>
              </p:cNvSpPr>
              <p:nvPr/>
            </p:nvSpPr>
            <p:spPr bwMode="auto">
              <a:xfrm flipH="1">
                <a:off x="5167" y="8214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6" name="Rectangle 120"/>
              <p:cNvSpPr>
                <a:spLocks noChangeArrowheads="1"/>
              </p:cNvSpPr>
              <p:nvPr/>
            </p:nvSpPr>
            <p:spPr bwMode="auto">
              <a:xfrm>
                <a:off x="4797" y="8443"/>
                <a:ext cx="739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НГН</a:t>
                </a:r>
                <a:endParaRPr lang="ru-RU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7" name="Line 121"/>
              <p:cNvSpPr>
                <a:spLocks noChangeShapeType="1"/>
              </p:cNvSpPr>
              <p:nvPr/>
            </p:nvSpPr>
            <p:spPr bwMode="auto">
              <a:xfrm flipH="1">
                <a:off x="6797" y="8886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8" name="Line 122"/>
              <p:cNvSpPr>
                <a:spLocks noChangeShapeType="1"/>
              </p:cNvSpPr>
              <p:nvPr/>
            </p:nvSpPr>
            <p:spPr bwMode="auto">
              <a:xfrm flipH="1">
                <a:off x="8426" y="8886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2409" name="Line 123"/>
              <p:cNvSpPr>
                <a:spLocks noChangeShapeType="1"/>
              </p:cNvSpPr>
              <p:nvPr/>
            </p:nvSpPr>
            <p:spPr bwMode="auto">
              <a:xfrm flipH="1">
                <a:off x="5167" y="8886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2340" name="Line 97"/>
          <p:cNvSpPr>
            <a:spLocks noChangeShapeType="1"/>
          </p:cNvSpPr>
          <p:nvPr/>
        </p:nvSpPr>
        <p:spPr bwMode="auto">
          <a:xfrm>
            <a:off x="5185172" y="2143128"/>
            <a:ext cx="0" cy="1000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" name="Группа 80"/>
          <p:cNvGrpSpPr>
            <a:grpSpLocks/>
          </p:cNvGrpSpPr>
          <p:nvPr/>
        </p:nvGrpSpPr>
        <p:grpSpPr bwMode="auto">
          <a:xfrm>
            <a:off x="2786063" y="1428750"/>
            <a:ext cx="6887766" cy="3857625"/>
            <a:chOff x="2857488" y="1428736"/>
            <a:chExt cx="6072230" cy="3143272"/>
          </a:xfrm>
        </p:grpSpPr>
        <p:grpSp>
          <p:nvGrpSpPr>
            <p:cNvPr id="5" name="Группа 77"/>
            <p:cNvGrpSpPr>
              <a:grpSpLocks/>
            </p:cNvGrpSpPr>
            <p:nvPr/>
          </p:nvGrpSpPr>
          <p:grpSpPr bwMode="auto">
            <a:xfrm>
              <a:off x="2857488" y="1428736"/>
              <a:ext cx="6072230" cy="3143272"/>
              <a:chOff x="1571604" y="1857364"/>
              <a:chExt cx="6072230" cy="3143272"/>
            </a:xfrm>
          </p:grpSpPr>
          <p:grpSp>
            <p:nvGrpSpPr>
              <p:cNvPr id="6" name="Группа 74"/>
              <p:cNvGrpSpPr>
                <a:grpSpLocks/>
              </p:cNvGrpSpPr>
              <p:nvPr/>
            </p:nvGrpSpPr>
            <p:grpSpPr bwMode="auto">
              <a:xfrm>
                <a:off x="1571604" y="1857364"/>
                <a:ext cx="6072230" cy="3143272"/>
                <a:chOff x="3571868" y="3357562"/>
                <a:chExt cx="5214974" cy="3143272"/>
              </a:xfrm>
            </p:grpSpPr>
            <p:sp>
              <p:nvSpPr>
                <p:cNvPr id="132" name="Прямоугольник 131"/>
                <p:cNvSpPr/>
                <p:nvPr/>
              </p:nvSpPr>
              <p:spPr>
                <a:xfrm>
                  <a:off x="3571868" y="3357562"/>
                  <a:ext cx="5214974" cy="314327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2347" name="Rectangle 75"/>
                <p:cNvSpPr>
                  <a:spLocks noChangeArrowheads="1"/>
                </p:cNvSpPr>
                <p:nvPr/>
              </p:nvSpPr>
              <p:spPr bwMode="auto">
                <a:xfrm>
                  <a:off x="3633221" y="3429000"/>
                  <a:ext cx="1954347" cy="6769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000">
                      <a:solidFill>
                        <a:srgbClr val="000000"/>
                      </a:solidFill>
                      <a:latin typeface="Calibri" pitchFamily="34" charset="0"/>
                    </a:rPr>
                    <a:t>≥7  +</a:t>
                  </a:r>
                  <a:r>
                    <a:rPr lang="ru-RU" sz="2000" u="sng">
                      <a:solidFill>
                        <a:srgbClr val="000000"/>
                      </a:solidFill>
                      <a:latin typeface="Calibri" pitchFamily="34" charset="0"/>
                    </a:rPr>
                    <a:t>очевидные симптомы</a:t>
                  </a: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348" name="Rectangle 79"/>
                <p:cNvSpPr>
                  <a:spLocks noChangeArrowheads="1"/>
                </p:cNvSpPr>
                <p:nvPr/>
              </p:nvSpPr>
              <p:spPr bwMode="auto">
                <a:xfrm>
                  <a:off x="3939984" y="4429132"/>
                  <a:ext cx="920936" cy="397004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000">
                      <a:solidFill>
                        <a:srgbClr val="FFFFFF"/>
                      </a:solidFill>
                      <a:latin typeface="Calibri" pitchFamily="34" charset="0"/>
                    </a:rPr>
                    <a:t>СД </a:t>
                  </a:r>
                  <a:r>
                    <a:rPr lang="ru-RU" sz="2000" baseline="30000">
                      <a:solidFill>
                        <a:srgbClr val="FFFFFF"/>
                      </a:solidFill>
                      <a:latin typeface="Calibri" pitchFamily="34" charset="0"/>
                    </a:rPr>
                    <a:t>1,2</a:t>
                  </a: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349" name="Line 97"/>
                <p:cNvSpPr>
                  <a:spLocks noChangeShapeType="1"/>
                </p:cNvSpPr>
                <p:nvPr/>
              </p:nvSpPr>
              <p:spPr bwMode="auto">
                <a:xfrm>
                  <a:off x="4492158" y="4071942"/>
                  <a:ext cx="0" cy="35719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7" name="Прямоугольник 76"/>
              <p:cNvSpPr/>
              <p:nvPr/>
            </p:nvSpPr>
            <p:spPr>
              <a:xfrm>
                <a:off x="4071756" y="1999652"/>
                <a:ext cx="3500818" cy="29298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srgbClr val="000000"/>
                    </a:solidFill>
                    <a:cs typeface="Times New Roman" pitchFamily="18" charset="0"/>
                  </a:rPr>
                  <a:t>1.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Ds</a:t>
                </a:r>
                <a:r>
                  <a:rPr lang="ru-RU" dirty="0">
                    <a:solidFill>
                      <a:srgbClr val="000000"/>
                    </a:solidFill>
                    <a:cs typeface="Times New Roman" pitchFamily="18" charset="0"/>
                  </a:rPr>
                  <a:t>: СД, БДУ (Е 14). </a:t>
                </a:r>
              </a:p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b="1" dirty="0">
                    <a:solidFill>
                      <a:srgbClr val="000000"/>
                    </a:solidFill>
                    <a:cs typeface="Times New Roman" pitchFamily="18" charset="0"/>
                  </a:rPr>
                  <a:t>Необходимо исключить стрессовый характер гипергликемии (</a:t>
                </a:r>
                <a:r>
                  <a:rPr lang="ru-RU" dirty="0">
                    <a:solidFill>
                      <a:srgbClr val="000000"/>
                    </a:solidFill>
                    <a:cs typeface="Times New Roman" pitchFamily="18" charset="0"/>
                  </a:rPr>
                  <a:t>Е 74.9</a:t>
                </a:r>
                <a:r>
                  <a:rPr lang="ru-RU" b="1" dirty="0">
                    <a:solidFill>
                      <a:srgbClr val="000000"/>
                    </a:solidFill>
                    <a:cs typeface="Times New Roman" pitchFamily="18" charset="0"/>
                  </a:rPr>
                  <a:t>)!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b="1" dirty="0">
                    <a:solidFill>
                      <a:srgbClr val="000000"/>
                    </a:solidFill>
                    <a:cs typeface="Times New Roman" pitchFamily="18" charset="0"/>
                  </a:rPr>
                  <a:t>2. </a:t>
                </a:r>
                <a:r>
                  <a:rPr lang="ru-RU" dirty="0">
                    <a:solidFill>
                      <a:srgbClr val="000000"/>
                    </a:solidFill>
                    <a:cs typeface="Times New Roman" pitchFamily="18" charset="0"/>
                  </a:rPr>
                  <a:t>В случае выявления гипергликемии у больного </a:t>
                </a:r>
                <a:r>
                  <a:rPr lang="ru-RU" b="1" u="sng" dirty="0">
                    <a:solidFill>
                      <a:srgbClr val="000000"/>
                    </a:solidFill>
                    <a:cs typeface="Times New Roman" pitchFamily="18" charset="0"/>
                  </a:rPr>
                  <a:t>в возрасте </a:t>
                </a:r>
                <a:r>
                  <a:rPr lang="ru-RU" b="1" u="sng" dirty="0" smtClean="0">
                    <a:solidFill>
                      <a:srgbClr val="000000"/>
                    </a:solidFill>
                    <a:cs typeface="Times New Roman" pitchFamily="18" charset="0"/>
                  </a:rPr>
                  <a:t>35-50 </a:t>
                </a:r>
                <a:r>
                  <a:rPr lang="ru-RU" b="1" u="sng" dirty="0">
                    <a:solidFill>
                      <a:srgbClr val="000000"/>
                    </a:solidFill>
                    <a:cs typeface="Times New Roman" pitchFamily="18" charset="0"/>
                  </a:rPr>
                  <a:t>лет без избыточной массы тела </a:t>
                </a:r>
                <a:r>
                  <a:rPr lang="ru-RU" dirty="0">
                    <a:solidFill>
                      <a:srgbClr val="000000"/>
                    </a:solidFill>
                    <a:cs typeface="Times New Roman" pitchFamily="18" charset="0"/>
                  </a:rPr>
                  <a:t>→консультация эндокринолога (исключение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LADA</a:t>
                </a:r>
                <a:r>
                  <a:rPr lang="ru-RU" dirty="0">
                    <a:solidFill>
                      <a:srgbClr val="000000"/>
                    </a:solidFill>
                    <a:cs typeface="Times New Roman" pitchFamily="18" charset="0"/>
                  </a:rPr>
                  <a:t>=СД </a:t>
                </a:r>
                <a:r>
                  <a:rPr lang="ru-RU" dirty="0" smtClean="0">
                    <a:solidFill>
                      <a:srgbClr val="000000"/>
                    </a:solidFill>
                    <a:cs typeface="Times New Roman" pitchFamily="18" charset="0"/>
                  </a:rPr>
                  <a:t>1, редко – дебют рака поджелудочной железы)</a:t>
                </a:r>
                <a:endParaRPr lang="ru-RU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42343" name="Rectangle 79"/>
            <p:cNvSpPr>
              <a:spLocks noChangeArrowheads="1"/>
            </p:cNvSpPr>
            <p:nvPr/>
          </p:nvSpPr>
          <p:spPr bwMode="auto">
            <a:xfrm>
              <a:off x="2928926" y="3143248"/>
              <a:ext cx="2215331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>
                  <a:solidFill>
                    <a:srgbClr val="000000"/>
                  </a:solidFill>
                  <a:latin typeface="Calibri" pitchFamily="34" charset="0"/>
                </a:rPr>
                <a:t>Спонтанная гликемия!! </a:t>
              </a:r>
              <a:endParaRPr lang="ru-RU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4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549277"/>
            <a:ext cx="9009988" cy="1103313"/>
          </a:xfrm>
        </p:spPr>
        <p:txBody>
          <a:bodyPr/>
          <a:lstStyle/>
          <a:p>
            <a:pPr eaLnBrk="1" hangingPunct="1"/>
            <a:r>
              <a:rPr lang="ru-RU" sz="4000" smtClean="0"/>
              <a:t>ФОРМУЛИРОВКА ДИАГНОЗА </a:t>
            </a:r>
            <a:br>
              <a:rPr lang="ru-RU" sz="4000" smtClean="0"/>
            </a:br>
            <a:r>
              <a:rPr lang="ru-RU" sz="4000" smtClean="0"/>
              <a:t>ПРИ первом контакте</a:t>
            </a:r>
          </a:p>
        </p:txBody>
      </p:sp>
      <p:graphicFrame>
        <p:nvGraphicFramePr>
          <p:cNvPr id="260119" name="Group 23"/>
          <p:cNvGraphicFramePr>
            <a:graphicFrameLocks noGrp="1"/>
          </p:cNvGraphicFramePr>
          <p:nvPr>
            <p:ph/>
          </p:nvPr>
        </p:nvGraphicFramePr>
        <p:xfrm>
          <a:off x="507339" y="2489200"/>
          <a:ext cx="8750300" cy="1483790"/>
        </p:xfrm>
        <a:graphic>
          <a:graphicData uri="http://schemas.openxmlformats.org/drawingml/2006/table">
            <a:tbl>
              <a:tblPr/>
              <a:tblGrid>
                <a:gridCol w="7254081"/>
                <a:gridCol w="1496219"/>
              </a:tblGrid>
              <a:tr h="741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СД, БДУ  (впервые выявленный)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 14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СД 2 типа с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неуточненными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осложнениями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 11.8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37368"/>
              </p:ext>
            </p:extLst>
          </p:nvPr>
        </p:nvGraphicFramePr>
        <p:xfrm>
          <a:off x="110360" y="1494539"/>
          <a:ext cx="9680029" cy="455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4347"/>
                <a:gridCol w="1939158"/>
                <a:gridCol w="725214"/>
                <a:gridCol w="851338"/>
                <a:gridCol w="898635"/>
                <a:gridCol w="851337"/>
              </a:tblGrid>
              <a:tr h="1933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Классы причин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Коды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Число случаев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Доля, 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м.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ж.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м.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ж.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352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Болезни эндокринной системы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Е87.2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0,03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352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Болезни нервной системы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G62.9, G64, G70.9, G71.8, G90.9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33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990000"/>
                          </a:solidFill>
                          <a:effectLst/>
                        </a:rPr>
                        <a:t>7</a:t>
                      </a:r>
                      <a:endParaRPr lang="ru-RU" sz="2000" b="1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0,32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0,09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669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Болезни глаза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Н20.9, Н34, Н35.0, Н26.9, Н30.9, Н35.2, Н35.6, Н35.9, Н49.9, Н54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75,0*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16,7**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352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Болезни кожи и подкожной клетчатки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L30.9, L92.1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669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Болезни костномышечной системы и соединительной ткани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Ml3.9, М79.2, М89.9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0,33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352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Болезни системы кровообращения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170.2, 173.9, 199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990000"/>
                          </a:solidFill>
                          <a:effectLst/>
                        </a:rPr>
                        <a:t>3255</a:t>
                      </a:r>
                      <a:endParaRPr lang="ru-RU" sz="2000" b="1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2803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0,34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0,10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51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Болезни мочеполовой системы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N03-N05, N18. , N19, N26, N28.9, N39.0, N39.1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990000"/>
                          </a:solidFill>
                          <a:effectLst/>
                        </a:rPr>
                        <a:t>909</a:t>
                      </a:r>
                      <a:endParaRPr lang="ru-RU" sz="2000" b="1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912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16,3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15,0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51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Патологические состояния (R00—R53, R55—R94)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R02, R40.2, R79.8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990000"/>
                          </a:solidFill>
                          <a:effectLst/>
                        </a:rPr>
                        <a:t>140</a:t>
                      </a:r>
                      <a:endParaRPr lang="ru-RU" sz="2000" b="1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117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0,30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0,21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  <a:tr h="193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4341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990000"/>
                          </a:solidFill>
                          <a:effectLst/>
                        </a:rPr>
                        <a:t>3844</a:t>
                      </a:r>
                      <a:endParaRPr lang="ru-RU" sz="2000" b="1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effectLst/>
                        </a:rPr>
                        <a:t>0,41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0,49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67" marR="17267" marT="17267" marB="17267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" y="213614"/>
            <a:ext cx="9906000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ричины смерти мужчин и женщин в Российской Федерации.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первоначальной причины должен быть выбран сахарный диабет </a:t>
            </a:r>
            <a:r>
              <a:rPr lang="ru-RU" sz="2000" b="1" dirty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мужчин в 2,6 раза, у женщин — в 1,6 раза </a:t>
            </a: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61" y="6069706"/>
            <a:ext cx="6692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*Качество </a:t>
            </a:r>
            <a:r>
              <a:rPr lang="ru-RU" sz="1600" i="1" dirty="0"/>
              <a:t>кодирования причин смерти от сахарного диабета в России</a:t>
            </a:r>
          </a:p>
          <a:p>
            <a:r>
              <a:rPr lang="ru-RU" sz="1600" i="1" dirty="0"/>
              <a:t>Т.П. </a:t>
            </a:r>
            <a:r>
              <a:rPr lang="ru-RU" sz="1600" i="1" dirty="0" err="1" smtClean="0"/>
              <a:t>Сабгайда</a:t>
            </a:r>
            <a:r>
              <a:rPr lang="ru-RU" sz="1600" i="1" dirty="0" smtClean="0"/>
              <a:t>, </a:t>
            </a:r>
            <a:r>
              <a:rPr lang="ru-RU" sz="1600" i="1" dirty="0"/>
              <a:t>Д.О. </a:t>
            </a:r>
            <a:r>
              <a:rPr lang="ru-RU" sz="1600" i="1" dirty="0" smtClean="0"/>
              <a:t>Рощин, </a:t>
            </a:r>
            <a:r>
              <a:rPr lang="ru-RU" sz="1600" i="1" dirty="0"/>
              <a:t>Э.М. </a:t>
            </a:r>
            <a:r>
              <a:rPr lang="ru-RU" sz="1600" i="1" dirty="0" err="1" smtClean="0"/>
              <a:t>Секриеру</a:t>
            </a:r>
            <a:r>
              <a:rPr lang="ru-RU" sz="1600" i="1" dirty="0" smtClean="0"/>
              <a:t>, </a:t>
            </a:r>
            <a:r>
              <a:rPr lang="ru-RU" sz="1600" i="1" dirty="0"/>
              <a:t>С.Ю. </a:t>
            </a:r>
            <a:r>
              <a:rPr lang="ru-RU" sz="1600" i="1" dirty="0" smtClean="0"/>
              <a:t>Никитина</a:t>
            </a:r>
            <a:endParaRPr lang="ru-RU" sz="1600" i="1" dirty="0"/>
          </a:p>
          <a:p>
            <a:r>
              <a:rPr lang="ru-RU" sz="1600" i="1" dirty="0" smtClean="0"/>
              <a:t>"Здравоохранение </a:t>
            </a:r>
            <a:r>
              <a:rPr lang="ru-RU" sz="1600" i="1" dirty="0"/>
              <a:t>Российской Федерации", 2013, №1, с. </a:t>
            </a:r>
            <a:r>
              <a:rPr lang="ru-RU" sz="1600" i="1" dirty="0" smtClean="0"/>
              <a:t>11-15.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569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55952" y="1728789"/>
            <a:ext cx="7350387" cy="64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1800" b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6.1.4. ПЕРСОНАЛИЗАЦИЯ ВЫБОРА САХАРОСНИЖАЮЩИХ ПРЕПАРАТОВ </a:t>
            </a:r>
          </a:p>
          <a:p>
            <a:pPr>
              <a:buClrTx/>
              <a:buFontTx/>
              <a:buNone/>
            </a:pPr>
            <a:r>
              <a:rPr lang="ru-RU" sz="1800" b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В ЗАВИСИМОСТИОТ ДОМИНИРУЮЩЕЙ </a:t>
            </a:r>
            <a:r>
              <a:rPr lang="ru-RU" sz="18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 КЛИНИЧЕСКОЙ </a:t>
            </a:r>
            <a:r>
              <a:rPr lang="ru-RU" sz="1800" b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ПРОБЛЕМЫ  (стр. 24)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90256" y="158750"/>
            <a:ext cx="7725491" cy="1510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000" dirty="0">
                <a:latin typeface="Arial Narrow" pitchFamily="32" charset="0"/>
              </a:rPr>
              <a:t>КЛИНИЧЕСКИЕ РЕКОМЕНДАЦИИ</a:t>
            </a:r>
          </a:p>
          <a:p>
            <a:pPr algn="ctr">
              <a:buClrTx/>
              <a:buFontTx/>
              <a:buNone/>
            </a:pPr>
            <a:r>
              <a:rPr lang="ru-RU" sz="2000" dirty="0">
                <a:latin typeface="Arial Narrow" pitchFamily="32" charset="0"/>
              </a:rPr>
              <a:t>«АЛГОРИТМЫ   </a:t>
            </a:r>
            <a:r>
              <a:rPr lang="ru-RU" sz="2000" dirty="0" smtClean="0">
                <a:latin typeface="Arial Narrow" pitchFamily="32" charset="0"/>
              </a:rPr>
              <a:t>СПЕЦИАЛИЗИРОВАННОЙ  МЕДИЦИНСКОЙ </a:t>
            </a:r>
            <a:r>
              <a:rPr lang="ru-RU" sz="2000" dirty="0">
                <a:latin typeface="Arial Narrow" pitchFamily="32" charset="0"/>
              </a:rPr>
              <a:t>ПОМОЩИ  </a:t>
            </a:r>
          </a:p>
          <a:p>
            <a:pPr algn="ctr">
              <a:buClrTx/>
              <a:buFontTx/>
              <a:buNone/>
            </a:pPr>
            <a:r>
              <a:rPr lang="ru-RU" sz="2000" dirty="0">
                <a:latin typeface="Arial Narrow" pitchFamily="32" charset="0"/>
              </a:rPr>
              <a:t> БОЛЬНЫМ   САХАРНЫМ  </a:t>
            </a:r>
            <a:r>
              <a:rPr lang="ru-RU" sz="2000" dirty="0" smtClean="0">
                <a:latin typeface="Arial Narrow" pitchFamily="32" charset="0"/>
              </a:rPr>
              <a:t>ДИАБЕТОМ</a:t>
            </a:r>
            <a:r>
              <a:rPr lang="ru-RU" sz="2000" dirty="0">
                <a:latin typeface="Arial Narrow" pitchFamily="32" charset="0"/>
              </a:rPr>
              <a:t>»</a:t>
            </a:r>
          </a:p>
          <a:p>
            <a:pPr algn="ctr">
              <a:buClrTx/>
              <a:buFontTx/>
              <a:buNone/>
            </a:pPr>
            <a:r>
              <a:rPr lang="ru-RU" sz="1400" i="1" dirty="0">
                <a:latin typeface="Arial Narrow" pitchFamily="32" charset="0"/>
              </a:rPr>
              <a:t>Под редакцией И.И. Дедова, М.В. Шестаковой, А.Ю. Майорова</a:t>
            </a:r>
          </a:p>
          <a:p>
            <a:pPr algn="ctr">
              <a:buClrTx/>
              <a:buFontTx/>
              <a:buNone/>
            </a:pPr>
            <a:r>
              <a:rPr lang="ru-RU" sz="1800" dirty="0">
                <a:latin typeface="Arial Narrow" pitchFamily="32" charset="0"/>
              </a:rPr>
              <a:t>8-й выпуск       2017  г.</a:t>
            </a:r>
          </a:p>
        </p:txBody>
      </p:sp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19175"/>
              </p:ext>
            </p:extLst>
          </p:nvPr>
        </p:nvGraphicFramePr>
        <p:xfrm>
          <a:off x="564777" y="2474259"/>
          <a:ext cx="9043247" cy="4044256"/>
        </p:xfrm>
        <a:graphic>
          <a:graphicData uri="http://schemas.openxmlformats.org/drawingml/2006/table">
            <a:tbl>
              <a:tblPr/>
              <a:tblGrid>
                <a:gridCol w="1652743"/>
                <a:gridCol w="2710706"/>
                <a:gridCol w="1978340"/>
                <a:gridCol w="2701458"/>
              </a:tblGrid>
              <a:tr h="10284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Проблема</a:t>
                      </a:r>
                    </a:p>
                  </a:txBody>
                  <a:tcPr marL="97500" marR="97500" marT="972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Рекомендованы (приоритет)</a:t>
                      </a:r>
                    </a:p>
                  </a:txBody>
                  <a:tcPr marL="97500" marR="97500" marT="972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Безопасны/ нейтральны</a:t>
                      </a:r>
                    </a:p>
                  </a:txBody>
                  <a:tcPr marL="97500" marR="97500" marT="972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рекомендованы</a:t>
                      </a:r>
                    </a:p>
                  </a:txBody>
                  <a:tcPr marL="97500" marR="97500" marT="10735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157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Ожирение</a:t>
                      </a:r>
                    </a:p>
                  </a:txBody>
                  <a:tcPr marL="97500" marR="97500" marT="972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метформин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агонисты ГПП-1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глюкагоно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-подобного пептида-1 -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ликсисенатид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ингибиторы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НГЛТ-2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натрий-глюкозного ко-транспортера 2-го типа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эмпаглифозин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дапаглифлозин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7500" marR="97500" marT="10735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ингибиторы ДПП-4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</a:rPr>
                        <a:t>дипептидилпептидазы-</a:t>
                      </a:r>
                      <a:r>
                        <a:rPr lang="ru-RU" sz="1400" b="1" dirty="0" smtClean="0">
                          <a:effectLst/>
                        </a:rPr>
                        <a:t>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lang="ru-RU" sz="1400" dirty="0" err="1" smtClean="0"/>
                        <a:t>ситаглиптин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– </a:t>
                      </a:r>
                      <a:r>
                        <a:rPr lang="ru-RU" sz="1400" dirty="0" err="1" smtClean="0"/>
                        <a:t>Янувия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саксаглиптин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dirty="0" err="1" smtClean="0"/>
                        <a:t>Онглиза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вилдаглиптин</a:t>
                      </a:r>
                      <a:r>
                        <a:rPr lang="ru-RU" sz="1400" dirty="0" smtClean="0"/>
                        <a:t> – </a:t>
                      </a:r>
                      <a:r>
                        <a:rPr lang="ru-RU" sz="1400" dirty="0" err="1" smtClean="0"/>
                        <a:t>Галвус</a:t>
                      </a:r>
                      <a:r>
                        <a:rPr lang="ru-RU" sz="1400" dirty="0" smtClean="0"/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акарбоза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7500" marR="97500" marT="972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Вызывают прибавку массы тела (но при клинической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необходимости должны быть назначены без учета этого эффекта)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производные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сульфонилмочевины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</a:t>
                      </a:r>
                      <a:r>
                        <a:rPr lang="ru-RU" sz="1600" b="1" dirty="0" err="1" smtClean="0">
                          <a:effectLst/>
                        </a:rPr>
                        <a:t>тиазолидиндионы</a:t>
                      </a:r>
                      <a:r>
                        <a:rPr lang="ru-RU" sz="1600" dirty="0" smtClean="0">
                          <a:effectLst/>
                        </a:rPr>
                        <a:t> — </a:t>
                      </a:r>
                      <a:r>
                        <a:rPr lang="ru-RU" sz="1600" dirty="0" err="1" smtClean="0">
                          <a:effectLst/>
                        </a:rPr>
                        <a:t>росиглитазон</a:t>
                      </a:r>
                      <a:r>
                        <a:rPr lang="ru-RU" sz="1600" dirty="0" smtClean="0">
                          <a:effectLst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</a:rPr>
                        <a:t>Avandia</a:t>
                      </a:r>
                      <a:r>
                        <a:rPr lang="ru-RU" sz="1600" dirty="0" smtClean="0">
                          <a:effectLst/>
                        </a:rPr>
                        <a:t>) и </a:t>
                      </a:r>
                      <a:r>
                        <a:rPr lang="ru-RU" sz="1600" dirty="0" err="1" smtClean="0">
                          <a:effectLst/>
                        </a:rPr>
                        <a:t>пиоглитазон</a:t>
                      </a:r>
                      <a:r>
                        <a:rPr lang="ru-RU" sz="1600" dirty="0" smtClean="0">
                          <a:effectLst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</a:rPr>
                        <a:t>Actos</a:t>
                      </a:r>
                      <a:r>
                        <a:rPr lang="ru-RU" sz="1600" dirty="0" smtClean="0">
                          <a:effectLst/>
                        </a:rPr>
                        <a:t>).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инсулины</a:t>
                      </a:r>
                    </a:p>
                  </a:txBody>
                  <a:tcPr marL="97500" marR="97500" marT="8704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84733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-18918" y="731838"/>
            <a:ext cx="76014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fld id="{AFD0FD73-46C2-4A56-81A8-1A47CE86C426}" type="slidenum">
              <a:rPr lang="en-US" sz="1200" b="0">
                <a:solidFill>
                  <a:srgbClr val="FFFFFF"/>
                </a:solidFill>
                <a:latin typeface="Arial" charset="0"/>
              </a:rPr>
              <a:pPr algn="ctr">
                <a:buClrTx/>
                <a:buFontTx/>
                <a:buNone/>
              </a:pPr>
              <a:t>21</a:t>
            </a:fld>
            <a:endParaRPr lang="en-US" sz="1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5530" y="0"/>
            <a:ext cx="3995302" cy="494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АЛГОРИТМЫ И СТАНДАРТЫ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0" y="554039"/>
            <a:ext cx="3463660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7" y="1008064"/>
            <a:ext cx="3977879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10" y="1681163"/>
            <a:ext cx="3606403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14" y="2051050"/>
            <a:ext cx="3554809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17" y="2881314"/>
            <a:ext cx="3291681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5174" y="5472114"/>
            <a:ext cx="9438217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200" dirty="0">
                <a:solidFill>
                  <a:srgbClr val="800000"/>
                </a:solidFill>
                <a:latin typeface="Arial Narrow" charset="0"/>
              </a:rPr>
              <a:t>МЕТФОРМИН </a:t>
            </a:r>
            <a:r>
              <a:rPr lang="ru-RU" sz="2200" dirty="0" smtClean="0">
                <a:solidFill>
                  <a:srgbClr val="800000"/>
                </a:solidFill>
                <a:latin typeface="Arial Narrow" charset="0"/>
              </a:rPr>
              <a:t>– </a:t>
            </a:r>
            <a:r>
              <a:rPr lang="ru-RU" sz="2200" u="sng" dirty="0" smtClean="0">
                <a:solidFill>
                  <a:srgbClr val="800000"/>
                </a:solidFill>
                <a:latin typeface="Arial Narrow" charset="0"/>
              </a:rPr>
              <a:t>УНИВЕРСАЛЬНЫЙ  </a:t>
            </a:r>
            <a:r>
              <a:rPr lang="ru-RU" sz="2200" dirty="0" smtClean="0">
                <a:solidFill>
                  <a:srgbClr val="800000"/>
                </a:solidFill>
                <a:latin typeface="Arial Narrow" charset="0"/>
              </a:rPr>
              <a:t> ПРЕПАРАТ  </a:t>
            </a:r>
            <a:r>
              <a:rPr lang="ru-RU" sz="2200" u="sng" dirty="0">
                <a:solidFill>
                  <a:srgbClr val="800000"/>
                </a:solidFill>
                <a:latin typeface="Arial Narrow" charset="0"/>
              </a:rPr>
              <a:t>ПЕРВОГО ВЫБОРА</a:t>
            </a:r>
            <a:r>
              <a:rPr lang="ru-RU" sz="2200" dirty="0">
                <a:solidFill>
                  <a:srgbClr val="800000"/>
                </a:solidFill>
                <a:latin typeface="Arial Narrow" charset="0"/>
              </a:rPr>
              <a:t>,   РЕКОМЕНДОВАННЫЙ </a:t>
            </a:r>
            <a:r>
              <a:rPr lang="ru-RU" sz="2200" u="sng" dirty="0">
                <a:solidFill>
                  <a:srgbClr val="800000"/>
                </a:solidFill>
                <a:latin typeface="Arial Narrow" charset="0"/>
              </a:rPr>
              <a:t>ВСЕМИ</a:t>
            </a:r>
            <a:r>
              <a:rPr lang="ru-RU" sz="2200" dirty="0">
                <a:solidFill>
                  <a:srgbClr val="800000"/>
                </a:solidFill>
                <a:latin typeface="Arial Narrow" charset="0"/>
              </a:rPr>
              <a:t> СТАНДАРТАМИ И АЛГОРИТМАМИ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079500"/>
            <a:ext cx="282045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572243" y="3962401"/>
            <a:ext cx="36931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2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8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874657" y="4778375"/>
            <a:ext cx="66265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807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15075"/>
              </p:ext>
            </p:extLst>
          </p:nvPr>
        </p:nvGraphicFramePr>
        <p:xfrm>
          <a:off x="306957" y="868558"/>
          <a:ext cx="9599043" cy="4483372"/>
        </p:xfrm>
        <a:graphic>
          <a:graphicData uri="http://schemas.openxmlformats.org/drawingml/2006/table">
            <a:tbl>
              <a:tblPr>
                <a:effectLst>
                  <a:outerShdw blurRad="368300" dist="88900" dir="5640000" sx="102000" sy="102000" algn="ctr" rotWithShape="0">
                    <a:schemeClr val="tx1"/>
                  </a:outerShdw>
                </a:effectLst>
                <a:tableStyleId>{22838BEF-8BB2-4498-84A7-C5851F593DF1}</a:tableStyleId>
              </a:tblPr>
              <a:tblGrid>
                <a:gridCol w="1256145"/>
                <a:gridCol w="1685328"/>
                <a:gridCol w="3663757"/>
                <a:gridCol w="2993813"/>
              </a:tblGrid>
              <a:tr h="3502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Форма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нейропатии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cs typeface="Arial" pitchFamily="34" charset="0"/>
                        </a:rPr>
                        <a:t>Клинические</a:t>
                      </a:r>
                      <a:endParaRPr lang="ru-RU" sz="18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cs typeface="Arial" pitchFamily="34" charset="0"/>
                        </a:rPr>
                        <a:t>проявления</a:t>
                      </a:r>
                      <a:endParaRPr lang="ru-RU" sz="1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Методы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cs typeface="Arial" pitchFamily="34" charset="0"/>
                        </a:rPr>
                        <a:t>Обязательные</a:t>
                      </a:r>
                      <a:endParaRPr lang="ru-RU" sz="1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cs typeface="Arial" pitchFamily="34" charset="0"/>
                        </a:rPr>
                        <a:t>Дополнительные</a:t>
                      </a:r>
                      <a:endParaRPr lang="ru-RU" sz="1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</a:tr>
              <a:tr h="3826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cs typeface="Arial" pitchFamily="34" charset="0"/>
                        </a:rPr>
                        <a:t>Автономная</a:t>
                      </a:r>
                      <a:endParaRPr lang="ru-RU" sz="1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cs typeface="Arial" pitchFamily="34" charset="0"/>
                        </a:rPr>
                        <a:t>(вегетативная)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Кардиоваскулярная форма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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Ортостатическая проба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снижение систолического АД &gt; 30 мм </a:t>
                      </a: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рт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. ст. при перемене положения тела с горизонтального на вертикальное)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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Отсутствие ускорения ЧСС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на вдохе и его </a:t>
                      </a: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урежения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 на выдохе более чем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на 10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уд/мин.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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Проба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Вальсальвы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(отсутствие увеличения ЧСС при </a:t>
                      </a: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натуживании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) более чем на 10 уд/мин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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Суточное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мониторирование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АД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(отсутствие ночного снижения)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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Холтеровское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мониторирование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ЭКГ               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(разница между макс. и мин. ЧСС в течение суток ≤14 уд/мин)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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ЭКГ в пробе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Вальсальвы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(отношение макс. RR к мин. RR ≤1,2)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721" marR="5572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43886" y="105489"/>
            <a:ext cx="10182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alticaC-Bold"/>
              </a:rPr>
              <a:t>ДИАГНОСТИКА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18" y="105489"/>
            <a:ext cx="740895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292100" dist="101600" dir="3600000" sx="102000" sy="102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ДИАГНОСТИКА АВТОНОМНОЙ КАРДИОНЕЙРОПАТИИ*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5070" y="6170390"/>
            <a:ext cx="79351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/>
              <a:t>* 2015г. АЛГОРИТМЫ СПЕЦИАЛИЗИРОВАННОЙ МЕДИЦИНСКОЙ ПОМОЩИ БОЛЬНЫМ САХАРНЫМ ДИАБЕТОМ» Под редакцией И.И. Дедова  М.В. Шестаковой  7-й выпуск</a:t>
            </a:r>
            <a:endParaRPr lang="ru-RU" sz="1100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06970" y="2514858"/>
            <a:ext cx="9471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y-KG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y-KG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ТРИФОСАДЕНИН</a:t>
            </a:r>
            <a:r>
              <a:rPr lang="ky-KG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источник аденозина для нейронов. Обладает обезболивающим действием за счет активации пуринового пути анальгезии.</a:t>
            </a:r>
          </a:p>
          <a:p>
            <a:endParaRPr lang="ky-KG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y-KG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КОКАРБОКСИЛАЗА</a:t>
            </a:r>
            <a:r>
              <a:rPr lang="ky-KG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уменьшает ацидоз крови за счет окисления продуктов гликолиза (фруктозы и сорбитола). Уменьшает нейропатическую боль за счет стимуляции синтеза эндогенной ГАМК.</a:t>
            </a:r>
          </a:p>
          <a:p>
            <a:endParaRPr lang="ky-KG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2729" y="4826675"/>
            <a:ext cx="9355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НИКОТИНАМИД</a:t>
            </a:r>
            <a:r>
              <a:rPr lang="ky-KG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является ключевым звеном метаболизма глюкозы в нервной ткани (НАДФН+). Улучшает аксональную и синаптическую передачу импульса в нейронах. </a:t>
            </a:r>
          </a:p>
          <a:p>
            <a:endParaRPr lang="ky-KG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y-KG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ЦИАНКОБАЛАМИН</a:t>
            </a:r>
            <a:r>
              <a:rPr lang="ky-KG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стимулирует миелинизацию нервных волокон. Обладает обезболивающим действием. Предотврашает аксональную дегенерацию.</a:t>
            </a:r>
          </a:p>
          <a:p>
            <a:endParaRPr lang="ky-KG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28" y="244751"/>
            <a:ext cx="4236286" cy="208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971" y="798008"/>
            <a:ext cx="6019010" cy="187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y-K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КОКАРНИТ </a:t>
            </a:r>
            <a:r>
              <a:rPr lang="ky-KG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y-KG" sz="2800" b="1" dirty="0">
                <a:solidFill>
                  <a:schemeClr val="tx1"/>
                </a:solidFill>
              </a:rPr>
              <a:t>о</a:t>
            </a:r>
            <a:r>
              <a:rPr lang="ru-RU" sz="2800" b="1" dirty="0" err="1" smtClean="0">
                <a:solidFill>
                  <a:schemeClr val="tx1"/>
                </a:solidFill>
              </a:rPr>
              <a:t>ригинальный</a:t>
            </a:r>
            <a:r>
              <a:rPr lang="ru-RU" sz="2800" b="1" dirty="0" smtClean="0">
                <a:solidFill>
                  <a:schemeClr val="tx1"/>
                </a:solidFill>
              </a:rPr>
              <a:t> препарат для лечения симптомов диабетической автономной </a:t>
            </a:r>
            <a:r>
              <a:rPr lang="ru-RU" sz="2800" b="1" dirty="0" err="1" smtClean="0">
                <a:solidFill>
                  <a:schemeClr val="tx1"/>
                </a:solidFill>
              </a:rPr>
              <a:t>кардионейропатии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9649" y="1323398"/>
            <a:ext cx="6201156" cy="523220"/>
          </a:xfrm>
          <a:prstGeom prst="rect">
            <a:avLst/>
          </a:prstGeom>
          <a:solidFill>
            <a:srgbClr val="00008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Оценка вегетативной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кардио-васкулярной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иннервации с использованием  тестов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Ewing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D.J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3677" y="147162"/>
            <a:ext cx="6165521" cy="1154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</a:rPr>
              <a:t>АВТОНОМНАЯ НЕЙРОПАТИЯ СЕРДЦА (ДАНС) У БОЛЬНЫХ САХАРНЫМ ДИАБЕТОМ </a:t>
            </a:r>
            <a:r>
              <a:rPr lang="en-US" b="1" dirty="0" smtClean="0">
                <a:solidFill>
                  <a:schemeClr val="tx1"/>
                </a:solidFill>
              </a:rPr>
              <a:t>II</a:t>
            </a:r>
            <a:r>
              <a:rPr lang="ru-RU" b="1" dirty="0" smtClean="0">
                <a:solidFill>
                  <a:schemeClr val="tx1"/>
                </a:solidFill>
              </a:rPr>
              <a:t> ТИПА (</a:t>
            </a:r>
            <a:r>
              <a:rPr lang="en-US" b="1" dirty="0" smtClean="0">
                <a:solidFill>
                  <a:schemeClr val="tx1"/>
                </a:solidFill>
              </a:rPr>
              <a:t>n</a:t>
            </a:r>
            <a:r>
              <a:rPr lang="ru-RU" b="1" dirty="0" smtClean="0">
                <a:solidFill>
                  <a:schemeClr val="tx1"/>
                </a:solidFill>
              </a:rPr>
              <a:t>=50)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chemeClr val="tx1"/>
                </a:solidFill>
              </a:rPr>
              <a:t>Крутиков Е.С., Цветков В.А., Чистякова С.И.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chemeClr val="tx1"/>
                </a:solidFill>
              </a:rPr>
              <a:t>Медицинская академия имени С.И. Георгиевского Крымского федерального университета имени В.И. Вернадского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41651"/>
              </p:ext>
            </p:extLst>
          </p:nvPr>
        </p:nvGraphicFramePr>
        <p:xfrm>
          <a:off x="2524794" y="1961244"/>
          <a:ext cx="4038052" cy="3098394"/>
        </p:xfrm>
        <a:graphic>
          <a:graphicData uri="http://schemas.openxmlformats.org/drawingml/2006/table">
            <a:tbl>
              <a:tblPr/>
              <a:tblGrid>
                <a:gridCol w="1973613"/>
                <a:gridCol w="754741"/>
                <a:gridCol w="677046"/>
                <a:gridCol w="632652"/>
              </a:tblGrid>
              <a:tr h="722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Calibri"/>
                          <a:cs typeface="Times New Roman"/>
                        </a:rPr>
                        <a:t>Проба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Calibri"/>
                          <a:cs typeface="Times New Roman"/>
                        </a:rPr>
                        <a:t>Норма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(0 </a:t>
                      </a:r>
                      <a:r>
                        <a:rPr lang="en-US" sz="1050" dirty="0" err="1">
                          <a:latin typeface="Times New Roman"/>
                          <a:ea typeface="Calibri"/>
                          <a:cs typeface="Times New Roman"/>
                        </a:rPr>
                        <a:t>баллов</a:t>
                      </a: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Calibri"/>
                          <a:cs typeface="Times New Roman"/>
                        </a:rPr>
                        <a:t>Пограничноезначение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(1 </a:t>
                      </a:r>
                      <a:r>
                        <a:rPr lang="en-US" sz="1050" dirty="0" err="1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Патологическоезначение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(2 балла)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Тест с глубоким дыханием (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урежение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ЧСС на фоне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стимуляции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парасимпатики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&gt;1,40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1,20-1,40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&lt;1,20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Тест 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30:15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&gt;1,35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1,35-1,20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&lt;1,2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Тест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Вальсальвы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(отсутствие стимуляции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парасимпатики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&gt;1,70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1.30-1,70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&lt;1,30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Ортостатическая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проба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 (САД)– </a:t>
                      </a: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снижение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&lt;10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11-25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&gt;25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Проба с изометрическим сокращением (ДАД) – повышение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&gt;15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10-14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&lt;10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Рисунок1.png"/>
          <p:cNvPicPr>
            <a:picLocks noChangeAspect="1"/>
          </p:cNvPicPr>
          <p:nvPr/>
        </p:nvPicPr>
        <p:blipFill>
          <a:blip r:embed="rId2"/>
          <a:srcRect l="35943" t="40384" r="31658"/>
          <a:stretch>
            <a:fillRect/>
          </a:stretch>
        </p:blipFill>
        <p:spPr>
          <a:xfrm>
            <a:off x="239650" y="2749065"/>
            <a:ext cx="1971116" cy="217084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9648" y="5068681"/>
            <a:ext cx="69366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ВЫВОДЫ: </a:t>
            </a:r>
          </a:p>
          <a:p>
            <a:pPr marL="72000" lvl="0" indent="449263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оказатели вегетативной иннервации у больных с ДАНС улучшились на фоне</a:t>
            </a:r>
          </a:p>
          <a:p>
            <a:pPr marL="72000"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15-ти дневного курса терапии </a:t>
            </a:r>
            <a:r>
              <a:rPr lang="ru-RU" sz="12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Кокарнитом</a:t>
            </a:r>
            <a:r>
              <a:rPr lang="ru-RU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за счет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показателей ВСР,  </a:t>
            </a:r>
          </a:p>
          <a:p>
            <a:pPr marL="72000"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переносимости физических нагрузок и реактивность сердечно-сосудистой </a:t>
            </a:r>
          </a:p>
          <a:p>
            <a:pPr marL="72000"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системы.</a:t>
            </a:r>
          </a:p>
          <a:p>
            <a:pPr marL="7200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этом препарат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Кокарнит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оказывал достоверного влияния на уровень</a:t>
            </a:r>
          </a:p>
          <a:p>
            <a:pPr marL="720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АД и продемонстрировал хорошую переносимость.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876307" y="2410693"/>
          <a:ext cx="2904260" cy="207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53811420"/>
              </p:ext>
            </p:extLst>
          </p:nvPr>
        </p:nvGraphicFramePr>
        <p:xfrm>
          <a:off x="7118430" y="4884516"/>
          <a:ext cx="1719781" cy="197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704240" y="1933703"/>
            <a:ext cx="2971800" cy="430887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Динамика индекса ЦИ в группе с ДАНС после 15 дней терапии КОКАРНИТОМ (%).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0524" y="4413666"/>
            <a:ext cx="2971800" cy="430887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Динамика индекса ЦИ в группе с ДАНС после 15 дней терапии КОКАРНИТОМ (баллы).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445" y="1933703"/>
            <a:ext cx="2117889" cy="646331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Показатели тестов </a:t>
            </a:r>
            <a:r>
              <a:rPr lang="ru-RU" sz="1200" b="1" dirty="0" err="1" smtClean="0">
                <a:solidFill>
                  <a:schemeClr val="bg1"/>
                </a:solidFill>
              </a:rPr>
              <a:t>Ewing</a:t>
            </a:r>
            <a:r>
              <a:rPr lang="ru-RU" sz="1200" b="1" dirty="0" smtClean="0">
                <a:solidFill>
                  <a:schemeClr val="bg1"/>
                </a:solidFill>
              </a:rPr>
              <a:t> D.J. у больных СД. На фоне лечения КОКАРНИТОМ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4563" y="6102221"/>
            <a:ext cx="8434874" cy="619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Т.2. № 3 (6), 2016/ А.Л. </a:t>
            </a:r>
            <a:r>
              <a:rPr lang="ru-RU" dirty="0" err="1" smtClean="0">
                <a:solidFill>
                  <a:schemeClr val="tx1"/>
                </a:solidFill>
              </a:rPr>
              <a:t>Верткин</a:t>
            </a:r>
            <a:r>
              <a:rPr lang="ru-RU" dirty="0" smtClean="0">
                <a:solidFill>
                  <a:schemeClr val="tx1"/>
                </a:solidFill>
              </a:rPr>
              <a:t>, и др. «Сахарный диабет и диабетическая </a:t>
            </a:r>
            <a:r>
              <a:rPr lang="ru-RU" dirty="0" err="1" smtClean="0">
                <a:solidFill>
                  <a:schemeClr val="tx1"/>
                </a:solidFill>
              </a:rPr>
              <a:t>нейропатия</a:t>
            </a:r>
            <a:r>
              <a:rPr lang="ru-RU" dirty="0" smtClean="0">
                <a:solidFill>
                  <a:schemeClr val="tx1"/>
                </a:solidFill>
              </a:rPr>
              <a:t> продолжаем разговор».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46951964"/>
              </p:ext>
            </p:extLst>
          </p:nvPr>
        </p:nvGraphicFramePr>
        <p:xfrm>
          <a:off x="394137" y="1726372"/>
          <a:ext cx="904940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09849" y="268014"/>
            <a:ext cx="758190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</a:rPr>
              <a:t>Суммарная эффективность терапии </a:t>
            </a:r>
            <a:r>
              <a:rPr lang="ru-RU" dirty="0" smtClean="0">
                <a:solidFill>
                  <a:srgbClr val="990000"/>
                </a:solidFill>
              </a:rPr>
              <a:t>КОКАРНИТОМ </a:t>
            </a:r>
            <a:r>
              <a:rPr lang="ru-RU" dirty="0">
                <a:solidFill>
                  <a:srgbClr val="990000"/>
                </a:solidFill>
              </a:rPr>
              <a:t>при диабетической </a:t>
            </a:r>
            <a:r>
              <a:rPr lang="ru-RU" dirty="0" err="1" smtClean="0">
                <a:solidFill>
                  <a:srgbClr val="990000"/>
                </a:solidFill>
              </a:rPr>
              <a:t>нейропатии</a:t>
            </a:r>
            <a:endParaRPr lang="ru-RU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133" y="1463935"/>
            <a:ext cx="8543925" cy="46373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Применение </a:t>
            </a:r>
            <a:r>
              <a:rPr lang="ru-RU" dirty="0"/>
              <a:t>препарата </a:t>
            </a:r>
            <a:r>
              <a:rPr lang="ru-RU" b="1" dirty="0" smtClean="0">
                <a:solidFill>
                  <a:srgbClr val="990000"/>
                </a:solidFill>
              </a:rPr>
              <a:t>КОКАРНИТ</a:t>
            </a:r>
            <a:r>
              <a:rPr lang="ru-RU" dirty="0" smtClean="0"/>
              <a:t> у </a:t>
            </a:r>
            <a:r>
              <a:rPr lang="ru-RU" dirty="0"/>
              <a:t>больных сахарным диабетом II типа в течение 15 дневного курса безопасно, не вызывает побочных эффектов и улучшает общее </a:t>
            </a:r>
            <a:r>
              <a:rPr lang="ru-RU" dirty="0" smtClean="0"/>
              <a:t>самочувствие пациентов и впечатление от лечения.</a:t>
            </a:r>
          </a:p>
          <a:p>
            <a:pPr algn="just"/>
            <a:r>
              <a:rPr lang="ru-RU" dirty="0" smtClean="0"/>
              <a:t>Использование </a:t>
            </a:r>
            <a:r>
              <a:rPr lang="ru-RU" dirty="0"/>
              <a:t>препарата </a:t>
            </a:r>
            <a:r>
              <a:rPr lang="ru-RU" dirty="0" err="1"/>
              <a:t>Кокарнит</a:t>
            </a:r>
            <a:r>
              <a:rPr lang="ru-RU" dirty="0"/>
              <a:t> оказывает благоприятное влияние на показатели </a:t>
            </a:r>
            <a:r>
              <a:rPr lang="ru-RU" dirty="0" err="1"/>
              <a:t>кардио-васкулярной</a:t>
            </a:r>
            <a:r>
              <a:rPr lang="ru-RU" dirty="0"/>
              <a:t> вегетативной иннервации, что проявляется в улучшении результатов по данным тестов </a:t>
            </a:r>
            <a:r>
              <a:rPr lang="ru-RU" dirty="0" err="1"/>
              <a:t>Ewing</a:t>
            </a:r>
            <a:r>
              <a:rPr lang="ru-RU" dirty="0"/>
              <a:t> D.J.</a:t>
            </a:r>
          </a:p>
          <a:p>
            <a:pPr algn="just"/>
            <a:r>
              <a:rPr lang="ru-RU" dirty="0" smtClean="0"/>
              <a:t>Терапия </a:t>
            </a:r>
            <a:r>
              <a:rPr lang="ru-RU" dirty="0" err="1"/>
              <a:t>Кокарнитом</a:t>
            </a:r>
            <a:r>
              <a:rPr lang="ru-RU" dirty="0"/>
              <a:t> способствует увеличению вариабельности сердечного ритма, что проявляется увеличением его временных и спектральных показателей по данным </a:t>
            </a:r>
            <a:r>
              <a:rPr lang="ru-RU" dirty="0" err="1"/>
              <a:t>Холтеровского</a:t>
            </a:r>
            <a:r>
              <a:rPr lang="ru-RU" dirty="0"/>
              <a:t> </a:t>
            </a:r>
            <a:r>
              <a:rPr lang="ru-RU" dirty="0" err="1"/>
              <a:t>мониторирования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Препарат </a:t>
            </a:r>
            <a:r>
              <a:rPr lang="ru-RU" dirty="0" err="1"/>
              <a:t>Кокарнит</a:t>
            </a:r>
            <a:r>
              <a:rPr lang="ru-RU" dirty="0"/>
              <a:t> при введении 1 раз в сутки внутримышечно в дозе 2 мл на протяжении 9 дней ежедневно, затем ещё 3 инъекции по 2 мл через день может быть рекомендован пациентам для лечения проявлений диабетической автономной </a:t>
            </a:r>
            <a:r>
              <a:rPr lang="ru-RU" dirty="0" err="1"/>
              <a:t>нейропатии</a:t>
            </a:r>
            <a:r>
              <a:rPr lang="ru-RU" dirty="0"/>
              <a:t> сердца.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1146" y="343477"/>
            <a:ext cx="611702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990000"/>
                </a:solidFill>
              </a:rPr>
              <a:t>Выводы</a:t>
            </a:r>
            <a:endParaRPr lang="ru-RU" sz="6000" dirty="0">
              <a:solidFill>
                <a:srgbClr val="990000"/>
              </a:solidFill>
            </a:endParaRP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1095543" y="6102221"/>
            <a:ext cx="8434874" cy="619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i="1" smtClean="0">
                <a:solidFill>
                  <a:schemeClr val="tx1"/>
                </a:solidFill>
              </a:rPr>
              <a:t>Т.2. № 3 (6), 2016/ А.Л. Верткин, и др. «Сахарный диабет и диабетическая нейропатия продолжаем разговор». 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7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5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335" y="2693274"/>
            <a:ext cx="8543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4363" y="605074"/>
            <a:ext cx="7815686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20000"/>
                </a:solidFill>
              </a:rPr>
              <a:t>ИНФАРКТ МИОКАРДА – основная причина смерти при  сахарном диабете</a:t>
            </a:r>
            <a:endParaRPr lang="ru-RU" sz="3200" b="1" dirty="0">
              <a:solidFill>
                <a:srgbClr val="82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28714"/>
              </p:ext>
            </p:extLst>
          </p:nvPr>
        </p:nvGraphicFramePr>
        <p:xfrm>
          <a:off x="428819" y="2389151"/>
          <a:ext cx="4582078" cy="267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077707"/>
              </p:ext>
            </p:extLst>
          </p:nvPr>
        </p:nvGraphicFramePr>
        <p:xfrm>
          <a:off x="5010897" y="2360797"/>
          <a:ext cx="4582078" cy="267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4363" y="6076559"/>
            <a:ext cx="8317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dirty="0" smtClean="0"/>
              <a:t>*«Сахарный диабет» 1/2004. Диабетическая </a:t>
            </a:r>
            <a:r>
              <a:rPr lang="ru-RU" sz="1600" i="1" dirty="0"/>
              <a:t>кардиоваскулярная автономная </a:t>
            </a:r>
            <a:r>
              <a:rPr lang="ru-RU" sz="1600" i="1" dirty="0" err="1"/>
              <a:t>нейропатия</a:t>
            </a:r>
            <a:endParaRPr lang="ru-RU" sz="1600" i="1" dirty="0"/>
          </a:p>
          <a:p>
            <a:pPr algn="r"/>
            <a:r>
              <a:rPr lang="ru-RU" sz="1600" i="1" dirty="0" smtClean="0"/>
              <a:t>Х.М. </a:t>
            </a:r>
            <a:r>
              <a:rPr lang="ru-RU" sz="1600" i="1" dirty="0" err="1"/>
              <a:t>Торшхоева</a:t>
            </a:r>
            <a:r>
              <a:rPr lang="ru-RU" sz="1600" i="1" dirty="0"/>
              <a:t>, О.Н. Ткачева, Н.Г. </a:t>
            </a:r>
            <a:r>
              <a:rPr lang="ru-RU" sz="1600" i="1" dirty="0" err="1" smtClean="0"/>
              <a:t>Подпругина</a:t>
            </a:r>
            <a:r>
              <a:rPr lang="ru-RU" sz="1600" i="1" dirty="0" smtClean="0"/>
              <a:t>, К.Э</a:t>
            </a:r>
            <a:r>
              <a:rPr lang="ru-RU" sz="1600" i="1" dirty="0"/>
              <a:t>. </a:t>
            </a:r>
            <a:r>
              <a:rPr lang="ru-RU" sz="1600" i="1" dirty="0" err="1"/>
              <a:t>Пироева</a:t>
            </a:r>
            <a:r>
              <a:rPr lang="ru-RU" sz="1600" i="1" dirty="0"/>
              <a:t>, А.Л. </a:t>
            </a:r>
            <a:r>
              <a:rPr lang="ru-RU" sz="1600" i="1" dirty="0" err="1"/>
              <a:t>Верткин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5374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489" y="1412776"/>
            <a:ext cx="89154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Мета-анализ Хаксли и </a:t>
            </a:r>
            <a:r>
              <a:rPr lang="ru-RU" dirty="0" err="1" smtClean="0"/>
              <a:t>соавт</a:t>
            </a:r>
            <a:r>
              <a:rPr lang="ru-RU" dirty="0" smtClean="0"/>
              <a:t>. выявил, что риск развития ФП у пациентов с СД на 40% выше, чем у пациентов без диабета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9" y="3325933"/>
            <a:ext cx="4736924" cy="315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471" y="5079397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Koektuerk</a:t>
            </a:r>
            <a:r>
              <a:rPr lang="en-US" dirty="0" smtClean="0"/>
              <a:t> B, </a:t>
            </a:r>
            <a:r>
              <a:rPr lang="en-US" dirty="0" err="1" smtClean="0"/>
              <a:t>Aksoy</a:t>
            </a:r>
            <a:r>
              <a:rPr lang="en-US" dirty="0" smtClean="0"/>
              <a:t> M, </a:t>
            </a:r>
            <a:r>
              <a:rPr lang="en-US" dirty="0" err="1" smtClean="0"/>
              <a:t>Horlitz</a:t>
            </a:r>
            <a:r>
              <a:rPr lang="en-US" dirty="0" smtClean="0"/>
              <a:t> M, </a:t>
            </a:r>
            <a:r>
              <a:rPr lang="en-US" dirty="0" err="1" smtClean="0"/>
              <a:t>Bozdag-Turan</a:t>
            </a:r>
            <a:r>
              <a:rPr lang="en-US" dirty="0" smtClean="0"/>
              <a:t> I, </a:t>
            </a:r>
            <a:r>
              <a:rPr lang="en-US" dirty="0" err="1" smtClean="0"/>
              <a:t>Turan</a:t>
            </a:r>
            <a:r>
              <a:rPr lang="en-US" dirty="0" smtClean="0"/>
              <a:t> RG. Role of diabetes in heart rhythm disorders. World Journal of Diabetes. 2016;7(3):45-49. doi:10.4239/wjd.v7.i3.45.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129" y="750676"/>
            <a:ext cx="887153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820000"/>
                </a:solidFill>
              </a:rPr>
              <a:t>Внезапная сердечная смерть и сахарный диабет</a:t>
            </a:r>
          </a:p>
        </p:txBody>
      </p:sp>
    </p:spTree>
    <p:extLst>
      <p:ext uri="{BB962C8B-B14F-4D97-AF65-F5344CB8AC3E}">
        <p14:creationId xmlns:p14="http://schemas.microsoft.com/office/powerpoint/2010/main" val="9967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81034"/>
            <a:ext cx="99060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СМЕРТНОСТЬ у больных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с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сахарным диабетом*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00"/>
              </a:solidFill>
            </a:endParaRP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73" t="23106" r="5491" b="16488"/>
          <a:stretch/>
        </p:blipFill>
        <p:spPr bwMode="auto">
          <a:xfrm>
            <a:off x="637100" y="3761173"/>
            <a:ext cx="726972" cy="16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22539" r="86336" b="17955"/>
          <a:stretch/>
        </p:blipFill>
        <p:spPr bwMode="auto">
          <a:xfrm>
            <a:off x="5797796" y="3719999"/>
            <a:ext cx="750939" cy="166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60" y="3720000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51" y="3719999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02" y="3736182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28" y="3719998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25" y="3731319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0" y="2072072"/>
            <a:ext cx="72876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34" y="3761172"/>
            <a:ext cx="728761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73" y="3761172"/>
            <a:ext cx="728761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96" y="2121413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49" y="2121413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41" y="2121411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92" y="2121413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83" y="2121413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11" y="2121413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23" y="2141078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7" y="2141078"/>
            <a:ext cx="748109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8376" y="2131932"/>
            <a:ext cx="2512255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Больные с сахарным диабетом (6%)</a:t>
            </a:r>
            <a:endParaRPr lang="ru-RU" sz="2400" b="1" dirty="0">
              <a:solidFill>
                <a:srgbClr val="99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1162" y="3940519"/>
            <a:ext cx="2512256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Больные с СД + диабетическая автономная </a:t>
            </a:r>
            <a:r>
              <a:rPr lang="ru-RU" sz="2400" b="1" dirty="0" err="1" smtClean="0">
                <a:solidFill>
                  <a:srgbClr val="990000"/>
                </a:solidFill>
              </a:rPr>
              <a:t>нейропатия</a:t>
            </a:r>
            <a:r>
              <a:rPr lang="ru-RU" sz="2400" b="1" dirty="0" smtClean="0">
                <a:solidFill>
                  <a:srgbClr val="990000"/>
                </a:solidFill>
              </a:rPr>
              <a:t> сердца (29%)*</a:t>
            </a:r>
            <a:endParaRPr lang="ru-RU" sz="2400" b="1" dirty="0">
              <a:solidFill>
                <a:srgbClr val="99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35368" y="6076559"/>
            <a:ext cx="9677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dirty="0" smtClean="0"/>
              <a:t>*«Сахарный диабет» 1/2004. Диабетическая </a:t>
            </a:r>
            <a:r>
              <a:rPr lang="ru-RU" sz="1600" i="1" dirty="0"/>
              <a:t>кардиоваскулярная автономная </a:t>
            </a:r>
            <a:r>
              <a:rPr lang="ru-RU" sz="1600" i="1" dirty="0" err="1" smtClean="0"/>
              <a:t>нейропатия</a:t>
            </a:r>
            <a:r>
              <a:rPr lang="ru-RU" sz="1600" i="1" dirty="0" smtClean="0"/>
              <a:t>  сердца (ДАНС) </a:t>
            </a:r>
            <a:endParaRPr lang="ru-RU" sz="1600" i="1" dirty="0"/>
          </a:p>
          <a:p>
            <a:pPr algn="r"/>
            <a:r>
              <a:rPr lang="ru-RU" sz="1600" i="1" dirty="0"/>
              <a:t>Х.М </a:t>
            </a:r>
            <a:r>
              <a:rPr lang="ru-RU" sz="1600" i="1" dirty="0" err="1"/>
              <a:t>Торшхоева</a:t>
            </a:r>
            <a:r>
              <a:rPr lang="ru-RU" sz="1600" i="1" dirty="0"/>
              <a:t>, О.Н. Ткачева, Н.Г. </a:t>
            </a:r>
            <a:r>
              <a:rPr lang="ru-RU" sz="1600" i="1" dirty="0" err="1" smtClean="0"/>
              <a:t>Подпругина,К.Э</a:t>
            </a:r>
            <a:r>
              <a:rPr lang="ru-RU" sz="1600" i="1" dirty="0"/>
              <a:t>. </a:t>
            </a:r>
            <a:r>
              <a:rPr lang="ru-RU" sz="1600" i="1" dirty="0" err="1"/>
              <a:t>Пироева</a:t>
            </a:r>
            <a:r>
              <a:rPr lang="ru-RU" sz="1600" i="1" dirty="0"/>
              <a:t>, А.Л. </a:t>
            </a:r>
            <a:r>
              <a:rPr lang="ru-RU" sz="1600" i="1" dirty="0" err="1"/>
              <a:t>Верткин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4030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37331" y="368300"/>
            <a:ext cx="6686550" cy="245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64344" y="3303971"/>
            <a:ext cx="3188494" cy="2062103"/>
          </a:xfrm>
          <a:prstGeom prst="rect">
            <a:avLst/>
          </a:prstGeom>
          <a:ln w="63500"/>
          <a:effectLst>
            <a:outerShdw blurRad="228600" dist="50800" dir="5400000" sx="108000" sy="108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 Риск ИБС при СД в </a:t>
            </a:r>
            <a:r>
              <a:rPr lang="ru-RU" sz="1600" b="1" dirty="0" smtClean="0">
                <a:solidFill>
                  <a:srgbClr val="FF0000"/>
                </a:solidFill>
              </a:rPr>
              <a:t>2-4 раза</a:t>
            </a:r>
            <a:r>
              <a:rPr lang="ru-RU" sz="1600" b="1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 У больных с СД старше  40 лет в 40-50% есть сопутствующее ССЗ. 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 Более 50%  больных СД 2 типа страдают ИБС уже на момент верификации диагноза СД. 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 Риск смертности у больных СД от ОКС выше в </a:t>
            </a:r>
            <a:r>
              <a:rPr lang="ru-RU" sz="1600" b="1" dirty="0" smtClean="0">
                <a:solidFill>
                  <a:srgbClr val="FF0000"/>
                </a:solidFill>
              </a:rPr>
              <a:t>2-3 раза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86981" y="3303971"/>
            <a:ext cx="3136900" cy="2554545"/>
          </a:xfrm>
          <a:prstGeom prst="rect">
            <a:avLst/>
          </a:prstGeom>
          <a:ln w="63500"/>
          <a:effectLst>
            <a:outerShdw blurRad="368300" dist="38100" dir="2700000" sx="103000" sy="103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 Течение ИБС зависит от длительности СД. 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 ИБС   протекает бессимптомно. 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 Диагностируется диффузное поражение коронарных артерий.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 Большая вероятность </a:t>
            </a:r>
            <a:r>
              <a:rPr lang="ru-RU" sz="1600" b="1" dirty="0" err="1" smtClean="0"/>
              <a:t>рестеноза</a:t>
            </a:r>
            <a:r>
              <a:rPr lang="ru-RU" sz="1600" b="1" dirty="0" smtClean="0"/>
              <a:t> имплантированного </a:t>
            </a:r>
            <a:r>
              <a:rPr lang="ru-RU" sz="1600" b="1" dirty="0" err="1" smtClean="0"/>
              <a:t>стента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7322" y="762001"/>
            <a:ext cx="2307903" cy="1415772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  <a:effectLst>
            <a:outerShdw blurRad="177800" dist="38100" dir="2700000" sx="109000" sy="10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50" b="1" dirty="0" smtClean="0"/>
          </a:p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Независимый риск </a:t>
            </a:r>
            <a:r>
              <a:rPr lang="ru-RU" sz="1400" b="1" i="1" dirty="0" smtClean="0">
                <a:solidFill>
                  <a:srgbClr val="820000"/>
                </a:solidFill>
              </a:rPr>
              <a:t>(очень высокий)</a:t>
            </a:r>
            <a:r>
              <a:rPr lang="ru-RU" sz="1400" b="1" i="1" dirty="0" smtClean="0"/>
              <a:t> </a:t>
            </a:r>
            <a:endParaRPr lang="ru-RU" b="1" i="1" dirty="0" smtClean="0"/>
          </a:p>
          <a:p>
            <a:pPr algn="ctr"/>
            <a:r>
              <a:rPr lang="ru-RU" sz="1600" b="1" dirty="0" smtClean="0"/>
              <a:t>сердечно сосудистых катастроф *.</a:t>
            </a:r>
          </a:p>
          <a:p>
            <a:pPr algn="ctr"/>
            <a:endParaRPr lang="ru-RU" sz="10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23069" y="2496234"/>
            <a:ext cx="6459538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228600" dist="38100" dir="2700000" sx="112000" sy="11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Быстрое прогрессирование атеросклероза коронарных и периферических сосудов у </a:t>
            </a:r>
            <a:r>
              <a:rPr lang="ru-RU" b="1" dirty="0" err="1" smtClean="0"/>
              <a:t>коморбидных</a:t>
            </a:r>
            <a:r>
              <a:rPr lang="ru-RU" b="1" dirty="0" smtClean="0"/>
              <a:t> больных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67006" y="854333"/>
            <a:ext cx="2245490" cy="1292662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  <a:effectLst>
            <a:outerShdw blurRad="177800" dist="38100" dir="2700000" sx="109000" sy="10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900" b="1" dirty="0" smtClean="0"/>
          </a:p>
          <a:p>
            <a:pPr algn="ctr"/>
            <a:r>
              <a:rPr lang="ru-RU" sz="2000" b="1" dirty="0" smtClean="0">
                <a:solidFill>
                  <a:srgbClr val="820000"/>
                </a:solidFill>
              </a:rPr>
              <a:t>Высокий риск </a:t>
            </a:r>
            <a:r>
              <a:rPr lang="ru-RU" sz="1600" b="1" dirty="0" smtClean="0"/>
              <a:t>диабетической стопы и трофических язв ***.</a:t>
            </a:r>
          </a:p>
          <a:p>
            <a:pPr algn="ctr"/>
            <a:endParaRPr lang="ru-RU" sz="1400" b="1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063639" y="2626490"/>
            <a:ext cx="2703513" cy="2893100"/>
          </a:xfrm>
          <a:prstGeom prst="rect">
            <a:avLst/>
          </a:prstGeom>
          <a:solidFill>
            <a:srgbClr val="0000CE"/>
          </a:solidFill>
          <a:ln w="53975" cmpd="sng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КЛИНИЧЕСКИЕ ОСОБЕННОСТИ ИБС ПРИ СД **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1. Высокая частота </a:t>
            </a:r>
            <a:r>
              <a:rPr lang="ru-RU" sz="1400" b="1" dirty="0" err="1" smtClean="0">
                <a:solidFill>
                  <a:schemeClr val="bg1"/>
                </a:solidFill>
              </a:rPr>
              <a:t>безболевых</a:t>
            </a:r>
            <a:r>
              <a:rPr lang="ru-RU" sz="1400" b="1" dirty="0" smtClean="0">
                <a:solidFill>
                  <a:schemeClr val="bg1"/>
                </a:solidFill>
              </a:rPr>
              <a:t> («немых») форм ИБС и инфаркта миокарда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2. Высокий риск «внезапной смерти»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3. Высокая частота развития постинфарктных осложнений: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• </a:t>
            </a:r>
            <a:r>
              <a:rPr lang="ru-RU" sz="1400" b="1" dirty="0" err="1" smtClean="0">
                <a:solidFill>
                  <a:schemeClr val="bg1"/>
                </a:solidFill>
              </a:rPr>
              <a:t>кардиогенного</a:t>
            </a:r>
            <a:r>
              <a:rPr lang="ru-RU" sz="1400" b="1" dirty="0" smtClean="0">
                <a:solidFill>
                  <a:schemeClr val="bg1"/>
                </a:solidFill>
              </a:rPr>
              <a:t> шока,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• застойной сердечной недостаточности,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• нарушений сердечного ритма.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Схема 31"/>
          <p:cNvGraphicFramePr/>
          <p:nvPr>
            <p:extLst/>
          </p:nvPr>
        </p:nvGraphicFramePr>
        <p:xfrm>
          <a:off x="1474668" y="172570"/>
          <a:ext cx="5122705" cy="2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3928" y="6161031"/>
            <a:ext cx="77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* Национальные Рекомендации по лечению стабильной ишемической болезни сердца. ESC 2013</a:t>
            </a:r>
          </a:p>
          <a:p>
            <a:r>
              <a:rPr lang="ru-RU" sz="900" i="1" dirty="0" smtClean="0"/>
              <a:t> ** </a:t>
            </a:r>
            <a:r>
              <a:rPr lang="en-US" sz="900" i="1" dirty="0" smtClean="0"/>
              <a:t>201</a:t>
            </a:r>
            <a:r>
              <a:rPr lang="ru-RU" sz="900" i="1" dirty="0" smtClean="0"/>
              <a:t>3г. </a:t>
            </a:r>
            <a:r>
              <a:rPr lang="en-US" sz="900" i="1" dirty="0" smtClean="0"/>
              <a:t> ESH/ESC Guidelines for the management of hypertension European Society of Hypertension (ESH) European Society of Cardiology (ESC)</a:t>
            </a:r>
            <a:endParaRPr lang="ru-RU" sz="900" i="1" dirty="0" smtClean="0"/>
          </a:p>
          <a:p>
            <a:r>
              <a:rPr lang="ru-RU" sz="900" i="1" dirty="0" smtClean="0"/>
              <a:t>***2015г. АЛГОРИТМЫ СПЕЦИАЛИЗИРОВАННОЙ МЕДИЦИНСКОЙ ПОМОЩИ БОЛЬНЫМ САХАРНЫМ ДИАБЕТОМ» Под редакцией И.И. Дедова  М.В. Шестаковой  7-й выпуск</a:t>
            </a:r>
            <a:endParaRPr lang="ru-RU" sz="900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9" y="2169982"/>
            <a:ext cx="8557306" cy="3411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Методами </a:t>
            </a:r>
            <a:r>
              <a:rPr lang="ru-RU" dirty="0"/>
              <a:t>автокорреляционного и спектрального анализа сердечного ритма </a:t>
            </a:r>
            <a:r>
              <a:rPr lang="ru-RU" dirty="0" smtClean="0"/>
              <a:t>зарегистрировано широкое распространение нарушений </a:t>
            </a:r>
            <a:r>
              <a:rPr lang="ru-RU" dirty="0"/>
              <a:t>иннервации </a:t>
            </a:r>
            <a:r>
              <a:rPr lang="ru-RU" dirty="0" smtClean="0"/>
              <a:t>сердца  </a:t>
            </a:r>
            <a:r>
              <a:rPr lang="ru-RU" dirty="0"/>
              <a:t>(</a:t>
            </a:r>
            <a:r>
              <a:rPr lang="ru-RU" sz="4000" b="1" dirty="0" smtClean="0">
                <a:solidFill>
                  <a:srgbClr val="990000"/>
                </a:solidFill>
              </a:rPr>
              <a:t>72%–</a:t>
            </a:r>
            <a:r>
              <a:rPr lang="ru-RU" sz="4000" b="1" dirty="0">
                <a:solidFill>
                  <a:srgbClr val="990000"/>
                </a:solidFill>
              </a:rPr>
              <a:t>93%</a:t>
            </a:r>
            <a:r>
              <a:rPr lang="ru-RU" dirty="0"/>
              <a:t>) и раннее </a:t>
            </a:r>
            <a:r>
              <a:rPr lang="ru-RU" dirty="0" smtClean="0"/>
              <a:t>формирование диабетической </a:t>
            </a:r>
            <a:r>
              <a:rPr lang="ru-RU" dirty="0"/>
              <a:t>автономной </a:t>
            </a:r>
            <a:r>
              <a:rPr lang="ru-RU" dirty="0" err="1"/>
              <a:t>нейропатии</a:t>
            </a:r>
            <a:r>
              <a:rPr lang="ru-RU" dirty="0"/>
              <a:t> сердца (ДАНС</a:t>
            </a:r>
            <a:r>
              <a:rPr lang="ru-RU" dirty="0" smtClean="0"/>
              <a:t>) </a:t>
            </a:r>
            <a:r>
              <a:rPr lang="ru-RU" dirty="0"/>
              <a:t>в течение первых </a:t>
            </a:r>
            <a:r>
              <a:rPr lang="ru-RU" sz="4000" b="1" dirty="0">
                <a:solidFill>
                  <a:srgbClr val="990000"/>
                </a:solidFill>
              </a:rPr>
              <a:t>3-5 </a:t>
            </a:r>
            <a:r>
              <a:rPr lang="ru-RU" sz="4000" b="1" dirty="0" smtClean="0">
                <a:solidFill>
                  <a:srgbClr val="990000"/>
                </a:solidFill>
              </a:rPr>
              <a:t>лет </a:t>
            </a:r>
            <a:r>
              <a:rPr lang="ru-RU" dirty="0"/>
              <a:t>существования нарушений углеводного обмена.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490" y="264833"/>
            <a:ext cx="923953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20000"/>
                </a:solidFill>
              </a:rPr>
              <a:t>Диабетическая автономная </a:t>
            </a:r>
            <a:r>
              <a:rPr lang="ru-RU" sz="3600" b="1" dirty="0" err="1" smtClean="0">
                <a:solidFill>
                  <a:srgbClr val="820000"/>
                </a:solidFill>
              </a:rPr>
              <a:t>нейропатия</a:t>
            </a:r>
            <a:r>
              <a:rPr lang="ru-RU" sz="3600" b="1" dirty="0" smtClean="0">
                <a:solidFill>
                  <a:srgbClr val="820000"/>
                </a:solidFill>
              </a:rPr>
              <a:t> сердца (ДАНС)</a:t>
            </a:r>
            <a:endParaRPr lang="ru-RU" sz="36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66483" y="5056254"/>
            <a:ext cx="4651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</a:t>
            </a:r>
            <a:endParaRPr lang="ru-RU" sz="1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187355"/>
            <a:ext cx="9479953" cy="530215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4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Тахикардия покоя, фиксированный ригидный сердечный </a:t>
            </a:r>
            <a:r>
              <a:rPr lang="ru-RU" sz="2400" dirty="0" smtClean="0"/>
              <a:t>ритм (синдром </a:t>
            </a:r>
            <a:r>
              <a:rPr lang="ru-RU" sz="2400" dirty="0" err="1"/>
              <a:t>денервации</a:t>
            </a:r>
            <a:r>
              <a:rPr lang="ru-RU" sz="2400" dirty="0"/>
              <a:t> сердца), </a:t>
            </a:r>
            <a:r>
              <a:rPr lang="ru-RU" sz="2400" dirty="0" smtClean="0"/>
              <a:t>аритмии;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ртостатическая гипотензия;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err="1" smtClean="0"/>
              <a:t>безболевая</a:t>
            </a:r>
            <a:r>
              <a:rPr lang="ru-RU" sz="2400" dirty="0" smtClean="0"/>
              <a:t> </a:t>
            </a:r>
            <a:r>
              <a:rPr lang="ru-RU" sz="2400" dirty="0"/>
              <a:t>ишемия и инфаркт </a:t>
            </a:r>
            <a:r>
              <a:rPr lang="ru-RU" sz="2400" dirty="0" smtClean="0"/>
              <a:t>миокарда;</a:t>
            </a:r>
            <a:endParaRPr lang="ru-RU" sz="24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артериальная гипертензия, </a:t>
            </a:r>
            <a:r>
              <a:rPr lang="ru-RU" sz="2400" dirty="0" smtClean="0"/>
              <a:t>сосудистая гиперчувствительность к катехоламинам</a:t>
            </a:r>
            <a:r>
              <a:rPr lang="ru-RU" sz="2400" dirty="0"/>
              <a:t>, </a:t>
            </a:r>
            <a:r>
              <a:rPr lang="ru-RU" sz="2400" dirty="0" smtClean="0"/>
              <a:t>снижение </a:t>
            </a:r>
            <a:r>
              <a:rPr lang="ru-RU" sz="2400" dirty="0"/>
              <a:t>толерантности к физической </a:t>
            </a:r>
            <a:r>
              <a:rPr lang="ru-RU" sz="2400" dirty="0" smtClean="0"/>
              <a:t>нагрузке;</a:t>
            </a:r>
            <a:endParaRPr lang="ru-RU" sz="24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изменения ЭКГ (дисперсия интервала ST, удлинение </a:t>
            </a:r>
            <a:r>
              <a:rPr lang="ru-RU" sz="2400" dirty="0" smtClean="0"/>
              <a:t>интервала QT</a:t>
            </a:r>
            <a:r>
              <a:rPr lang="ru-RU" sz="2400" dirty="0"/>
              <a:t>, инверсия положительного зубца Т, </a:t>
            </a:r>
            <a:r>
              <a:rPr lang="ru-RU" sz="2400" dirty="0" err="1"/>
              <a:t>псевдокоронарный</a:t>
            </a:r>
            <a:r>
              <a:rPr lang="ru-RU" sz="2400" dirty="0"/>
              <a:t> </a:t>
            </a:r>
            <a:r>
              <a:rPr lang="ru-RU" sz="2400" dirty="0" smtClean="0"/>
              <a:t>подъем сегмента </a:t>
            </a:r>
            <a:r>
              <a:rPr lang="ru-RU" sz="2400" dirty="0"/>
              <a:t>ST</a:t>
            </a:r>
            <a:r>
              <a:rPr lang="ru-RU" sz="2400" dirty="0" smtClean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err="1" smtClean="0"/>
              <a:t>кардиореспираторная</a:t>
            </a:r>
            <a:r>
              <a:rPr lang="ru-RU" sz="2400" dirty="0" smtClean="0"/>
              <a:t> </a:t>
            </a:r>
            <a:r>
              <a:rPr lang="ru-RU" sz="2400" dirty="0"/>
              <a:t>остановка, </a:t>
            </a:r>
            <a:r>
              <a:rPr lang="ru-RU" sz="2400" dirty="0" smtClean="0"/>
              <a:t>дисфункция левого желудочка;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/>
              <a:t>отечный </a:t>
            </a:r>
            <a:r>
              <a:rPr lang="ru-RU" sz="2400" dirty="0"/>
              <a:t>синдром, внезапная смерть.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1556" y="5842337"/>
            <a:ext cx="4648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/>
              <a:t>Диабетическая автономная </a:t>
            </a:r>
            <a:r>
              <a:rPr lang="ru-RU" sz="1200" i="1" dirty="0" err="1"/>
              <a:t>нейропатия</a:t>
            </a:r>
            <a:r>
              <a:rPr lang="ru-RU" sz="1200" i="1" dirty="0"/>
              <a:t>: распространенность,</a:t>
            </a:r>
          </a:p>
          <a:p>
            <a:pPr algn="r"/>
            <a:r>
              <a:rPr lang="ru-RU" sz="1200" i="1" dirty="0"/>
              <a:t>патогенез, диагностика, лечение, прогноз</a:t>
            </a:r>
          </a:p>
          <a:p>
            <a:pPr algn="r"/>
            <a:r>
              <a:rPr lang="ru-RU" sz="1200" i="1" dirty="0"/>
              <a:t>Методические рекомендации</a:t>
            </a:r>
          </a:p>
          <a:p>
            <a:pPr algn="r"/>
            <a:r>
              <a:rPr lang="ru-RU" sz="1200" i="1" dirty="0" smtClean="0"/>
              <a:t>проф</a:t>
            </a:r>
            <a:r>
              <a:rPr lang="ru-RU" sz="1200" i="1" dirty="0"/>
              <a:t>. </a:t>
            </a:r>
            <a:r>
              <a:rPr lang="ru-RU" sz="1200" i="1" dirty="0" err="1"/>
              <a:t>Верткин</a:t>
            </a:r>
            <a:r>
              <a:rPr lang="ru-RU" sz="1200" i="1" dirty="0"/>
              <a:t> А.Л., </a:t>
            </a:r>
            <a:r>
              <a:rPr lang="ru-RU" sz="1200" i="1" dirty="0" err="1"/>
              <a:t>проф.Ткачева</a:t>
            </a:r>
            <a:r>
              <a:rPr lang="ru-RU" sz="1200" i="1" dirty="0"/>
              <a:t> О.Н.,</a:t>
            </a:r>
          </a:p>
          <a:p>
            <a:pPr algn="r"/>
            <a:r>
              <a:rPr lang="ru-RU" sz="1200" i="1" dirty="0"/>
              <a:t>доц. </a:t>
            </a:r>
            <a:r>
              <a:rPr lang="ru-RU" sz="1200" i="1" dirty="0" err="1"/>
              <a:t>Торшхоева</a:t>
            </a:r>
            <a:r>
              <a:rPr lang="ru-RU" sz="1200" i="1" dirty="0"/>
              <a:t> </a:t>
            </a:r>
            <a:r>
              <a:rPr lang="ru-RU" sz="1200" i="1" dirty="0" smtClean="0"/>
              <a:t>Х.М</a:t>
            </a:r>
            <a:endParaRPr lang="en-US" sz="12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27160" y="292207"/>
            <a:ext cx="736746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Клиническая </a:t>
            </a:r>
            <a:r>
              <a:rPr lang="ru-RU" sz="3600" b="1" dirty="0"/>
              <a:t>классификация </a:t>
            </a:r>
            <a:r>
              <a:rPr lang="ru-RU" sz="3600" b="1" dirty="0" smtClean="0"/>
              <a:t>ДАНС </a:t>
            </a:r>
          </a:p>
          <a:p>
            <a:pPr algn="ctr"/>
            <a:r>
              <a:rPr lang="ru-RU" sz="3600" b="1" dirty="0" smtClean="0"/>
              <a:t>(</a:t>
            </a:r>
            <a:r>
              <a:rPr lang="ru-RU" sz="3600" b="1" dirty="0" err="1"/>
              <a:t>Kempler</a:t>
            </a:r>
            <a:r>
              <a:rPr lang="ru-RU" sz="3600" b="1" dirty="0"/>
              <a:t> P., 2002г, в модификации</a:t>
            </a:r>
            <a:r>
              <a:rPr lang="ru-RU" sz="3600" b="1" dirty="0" smtClean="0"/>
              <a:t>).</a:t>
            </a:r>
            <a:endParaRPr lang="ru-RU" sz="36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417167" y="-10202"/>
            <a:ext cx="5382948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МЕТАБОЛИЧЕСКИЙ   </a:t>
            </a: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СИНДРОМ</a:t>
            </a: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2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01675" y="431800"/>
            <a:ext cx="8374086" cy="494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ru-RU" sz="2600" b="0" dirty="0">
                <a:solidFill>
                  <a:srgbClr val="800000"/>
                </a:solidFill>
                <a:latin typeface="Arial Narrow" pitchFamily="32" charset="0"/>
              </a:rPr>
              <a:t>Распространенность метаболического </a:t>
            </a:r>
            <a:r>
              <a:rPr lang="ru-RU" sz="2600" b="0" dirty="0" smtClean="0">
                <a:solidFill>
                  <a:srgbClr val="800000"/>
                </a:solidFill>
                <a:latin typeface="Arial Narrow" pitchFamily="32" charset="0"/>
              </a:rPr>
              <a:t>синдрома </a:t>
            </a:r>
            <a:r>
              <a:rPr lang="en-GB" sz="2600" b="0" dirty="0" smtClean="0">
                <a:latin typeface="Arial Narrow" pitchFamily="32" charset="0"/>
              </a:rPr>
              <a:t> </a:t>
            </a:r>
            <a:r>
              <a:rPr lang="en-GB" sz="2600" b="0" dirty="0">
                <a:latin typeface="Arial Narrow" pitchFamily="32" charset="0"/>
              </a:rPr>
              <a:t>23.7</a:t>
            </a:r>
            <a:r>
              <a:rPr lang="en-GB" sz="2600" b="0" dirty="0" smtClean="0">
                <a:latin typeface="Arial Narrow" pitchFamily="32" charset="0"/>
              </a:rPr>
              <a:t>%</a:t>
            </a:r>
            <a:endParaRPr lang="ru-RU" b="0" dirty="0">
              <a:latin typeface="Arial Narrow" pitchFamily="32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81752" y="5683512"/>
            <a:ext cx="8813932" cy="9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ru-RU" b="0" dirty="0">
                <a:solidFill>
                  <a:srgbClr val="800000"/>
                </a:solidFill>
                <a:latin typeface="Arial Narrow" pitchFamily="32" charset="0"/>
              </a:rPr>
              <a:t>СМЕРТНОСТЬ ОТ СЕРДЕЧНО-СОСУДИСТЫХ ЗАБОЛЕВАНИЙ:</a:t>
            </a:r>
            <a:r>
              <a:rPr lang="ru-RU" sz="2600" b="0" dirty="0">
                <a:solidFill>
                  <a:srgbClr val="800000"/>
                </a:solidFill>
                <a:latin typeface="Arial Narrow" pitchFamily="32" charset="0"/>
              </a:rPr>
              <a:t> </a:t>
            </a:r>
            <a:r>
              <a:rPr lang="ru-RU" b="0" dirty="0">
                <a:solidFill>
                  <a:srgbClr val="800000"/>
                </a:solidFill>
                <a:latin typeface="Arial Narrow" pitchFamily="32" charset="0"/>
              </a:rPr>
              <a:t> </a:t>
            </a:r>
            <a:r>
              <a:rPr lang="ru-RU" sz="2800" b="0" dirty="0">
                <a:latin typeface="Arial Narrow" pitchFamily="32" charset="0"/>
                <a:cs typeface="Times New Roman" pitchFamily="16" charset="0"/>
              </a:rPr>
              <a:t>13% среди лиц с МС </a:t>
            </a:r>
            <a:r>
              <a:rPr lang="ru-RU" sz="2800" b="0" dirty="0" smtClean="0">
                <a:latin typeface="Arial Narrow" pitchFamily="32" charset="0"/>
                <a:cs typeface="Times New Roman" pitchFamily="16" charset="0"/>
              </a:rPr>
              <a:t>и  2</a:t>
            </a:r>
            <a:r>
              <a:rPr lang="ru-RU" sz="2800" b="0" dirty="0">
                <a:latin typeface="Arial Narrow" pitchFamily="32" charset="0"/>
                <a:cs typeface="Times New Roman" pitchFamily="16" charset="0"/>
              </a:rPr>
              <a:t>% среди лиц без МС</a:t>
            </a:r>
            <a:r>
              <a:rPr lang="ru-RU" sz="2000" b="0" dirty="0">
                <a:latin typeface="Arial Narrow" pitchFamily="32" charset="0"/>
              </a:rPr>
              <a:t> </a:t>
            </a:r>
            <a:r>
              <a:rPr lang="ru-RU" b="0" dirty="0">
                <a:solidFill>
                  <a:srgbClr val="800000"/>
                </a:solidFill>
                <a:latin typeface="Arial Narrow" pitchFamily="32" charset="0"/>
              </a:rPr>
              <a:t> 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982616" y="4833370"/>
            <a:ext cx="4211769" cy="850142"/>
          </a:xfrm>
          <a:prstGeom prst="downArrow">
            <a:avLst>
              <a:gd name="adj1" fmla="val 50000"/>
              <a:gd name="adj2" fmla="val 34347"/>
            </a:avLst>
          </a:prstGeom>
          <a:solidFill>
            <a:srgbClr val="339966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637241" y="1368426"/>
          <a:ext cx="6942800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4676190" imgH="3104762" progId="">
                  <p:embed/>
                </p:oleObj>
              </mc:Choice>
              <mc:Fallback>
                <p:oleObj r:id="rId4" imgW="4676190" imgH="310476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241" y="1368426"/>
                        <a:ext cx="6942800" cy="359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02520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14917</TotalTime>
  <Words>3374</Words>
  <Application>Microsoft Office PowerPoint</Application>
  <PresentationFormat>Лист A4 (210x297 мм)</PresentationFormat>
  <Paragraphs>463</Paragraphs>
  <Slides>28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Arial Narrow</vt:lpstr>
      <vt:lpstr>BalticaC-Bold</vt:lpstr>
      <vt:lpstr>Calibri</vt:lpstr>
      <vt:lpstr>Calibri Light</vt:lpstr>
      <vt:lpstr>Times New Roman</vt:lpstr>
      <vt:lpstr>Wingdings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СКРИНИНГ для активного выявления СД проводится следующим категориям лиц</vt:lpstr>
      <vt:lpstr>Лабораторная диагностика сахарного диабета</vt:lpstr>
      <vt:lpstr>ДИАГНОСТИЧЕСКИЕ КРИТЕРИИ  сахарного диабета</vt:lpstr>
      <vt:lpstr>ДИАГНОСТИЧЕСКИЕ КРИТЕРИИ</vt:lpstr>
      <vt:lpstr>ДИАГНОСТИЧЕСКИЕ КРИТЕРИИ СД</vt:lpstr>
      <vt:lpstr>Диагностика </vt:lpstr>
      <vt:lpstr>Диагностика </vt:lpstr>
      <vt:lpstr>ФОРМУЛИРОВКА ДИАГНОЗА  ПРИ первом контакте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</dc:title>
  <dc:creator>Vika</dc:creator>
  <cp:lastModifiedBy>Пользователь</cp:lastModifiedBy>
  <cp:revision>334</cp:revision>
  <cp:lastPrinted>2017-10-07T02:18:29Z</cp:lastPrinted>
  <dcterms:created xsi:type="dcterms:W3CDTF">2015-08-24T04:20:39Z</dcterms:created>
  <dcterms:modified xsi:type="dcterms:W3CDTF">2018-11-15T17:33:05Z</dcterms:modified>
</cp:coreProperties>
</file>