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84" r:id="rId6"/>
    <p:sldId id="285" r:id="rId7"/>
    <p:sldId id="286" r:id="rId8"/>
    <p:sldId id="260" r:id="rId9"/>
    <p:sldId id="298" r:id="rId10"/>
    <p:sldId id="299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261" r:id="rId21"/>
    <p:sldId id="26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9933FF"/>
    <a:srgbClr val="EAA8CF"/>
    <a:srgbClr val="A70543"/>
    <a:srgbClr val="DDDDDD"/>
    <a:srgbClr val="C0C0C0"/>
    <a:srgbClr val="5F5F5F"/>
    <a:srgbClr val="969696"/>
    <a:srgbClr val="3C605F"/>
    <a:srgbClr val="85B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3910" autoAdjust="0"/>
  </p:normalViewPr>
  <p:slideViewPr>
    <p:cSldViewPr>
      <p:cViewPr varScale="1">
        <p:scale>
          <a:sx n="64" d="100"/>
          <a:sy n="64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52;&#1086;&#1080;%20&#1076;&#1086;&#1082;&#1091;&#1084;&#1077;&#1085;&#1090;&#1099;\&#1087;&#1088;&#1077;&#1079;&#1077;&#1085;&#1090;&#1072;&#1094;&#1080;&#1103;\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заболеваемость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 работников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РФ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Лист1!$B$2:$E$2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1.92</c:v>
                </c:pt>
                <c:pt idx="1">
                  <c:v>1.71</c:v>
                </c:pt>
                <c:pt idx="2">
                  <c:v>1.79</c:v>
                </c:pt>
                <c:pt idx="3">
                  <c:v>1.73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Омская область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Лист1!$B$2:$E$2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1.6</c:v>
                </c:pt>
                <c:pt idx="1">
                  <c:v>0.83</c:v>
                </c:pt>
                <c:pt idx="2">
                  <c:v>1</c:v>
                </c:pt>
                <c:pt idx="3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СФО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Лист1!$B$2:$E$2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4.58</c:v>
                </c:pt>
                <c:pt idx="1">
                  <c:v>4.2699999999999996</c:v>
                </c:pt>
                <c:pt idx="2">
                  <c:v>4.46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810952"/>
        <c:axId val="201811344"/>
      </c:barChart>
      <c:catAx>
        <c:axId val="20181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811344"/>
        <c:crosses val="autoZero"/>
        <c:auto val="1"/>
        <c:lblAlgn val="ctr"/>
        <c:lblOffset val="100"/>
        <c:noMultiLvlLbl val="0"/>
      </c:catAx>
      <c:valAx>
        <c:axId val="20181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81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AEAEA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4E9F45-0434-484A-86AF-FE07BAD01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1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320CC4-AEC4-4D25-A302-CF8881C93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46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DBF031-1F80-4A77-96B9-8B52D6B642B7}" type="slidenum">
              <a:rPr lang="ru-RU" sz="1200"/>
              <a:pPr/>
              <a:t>1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263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20CC4-AEC4-4D25-A302-CF8881C93B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6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BAEC27-5086-41E5-936D-6197FCC2F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E5AC-361F-4008-989E-3C1430C33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2BB7-422C-494F-A4BC-497A9D12B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4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4DB8B-0696-47C6-AFC1-1F17840C7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6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A42A-B929-482D-905B-6D4D8BAF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3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7DA1-FCFC-4A6D-B3A4-FDF05CCE3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BFAE-BDB2-4863-92F1-A7FBA0621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2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FA60-F260-4CB9-9F72-5A0236CFA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1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F5C2-5476-4708-A5A7-89B48C559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0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788E-9A66-49DD-90BD-B91AB3682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A6C5-DB0B-439C-8174-30613854E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1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CE2EC1-F1C8-4FD1-A442-237CB8990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860800"/>
            <a:ext cx="8641655" cy="2088480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профессиональной заболеваемости за 2015г. по Омской области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12915"/>
            <a:ext cx="9036496" cy="981075"/>
          </a:xfrm>
        </p:spPr>
        <p:txBody>
          <a:bodyPr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отдела санитарного надзора Управления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 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области Руденко Л.М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nl-NL" sz="2000" dirty="0" smtClean="0"/>
          </a:p>
        </p:txBody>
      </p:sp>
      <p:pic>
        <p:nvPicPr>
          <p:cNvPr id="3076" name="Picture 5" descr="DSC01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2425"/>
            <a:ext cx="4679950" cy="33639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</a:t>
            </a:r>
            <a:r>
              <a:rPr lang="ru-RU" b="1" dirty="0" smtClean="0"/>
              <a:t>о </a:t>
            </a:r>
            <a:r>
              <a:rPr lang="ru-RU" b="1" dirty="0"/>
              <a:t>полу преобладают мужчины – 32 случая и 12 случаев у женщин. </a:t>
            </a:r>
            <a:endParaRPr lang="ru-RU" b="1" dirty="0" smtClean="0"/>
          </a:p>
          <a:p>
            <a:r>
              <a:rPr lang="ru-RU" b="1" dirty="0" smtClean="0"/>
              <a:t>По </a:t>
            </a:r>
            <a:r>
              <a:rPr lang="ru-RU" b="1" dirty="0"/>
              <a:t>возрасту преимущественно лица старше 50-лет, что характерно для последних лет. </a:t>
            </a:r>
            <a:endParaRPr lang="ru-RU" b="1" dirty="0" smtClean="0"/>
          </a:p>
          <a:p>
            <a:r>
              <a:rPr lang="ru-RU" b="1" dirty="0" smtClean="0"/>
              <a:t>Инвалидность </a:t>
            </a:r>
            <a:r>
              <a:rPr lang="ru-RU" b="1" dirty="0"/>
              <a:t>не установлена ни у одного работника. </a:t>
            </a:r>
          </a:p>
        </p:txBody>
      </p:sp>
    </p:spTree>
    <p:extLst>
      <p:ext uri="{BB962C8B-B14F-4D97-AF65-F5344CB8AC3E}">
        <p14:creationId xmlns:p14="http://schemas.microsoft.com/office/powerpoint/2010/main" val="2824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1 место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занимает  </a:t>
            </a:r>
            <a:r>
              <a:rPr lang="ru-RU" b="1" dirty="0"/>
              <a:t>вибрационная болезнь – 12 случаев, из них 11 случаев у работников плавсостава ОАО «Иртышское пароходство»,   1 случай на ОАО «Омский речной порт».</a:t>
            </a:r>
          </a:p>
          <a:p>
            <a:endParaRPr lang="ru-RU" dirty="0"/>
          </a:p>
        </p:txBody>
      </p:sp>
      <p:pic>
        <p:nvPicPr>
          <p:cNvPr id="4" name="Picture 4" descr="00036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437112"/>
            <a:ext cx="471601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Второе  место</a:t>
            </a:r>
            <a:r>
              <a:rPr lang="ru-RU" sz="2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49868"/>
            <a:ext cx="7391400" cy="5572472"/>
          </a:xfrm>
        </p:spPr>
        <p:txBody>
          <a:bodyPr/>
          <a:lstStyle/>
          <a:p>
            <a:r>
              <a:rPr lang="ru-RU" sz="2800" dirty="0" smtClean="0"/>
              <a:t>10 </a:t>
            </a:r>
            <a:r>
              <a:rPr lang="ru-RU" sz="2800" dirty="0"/>
              <a:t>случаев инфекционных заболеваний: </a:t>
            </a:r>
            <a:endParaRPr lang="ru-RU" sz="2800" dirty="0" smtClean="0"/>
          </a:p>
          <a:p>
            <a:r>
              <a:rPr lang="ru-RU" sz="2800" dirty="0" smtClean="0"/>
              <a:t>7 </a:t>
            </a:r>
            <a:r>
              <a:rPr lang="ru-RU" sz="2800" dirty="0"/>
              <a:t>случаев туберкулеза у работников противотуберкулезной лечебной службы </a:t>
            </a:r>
            <a:endParaRPr lang="ru-RU" sz="2800" dirty="0" smtClean="0"/>
          </a:p>
          <a:p>
            <a:r>
              <a:rPr lang="ru-RU" sz="2800" dirty="0" smtClean="0"/>
              <a:t>3 </a:t>
            </a:r>
            <a:r>
              <a:rPr lang="ru-RU" sz="2800" dirty="0"/>
              <a:t>случая бруцеллеза у ветврача ООО  «Измайловское»  </a:t>
            </a:r>
            <a:r>
              <a:rPr lang="ru-RU" sz="2800" dirty="0" err="1"/>
              <a:t>Калачинского</a:t>
            </a:r>
            <a:r>
              <a:rPr lang="ru-RU" sz="2800" dirty="0"/>
              <a:t> района, лаборанта ГНУ «Всероссийский научно-исследовательский институт бруцеллеза и туберкулеза животных» </a:t>
            </a:r>
            <a:r>
              <a:rPr lang="ru-RU" sz="2800" dirty="0" err="1"/>
              <a:t>Россельхозакадемии</a:t>
            </a:r>
            <a:r>
              <a:rPr lang="ru-RU" sz="2800" dirty="0"/>
              <a:t>, доярки с/х  производственного кооператива им. Кирова </a:t>
            </a:r>
            <a:r>
              <a:rPr lang="ru-RU" sz="2800" dirty="0" err="1"/>
              <a:t>Калачинского</a:t>
            </a:r>
            <a:r>
              <a:rPr lang="ru-RU" sz="2800" dirty="0"/>
              <a:t> района. 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89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Третье  место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патология  слухового аппарата- 8 случаев тугоухости:  4 у капитанов ОАО «Иртышское пароходство», по одному случаю у летчика-испытателя  АО «Омский завод гражданской авиации»,   сварщика ООО «</a:t>
            </a:r>
            <a:r>
              <a:rPr lang="ru-RU" b="1" dirty="0" err="1"/>
              <a:t>Термощит</a:t>
            </a:r>
            <a:r>
              <a:rPr lang="ru-RU" b="1" dirty="0"/>
              <a:t>», мастера АО «ОЗТМ»  и слесаря ЗАО «Завод </a:t>
            </a:r>
            <a:r>
              <a:rPr lang="ru-RU" b="1" dirty="0" err="1"/>
              <a:t>Сибгазстройдеталь</a:t>
            </a:r>
            <a:r>
              <a:rPr lang="ru-RU" b="1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Четвертое место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141512"/>
            <a:ext cx="7391400" cy="5527848"/>
          </a:xfrm>
        </p:spPr>
        <p:txBody>
          <a:bodyPr/>
          <a:lstStyle/>
          <a:p>
            <a:r>
              <a:rPr lang="ru-RU" sz="2000" b="1" dirty="0"/>
              <a:t>делят между собой заболевания от тяжести труда и заболевания дыхательных путей по 6 случаев. От тяжести труда: 3 у трактористов ЗАО «Солнечное» </a:t>
            </a:r>
            <a:r>
              <a:rPr lang="ru-RU" sz="2000" b="1" dirty="0" err="1"/>
              <a:t>Щербакульского</a:t>
            </a:r>
            <a:r>
              <a:rPr lang="ru-RU" sz="2000" b="1" dirty="0"/>
              <a:t> района, ООО «Красноярское» </a:t>
            </a:r>
            <a:r>
              <a:rPr lang="ru-RU" sz="2000" b="1" dirty="0" err="1"/>
              <a:t>Большереченского</a:t>
            </a:r>
            <a:r>
              <a:rPr lang="ru-RU" sz="2000" b="1" dirty="0"/>
              <a:t> района, СПК «Кировский» Полтавского района, 1 у оператора  машинного доения ООО «Колос» Горьковского района, 1 у водителя автопарка МУП «Коммунальник» </a:t>
            </a:r>
            <a:r>
              <a:rPr lang="ru-RU" sz="2000" b="1" dirty="0" err="1"/>
              <a:t>Нововаршавского</a:t>
            </a:r>
            <a:r>
              <a:rPr lang="ru-RU" sz="2000" b="1" dirty="0"/>
              <a:t> района, 1 у водителя трамвая МП </a:t>
            </a:r>
            <a:r>
              <a:rPr lang="ru-RU" sz="2000" b="1" dirty="0" err="1"/>
              <a:t>г.Омска</a:t>
            </a:r>
            <a:r>
              <a:rPr lang="ru-RU" sz="2000" b="1" dirty="0"/>
              <a:t> «Электрический транспорт», филиал «Трамвайное депо». Заболевания дыхательных путей, всего 6 случаев- 4 случая у сварщиков: два  в ООО «Мостовик», по одному в ООО «</a:t>
            </a:r>
            <a:r>
              <a:rPr lang="ru-RU" sz="2000" b="1" dirty="0" err="1"/>
              <a:t>Термощит</a:t>
            </a:r>
            <a:r>
              <a:rPr lang="ru-RU" sz="2000" b="1" dirty="0"/>
              <a:t>» и ЗАО «Омский завод инновационных технологий», а так же  по одному случаю у механизатора СПК «Славянский» </a:t>
            </a:r>
            <a:r>
              <a:rPr lang="ru-RU" sz="2000" b="1" dirty="0" err="1"/>
              <a:t>Щербакульского</a:t>
            </a:r>
            <a:r>
              <a:rPr lang="ru-RU" sz="2000" b="1" dirty="0"/>
              <a:t> района  бронхиальная астма и хронический пылевой бронхит у мастера АО «ОЗТМ».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52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Пятое место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 одному случаю марганцевой интоксикации у сварщика  ООО «Мостовик» и </a:t>
            </a:r>
            <a:endParaRPr lang="ru-RU" b="1" dirty="0" smtClean="0"/>
          </a:p>
          <a:p>
            <a:r>
              <a:rPr lang="ru-RU" b="1" dirty="0" smtClean="0"/>
              <a:t>онкологическое </a:t>
            </a:r>
            <a:r>
              <a:rPr lang="ru-RU" b="1" dirty="0"/>
              <a:t>заболевание (хронический </a:t>
            </a:r>
            <a:r>
              <a:rPr lang="ru-RU" b="1" dirty="0" err="1"/>
              <a:t>миелолейкоз</a:t>
            </a:r>
            <a:r>
              <a:rPr lang="ru-RU" b="1" dirty="0"/>
              <a:t>) у оператора технологический установок ОАО «</a:t>
            </a:r>
            <a:r>
              <a:rPr lang="ru-RU" b="1" dirty="0" err="1"/>
              <a:t>Газпромнефть</a:t>
            </a:r>
            <a:r>
              <a:rPr lang="ru-RU" b="1" dirty="0"/>
              <a:t>-ОНПЗ». 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76672"/>
            <a:ext cx="7381875" cy="666328"/>
          </a:xfrm>
        </p:spPr>
        <p:txBody>
          <a:bodyPr/>
          <a:lstStyle/>
          <a:p>
            <a:pPr algn="ctr"/>
            <a:r>
              <a:rPr lang="ru-RU" sz="2800" b="1" dirty="0"/>
              <a:t>Структура профессиональных заболеваний по нозологическим формам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40938" y="2560984"/>
            <a:ext cx="11687393" cy="86867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25252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200"/>
            <a:ext cx="7862267" cy="1066800"/>
          </a:xfrm>
        </p:spPr>
        <p:txBody>
          <a:bodyPr/>
          <a:lstStyle/>
          <a:p>
            <a:pPr algn="ctr"/>
            <a:r>
              <a:rPr lang="ru-RU" sz="2400" b="1" dirty="0"/>
              <a:t>Удельный вес профессиональной патологии от воздействия основных</a:t>
            </a:r>
            <a:br>
              <a:rPr lang="ru-RU" sz="2400" b="1" dirty="0"/>
            </a:br>
            <a:r>
              <a:rPr lang="ru-RU" sz="2400" b="1" dirty="0"/>
              <a:t>вредных производственных факторов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445731"/>
              </p:ext>
            </p:extLst>
          </p:nvPr>
        </p:nvGraphicFramePr>
        <p:xfrm>
          <a:off x="19773" y="1245216"/>
          <a:ext cx="9143999" cy="5612784"/>
        </p:xfrm>
        <a:graphic>
          <a:graphicData uri="http://schemas.openxmlformats.org/drawingml/2006/table">
            <a:tbl>
              <a:tblPr firstRow="1" firstCol="1" bandRow="1"/>
              <a:tblGrid>
                <a:gridCol w="3565084"/>
                <a:gridCol w="1115783"/>
                <a:gridCol w="1115783"/>
                <a:gridCol w="1115783"/>
                <a:gridCol w="1115783"/>
                <a:gridCol w="1115783"/>
              </a:tblGrid>
              <a:tr h="33190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Профессиональная патология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Удельный вес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2013г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2014г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2015г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23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Омская область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РФ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Омская область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РФ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Омская область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67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заболевания, связанные с воздействием</a:t>
                      </a: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физических факторов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44,26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46,65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50,98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46,79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45,45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090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заболевания, связанные  с физическими перегрузками и перенапряжением отдельных органов и систем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14,75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23,71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3,92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25,18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13,64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828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заболевания, связанные с воздействием промышленных аэрозолей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18,03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18,25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13,72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17,56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11,36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67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заболевания, связанные с воздействием химических веществ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6,56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6,43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7,84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6,26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2,27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872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заболевания, связанные с воздействием биологических факторов  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14,75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2,74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23,53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2,26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22,73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Аллергические заболевания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1,77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1,51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2,27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Профессиональные заболевания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1,64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0,44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0,44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2,27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19" y="900012"/>
            <a:ext cx="7391400" cy="5257800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Основные </a:t>
            </a:r>
            <a:r>
              <a:rPr lang="ru-RU" sz="2800" b="1" dirty="0" err="1"/>
              <a:t>канцерогеноопасные</a:t>
            </a:r>
            <a:r>
              <a:rPr lang="ru-RU" sz="2800" b="1" dirty="0"/>
              <a:t> производства Омской области</a:t>
            </a: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3059832" y="1548660"/>
            <a:ext cx="2874556" cy="1006078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канцерогеноопасные производства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2688802">
            <a:off x="1863192" y="2104781"/>
            <a:ext cx="253335" cy="1596096"/>
          </a:xfrm>
          <a:prstGeom prst="downArrow">
            <a:avLst>
              <a:gd name="adj1" fmla="val 50000"/>
              <a:gd name="adj2" fmla="val 60897"/>
            </a:avLst>
          </a:prstGeom>
          <a:solidFill>
            <a:srgbClr val="5B9BD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rot="1929074">
            <a:off x="3046492" y="2598738"/>
            <a:ext cx="276066" cy="513968"/>
          </a:xfrm>
          <a:prstGeom prst="downArrow">
            <a:avLst>
              <a:gd name="adj1" fmla="val 49926"/>
              <a:gd name="adj2" fmla="val 27356"/>
            </a:avLst>
          </a:prstGeom>
          <a:solidFill>
            <a:srgbClr val="5B9BD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4712466" y="2663756"/>
            <a:ext cx="247650" cy="361950"/>
          </a:xfrm>
          <a:prstGeom prst="downArrow">
            <a:avLst>
              <a:gd name="adj1" fmla="val 50000"/>
              <a:gd name="adj2" fmla="val 36538"/>
            </a:avLst>
          </a:prstGeom>
          <a:solidFill>
            <a:srgbClr val="5B9BD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0792304">
            <a:off x="5895489" y="2662458"/>
            <a:ext cx="251697" cy="2227220"/>
          </a:xfrm>
          <a:prstGeom prst="downArrow">
            <a:avLst>
              <a:gd name="adj1" fmla="val 50000"/>
              <a:gd name="adj2" fmla="val 170833"/>
            </a:avLst>
          </a:prstGeom>
          <a:solidFill>
            <a:srgbClr val="5B9BD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-253304">
            <a:off x="3891675" y="2729514"/>
            <a:ext cx="260652" cy="2205049"/>
          </a:xfrm>
          <a:prstGeom prst="downArrow">
            <a:avLst>
              <a:gd name="adj1" fmla="val 50000"/>
              <a:gd name="adj2" fmla="val 163462"/>
            </a:avLst>
          </a:prstGeom>
          <a:solidFill>
            <a:srgbClr val="5B9BD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8513815">
            <a:off x="6405196" y="2022462"/>
            <a:ext cx="268785" cy="1309595"/>
          </a:xfrm>
          <a:prstGeom prst="downArrow">
            <a:avLst>
              <a:gd name="adj1" fmla="val 50000"/>
              <a:gd name="adj2" fmla="val 51603"/>
            </a:avLst>
          </a:prstGeom>
          <a:solidFill>
            <a:srgbClr val="5B9BD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5850" y="3899319"/>
            <a:ext cx="1669988" cy="18002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предприятия по производству резин и резиновых изделий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81223" y="3223580"/>
            <a:ext cx="1479550" cy="1376881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производство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техниче-ского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углерода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4784" y="4941168"/>
            <a:ext cx="1673498" cy="1518313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нефтеперерабатывающее производство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00329" y="3175815"/>
            <a:ext cx="1235470" cy="151532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асфальтобетон-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производство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285708" y="4941168"/>
            <a:ext cx="1755043" cy="14666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производство по переработке пластмасс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99747" y="3190535"/>
            <a:ext cx="1347671" cy="1448964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5B9B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предприя-тия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сельс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-кого хозяйства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000844" y="900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000844" y="135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200"/>
            <a:ext cx="8078291" cy="1066800"/>
          </a:xfrm>
        </p:spPr>
        <p:txBody>
          <a:bodyPr/>
          <a:lstStyle/>
          <a:p>
            <a:pPr algn="ctr"/>
            <a:r>
              <a:rPr lang="ru-RU" sz="2000" b="1" dirty="0"/>
              <a:t>Основными профессиями, в которых возможен контакт с канцерогенными веществами, являются: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аппаратчики</a:t>
            </a:r>
            <a:r>
              <a:rPr lang="ru-RU" sz="2400" b="1" dirty="0"/>
              <a:t>, изолировщики,  </a:t>
            </a:r>
            <a:r>
              <a:rPr lang="ru-RU" sz="2400" b="1" dirty="0" err="1"/>
              <a:t>дефектоскописты</a:t>
            </a:r>
            <a:r>
              <a:rPr lang="ru-RU" sz="2400" b="1" dirty="0"/>
              <a:t>, </a:t>
            </a:r>
            <a:r>
              <a:rPr lang="ru-RU" sz="2400" b="1" dirty="0" err="1"/>
              <a:t>резиносмесители</a:t>
            </a:r>
            <a:r>
              <a:rPr lang="ru-RU" sz="2400" b="1" dirty="0"/>
              <a:t>, </a:t>
            </a:r>
            <a:r>
              <a:rPr lang="ru-RU" sz="2400" b="1" dirty="0" err="1"/>
              <a:t>электрогазосварщики</a:t>
            </a:r>
            <a:r>
              <a:rPr lang="ru-RU" sz="2400" b="1" dirty="0"/>
              <a:t>, гальваники, работники химических лабораторий,  работники по обслуживанию машин и механизмов и др. (порядка более 500 профессий).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контакте с канцерогенными веществами  работают 11000 человек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За период 2010 -2015гг.  откорректировано 302 паспорта</a:t>
            </a:r>
            <a:r>
              <a:rPr lang="ru-RU" sz="2400" dirty="0"/>
              <a:t>.</a:t>
            </a:r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8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41017"/>
            <a:ext cx="4932040" cy="6470149"/>
          </a:xfrm>
        </p:spPr>
        <p:txBody>
          <a:bodyPr/>
          <a:lstStyle/>
          <a:p>
            <a:pPr algn="ctr"/>
            <a:r>
              <a:rPr lang="ru-RU" sz="1800" b="1" dirty="0"/>
              <a:t>На риски приобретения профессиональной патологии в течение трудовой деятельности существенное влияние оказывают многие факторы, но основные – производственные, где условия труда являются основным фактором риска формирования профессиональной патологии у работников.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Оценка </a:t>
            </a:r>
            <a:r>
              <a:rPr lang="ru-RU" sz="1800" b="1" dirty="0"/>
              <a:t>уровня вредного воздействия отдельных факторов трудового процесса на работников и выработка механизмов управления ими с целью снижения до уровня приемлемых рисков позволяет сохранить профессиональное здоровье работающих и ведет к сбережению трудовых ресурсов.</a:t>
            </a:r>
            <a:br>
              <a:rPr lang="ru-RU" sz="1800" b="1" dirty="0"/>
            </a:b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5" descr="rospotrebnadzor-gerb-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0429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Самые инновационные предприятия России Новости НВП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" y="41018"/>
            <a:ext cx="2094184" cy="31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овости бизнеса и эконом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-171400"/>
            <a:ext cx="19442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Лесная промышленность Архангельской области не ожидает больших инвестиций - Курлекский лесоперерабатывающий комбина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" y="3171189"/>
            <a:ext cx="2526233" cy="33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Строительство жилья в Харькове постепенно возобновляется - последние новости о недвижимости Украины. Свежие новости о недвижимо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140966"/>
            <a:ext cx="1944215" cy="33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977751"/>
              </p:ext>
            </p:extLst>
          </p:nvPr>
        </p:nvGraphicFramePr>
        <p:xfrm>
          <a:off x="-1" y="-2"/>
          <a:ext cx="9144001" cy="6867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039"/>
                <a:gridCol w="2920270"/>
                <a:gridCol w="950762"/>
                <a:gridCol w="951792"/>
                <a:gridCol w="951792"/>
                <a:gridCol w="950762"/>
                <a:gridCol w="951792"/>
                <a:gridCol w="951792"/>
              </a:tblGrid>
              <a:tr h="672124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Предприятия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effectLst/>
                        </a:rPr>
                        <a:t>2010г.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2011г.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2012г.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2013г.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2014г.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Завод транспортного машиностроения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12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ФГУП им. Хруничева 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12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 им. “Баранова”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4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ОАО Газпромнефть- ОНПЗ + нефтехимия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638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ОАО "Омскшина", Матадор, Кордин-Восток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4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Строительные предприятия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442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Предприятия энергетики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638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Сельскохозяйственные предприятия и хозяйства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4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Медицинские организации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425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Предприятия пищевой промышленности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638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Жилищно-коммунальные хозяйства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638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ОАО «Иртышское речное пароходство» и др.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12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Авиакомпании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12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Образование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12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Прочие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216" y="1412776"/>
            <a:ext cx="7799784" cy="5716488"/>
          </a:xfrm>
        </p:spPr>
        <p:txBody>
          <a:bodyPr/>
          <a:lstStyle/>
          <a:p>
            <a:r>
              <a:rPr lang="ru-RU" sz="2800" b="1" dirty="0"/>
              <a:t>Исчезли острые </a:t>
            </a:r>
            <a:r>
              <a:rPr lang="ru-RU" sz="2800" b="1" dirty="0" smtClean="0"/>
              <a:t>отравления, кожные </a:t>
            </a:r>
            <a:r>
              <a:rPr lang="ru-RU" sz="2800" b="1" dirty="0"/>
              <a:t>и аллергические заболевания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методике по специальной оценке условий труда имеются 7 приложений разбивки химических веществ по механизму действия на организм, они же и представлены в приказе Минздрава РФ  №302н по проведению медосмотров, но применению  на территории Омской области практически не находят. 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51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240141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решение конференции:</a:t>
            </a:r>
          </a:p>
        </p:txBody>
      </p:sp>
      <p:sp>
        <p:nvSpPr>
          <p:cNvPr id="7251" name="Прямоугольник 7250"/>
          <p:cNvSpPr/>
          <p:nvPr/>
        </p:nvSpPr>
        <p:spPr>
          <a:xfrm>
            <a:off x="82827" y="472536"/>
            <a:ext cx="9019221" cy="674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Рекомендовать Министерству здравоохранения Омской области: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Организовать работу центра профпатологии в соответствии с требованиями приказа Министерства здравоохранения Российской Федерации от 13.11.2012г. № 911н «Об утверждении порядка оказания медицинской помощи при острых и хронических профессиональных заболеваниях».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Продолжить проведение конференций по проблемным вопросам профпатологии с приглашением частных лечебных учреждений.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Организовать проведение коллегии с заслушиванием руководителей ЛПУ о проведении предварительных и периодических медицинских осмотров. 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Обратиться в территориальный орган Федеральной службы по надзору в сфере здравоохранения по Омской области (Росздравнадзор) о проведении проверок соблюдения частными медицинскими организациями, осуществляющими медицинскую деятельность, порядков проведения медицинских экспертиз, медицинских осмотров и медицинских освидетельствований.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Обратиться 	в частные медицинские организации с рекомендациями ежегодной отчетности о проводимых предварительных и периодических медицинских осмотров.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Рекомендовать прохождение медицинских осмотров стажированных работников всех профессий, независимо от ведомственной принадлежности и формы собственности, на базе территориального центра профпатологии.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Рекомендовать Управлению Роспотребнадзора по Омской области: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 panose="02020603050405020304" pitchFamily="18" charset="0"/>
              </a:rPr>
              <a:t>Повысить требовательность к работодателям по организации и проведению предварительных и периодических медицинских осмотров.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a typeface="Times New Roman" panose="02020603050405020304" pitchFamily="18" charset="0"/>
              </a:rPr>
              <a:t>Принимать участия в организационных мероприятиях по профилактике профзаболеваний, проводимых Министерством  здравоохранения и Министерством труда и социального развития Омской области.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a typeface="Times New Roman" panose="02020603050405020304" pitchFamily="18" charset="0"/>
              </a:rPr>
              <a:t>	Принимать участие в системе обучения руководителей и специалистов предприятий и организаций всех форм собственности, особенно малого и среднего бизнеса, по вопросам  условий труда и профилактики профессиональных заболеваний</a:t>
            </a:r>
          </a:p>
          <a:p>
            <a:r>
              <a:rPr lang="ru-RU" sz="1400" dirty="0" smtClean="0"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16632"/>
            <a:ext cx="7391400" cy="6436568"/>
          </a:xfrm>
        </p:spPr>
        <p:txBody>
          <a:bodyPr/>
          <a:lstStyle/>
          <a:p>
            <a:r>
              <a:rPr lang="ru-RU" sz="2000" b="1" dirty="0"/>
              <a:t>На территории Омской области сложилась относительно благоприятная ситуация для низкого уровня профзаболеваний. </a:t>
            </a:r>
            <a:endParaRPr lang="ru-RU" sz="2000" b="1" dirty="0" smtClean="0"/>
          </a:p>
          <a:p>
            <a:r>
              <a:rPr lang="ru-RU" sz="2000" b="1" dirty="0" smtClean="0"/>
              <a:t>Предприятия </a:t>
            </a:r>
            <a:r>
              <a:rPr lang="ru-RU" sz="2000" b="1" dirty="0"/>
              <a:t>промышленности  и сельского хозяйства работают не на полную мощность и в тоже время  на современных и стабильно работающих предприятиях происходит техническое перевооружение с заменой морально и физически устаревшего оборудования. Многие технологические операции, ранее служившие причиной профзаболеваний, уходят в историю.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915816" y="3573016"/>
            <a:ext cx="45365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62125" y="76200"/>
            <a:ext cx="7381875" cy="1066800"/>
          </a:xfrm>
        </p:spPr>
        <p:txBody>
          <a:bodyPr/>
          <a:lstStyle/>
          <a:p>
            <a:pPr algn="ctr"/>
            <a:r>
              <a:rPr lang="ru-RU" sz="2000" b="1" dirty="0"/>
              <a:t>Результаты  контроля состояния воздушной среды рабочей зоны промышленных объектов  за 2013 – 2015 гг. (удельный вес)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43005"/>
              </p:ext>
            </p:extLst>
          </p:nvPr>
        </p:nvGraphicFramePr>
        <p:xfrm>
          <a:off x="-1" y="1052736"/>
          <a:ext cx="9144000" cy="5805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665"/>
                <a:gridCol w="941357"/>
                <a:gridCol w="831628"/>
                <a:gridCol w="831628"/>
                <a:gridCol w="830651"/>
                <a:gridCol w="832605"/>
                <a:gridCol w="832605"/>
                <a:gridCol w="830651"/>
                <a:gridCol w="832605"/>
                <a:gridCol w="832605"/>
              </a:tblGrid>
              <a:tr h="383964">
                <a:tc row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территория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2013г.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2014г.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2015г.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8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Уд. вес объектов </a:t>
                      </a:r>
                      <a:r>
                        <a:rPr lang="ru-RU" sz="1800" b="1" dirty="0" err="1">
                          <a:effectLst/>
                        </a:rPr>
                        <a:t>обследованых</a:t>
                      </a:r>
                      <a:r>
                        <a:rPr lang="ru-RU" sz="1800" b="1" dirty="0">
                          <a:effectLst/>
                        </a:rPr>
                        <a:t> лабораторно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Уд. вес исследований, превышающих ПДК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Уд. вес объектов </a:t>
                      </a:r>
                      <a:r>
                        <a:rPr lang="ru-RU" sz="1800" b="1" dirty="0" err="1">
                          <a:effectLst/>
                        </a:rPr>
                        <a:t>обследованых</a:t>
                      </a:r>
                      <a:r>
                        <a:rPr lang="ru-RU" sz="1800" b="1" dirty="0">
                          <a:effectLst/>
                        </a:rPr>
                        <a:t> лабораторно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Уд. вес объектов </a:t>
                      </a:r>
                      <a:r>
                        <a:rPr lang="ru-RU" sz="1800" b="1" dirty="0" err="1">
                          <a:effectLst/>
                        </a:rPr>
                        <a:t>обследованых</a:t>
                      </a:r>
                      <a:r>
                        <a:rPr lang="ru-RU" sz="1800" b="1" dirty="0">
                          <a:effectLst/>
                        </a:rPr>
                        <a:t> лабораторно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Уд. вес исследований, превышающих ПДК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Уд. вес объектов </a:t>
                      </a:r>
                      <a:r>
                        <a:rPr lang="ru-RU" sz="1800" b="1" dirty="0" err="1">
                          <a:effectLst/>
                        </a:rPr>
                        <a:t>обследованых</a:t>
                      </a:r>
                      <a:r>
                        <a:rPr lang="ru-RU" sz="1800" b="1" dirty="0">
                          <a:effectLst/>
                        </a:rPr>
                        <a:t> лабораторно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Уд. вес объектов </a:t>
                      </a:r>
                      <a:r>
                        <a:rPr lang="ru-RU" sz="1800" b="1" dirty="0" err="1">
                          <a:effectLst/>
                        </a:rPr>
                        <a:t>обследованых</a:t>
                      </a:r>
                      <a:r>
                        <a:rPr lang="ru-RU" sz="1800" b="1" dirty="0">
                          <a:effectLst/>
                        </a:rPr>
                        <a:t> лабораторно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Уд. вес исследований, превышающих ПДК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Уд. вес объектов обследованых лабораторно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59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Пары и газы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Пыль и аэрозоли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Пары и газы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Пыль и аэрозоли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Пары и газы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Пыль и аэрозоли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Омская область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64,7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1,8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61,7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0,16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1,38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69,7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Россия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60,5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2,6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61,6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6,5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200"/>
            <a:ext cx="8078291" cy="1066800"/>
          </a:xfrm>
        </p:spPr>
        <p:txBody>
          <a:bodyPr/>
          <a:lstStyle/>
          <a:p>
            <a:pPr algn="ctr"/>
            <a:r>
              <a:rPr lang="ru-RU" sz="2000" b="1" dirty="0"/>
              <a:t>Удельный вес рабочих мест на промышленных предприятиях, не отвечающих санитарно-гигиеническим требованиям  по  физическим факторам в 2013-2015гг.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59936"/>
              </p:ext>
            </p:extLst>
          </p:nvPr>
        </p:nvGraphicFramePr>
        <p:xfrm>
          <a:off x="0" y="1142997"/>
          <a:ext cx="9143999" cy="5715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3768"/>
                <a:gridCol w="1368152"/>
                <a:gridCol w="1284198"/>
                <a:gridCol w="1370208"/>
                <a:gridCol w="1234026"/>
                <a:gridCol w="1403647"/>
              </a:tblGrid>
              <a:tr h="6929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Факторы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2013г.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2014г.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2015г.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</a:tr>
              <a:tr h="1500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область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Россия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область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Россия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область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</a:tr>
              <a:tr h="692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Шум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9,3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24,6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8,7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21,8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12,7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</a:tr>
              <a:tr h="692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Вибрация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2,5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14,8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12,5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8,7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</a:tr>
              <a:tr h="692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Микроклимат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2,2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6,5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</a:tr>
              <a:tr h="75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Освещенность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19,0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16,7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17,9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16,0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16,1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</a:tr>
              <a:tr h="692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ЭМИ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3,0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5,9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022" marR="520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200"/>
            <a:ext cx="7790259" cy="1066800"/>
          </a:xfrm>
        </p:spPr>
        <p:txBody>
          <a:bodyPr/>
          <a:lstStyle/>
          <a:p>
            <a:r>
              <a:rPr lang="ru-RU" sz="2400" dirty="0" smtClean="0"/>
              <a:t>Улучшение условий труда на предприятиях в 2015г.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43167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199"/>
                <a:gridCol w="1270199"/>
                <a:gridCol w="1397398"/>
                <a:gridCol w="1397398"/>
                <a:gridCol w="1381274"/>
                <a:gridCol w="1218245"/>
                <a:gridCol w="1209287"/>
              </a:tblGrid>
              <a:tr h="9182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effectLst/>
                        </a:rPr>
                        <a:t>Улучшены условия труда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8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>
                          <a:effectLst/>
                        </a:rPr>
                        <a:t>Всего участков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effectLst/>
                        </a:rPr>
                        <a:t>Работающих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в т.ч. женщин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4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>
                          <a:effectLst/>
                        </a:rPr>
                        <a:t> </a:t>
                      </a:r>
                      <a:endParaRPr lang="ru-RU" sz="20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>
                          <a:effectLst/>
                        </a:rPr>
                        <a:t>По области</a:t>
                      </a:r>
                      <a:endParaRPr lang="ru-RU" sz="20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 dirty="0">
                          <a:effectLst/>
                        </a:rPr>
                        <a:t>В т.ч. по </a:t>
                      </a:r>
                      <a:r>
                        <a:rPr lang="ru-RU" sz="2000" b="1" spc="-60" dirty="0" err="1">
                          <a:effectLst/>
                        </a:rPr>
                        <a:t>г.Омску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>
                          <a:effectLst/>
                        </a:rPr>
                        <a:t>По области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 dirty="0">
                          <a:effectLst/>
                        </a:rPr>
                        <a:t>В т.ч. по </a:t>
                      </a:r>
                      <a:r>
                        <a:rPr lang="ru-RU" sz="2000" b="1" spc="-60" dirty="0" err="1">
                          <a:effectLst/>
                        </a:rPr>
                        <a:t>г.Омску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 dirty="0">
                          <a:effectLst/>
                        </a:rPr>
                        <a:t>По области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60">
                          <a:effectLst/>
                        </a:rPr>
                        <a:t>В т.ч. по г.Омску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2015г.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982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795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7220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5238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1062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200"/>
            <a:ext cx="7934275" cy="1066800"/>
          </a:xfrm>
        </p:spPr>
        <p:txBody>
          <a:bodyPr/>
          <a:lstStyle/>
          <a:p>
            <a:pPr algn="ctr"/>
            <a:r>
              <a:rPr lang="ru-RU" sz="2000" b="1" dirty="0"/>
              <a:t>Ранжирование промышленных и сельскохозяйственных объектов по группам санитарно-эпидемиологического благополучия (удельный вес в %)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34978"/>
              </p:ext>
            </p:extLst>
          </p:nvPr>
        </p:nvGraphicFramePr>
        <p:xfrm>
          <a:off x="0" y="1142999"/>
          <a:ext cx="9144001" cy="5715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14909"/>
                <a:gridCol w="1348553"/>
                <a:gridCol w="1305255"/>
                <a:gridCol w="1543443"/>
                <a:gridCol w="1840117"/>
                <a:gridCol w="1291724"/>
              </a:tblGrid>
              <a:tr h="91873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Группы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 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 группа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3 группа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фактически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РФ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</a:tr>
              <a:tr h="947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2013г.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32,8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59,4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9,44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</a:tr>
              <a:tr h="947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2014г.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28,0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9,5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8,79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</a:tr>
              <a:tr h="947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2015г.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27,3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65,3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8,5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6312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27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34">
  <a:themeElements>
    <a:clrScheme name="01140834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0114083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34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01140834</Template>
  <TotalTime>986</TotalTime>
  <Words>1238</Words>
  <Application>Microsoft Office PowerPoint</Application>
  <PresentationFormat>Экран (4:3)</PresentationFormat>
  <Paragraphs>393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01140834</vt:lpstr>
      <vt:lpstr>Анализ профессиональной заболеваемости за 2015г. по Омской области </vt:lpstr>
      <vt:lpstr>На риски приобретения профессиональной патологии в течение трудовой деятельности существенное влияние оказывают многие факторы, но основные – производственные, где условия труда являются основным фактором риска формирования профессиональной патологии у работников.   Оценка уровня вредного воздействия отдельных факторов трудового процесса на работников и выработка механизмов управления ими с целью снижения до уровня приемлемых рисков позволяет сохранить профессиональное здоровье работающих и ведет к сбережению трудовых ресурсов. </vt:lpstr>
      <vt:lpstr>Презентация PowerPoint</vt:lpstr>
      <vt:lpstr>Результаты  контроля состояния воздушной среды рабочей зоны промышленных объектов  за 2013 – 2015 гг. (удельный вес) </vt:lpstr>
      <vt:lpstr>Удельный вес рабочих мест на промышленных предприятиях, не отвечающих санитарно-гигиеническим требованиям  по  физическим факторам в 2013-2015гг. </vt:lpstr>
      <vt:lpstr>Улучшение условий труда на предприятиях в 2015г.</vt:lpstr>
      <vt:lpstr>Ранжирование промышленных и сельскохозяйственных объектов по группам санитарно-эпидемиологического благополучия (удельный вес в %) </vt:lpstr>
      <vt:lpstr>Презентация PowerPoint</vt:lpstr>
      <vt:lpstr>Презентация PowerPoint</vt:lpstr>
      <vt:lpstr>Презентация PowerPoint</vt:lpstr>
      <vt:lpstr>1 место </vt:lpstr>
      <vt:lpstr>Второе  место </vt:lpstr>
      <vt:lpstr>Третье  место</vt:lpstr>
      <vt:lpstr>Четвертое место</vt:lpstr>
      <vt:lpstr>Пятое место</vt:lpstr>
      <vt:lpstr>Структура профессиональных заболеваний по нозологическим формам </vt:lpstr>
      <vt:lpstr>Удельный вес профессиональной патологии от воздействия основных вредных производственных факторов </vt:lpstr>
      <vt:lpstr>Основные канцерогеноопасные производства Омской области</vt:lpstr>
      <vt:lpstr>Основными профессиями, в которых возможен контакт с канцерогенными веществами, являются: </vt:lpstr>
      <vt:lpstr>Презентация PowerPoint</vt:lpstr>
      <vt:lpstr>Презентация PowerPoint</vt:lpstr>
      <vt:lpstr>Предложения в решение конференции:</vt:lpstr>
    </vt:vector>
  </TitlesOfParts>
  <Manager/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1</dc:creator>
  <cp:keywords/>
  <dc:description/>
  <cp:lastModifiedBy>Виолетта Солодовникова</cp:lastModifiedBy>
  <cp:revision>151</cp:revision>
  <dcterms:created xsi:type="dcterms:W3CDTF">2010-11-10T07:54:42Z</dcterms:created>
  <dcterms:modified xsi:type="dcterms:W3CDTF">2016-02-15T11:06:46Z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TC011408341049</vt:lpwstr>
  </property>
</Properties>
</file>