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32"/>
  </p:notesMasterIdLst>
  <p:sldIdLst>
    <p:sldId id="256" r:id="rId2"/>
    <p:sldId id="433" r:id="rId3"/>
    <p:sldId id="428" r:id="rId4"/>
    <p:sldId id="462" r:id="rId5"/>
    <p:sldId id="416" r:id="rId6"/>
    <p:sldId id="264" r:id="rId7"/>
    <p:sldId id="271" r:id="rId8"/>
    <p:sldId id="440" r:id="rId9"/>
    <p:sldId id="419" r:id="rId10"/>
    <p:sldId id="442" r:id="rId11"/>
    <p:sldId id="443" r:id="rId12"/>
    <p:sldId id="296" r:id="rId13"/>
    <p:sldId id="441" r:id="rId14"/>
    <p:sldId id="445" r:id="rId15"/>
    <p:sldId id="446" r:id="rId16"/>
    <p:sldId id="448" r:id="rId17"/>
    <p:sldId id="449" r:id="rId18"/>
    <p:sldId id="447" r:id="rId19"/>
    <p:sldId id="450" r:id="rId20"/>
    <p:sldId id="451" r:id="rId21"/>
    <p:sldId id="452" r:id="rId22"/>
    <p:sldId id="454" r:id="rId23"/>
    <p:sldId id="456" r:id="rId24"/>
    <p:sldId id="457" r:id="rId25"/>
    <p:sldId id="455" r:id="rId26"/>
    <p:sldId id="458" r:id="rId27"/>
    <p:sldId id="459" r:id="rId28"/>
    <p:sldId id="429" r:id="rId29"/>
    <p:sldId id="460" r:id="rId30"/>
    <p:sldId id="46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00"/>
    <a:srgbClr val="FFFF99"/>
    <a:srgbClr val="0000FF"/>
    <a:srgbClr val="FF33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60"/>
  </p:normalViewPr>
  <p:slideViewPr>
    <p:cSldViewPr>
      <p:cViewPr varScale="1">
        <p:scale>
          <a:sx n="46" d="100"/>
          <a:sy n="46" d="100"/>
        </p:scale>
        <p:origin x="5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B0BC6A-B58D-4B31-8A9A-E36DEDA55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56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8AEC0-E852-498D-B0EE-91DB68B563F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332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</a:t>
            </a:r>
            <a:r>
              <a:rPr lang="ru-RU" dirty="0" smtClean="0"/>
              <a:t> – глюкокортикоидный рецептор. </a:t>
            </a:r>
          </a:p>
          <a:p>
            <a:r>
              <a:rPr lang="ru-RU" dirty="0" smtClean="0"/>
              <a:t>Зарегистрирован</a:t>
            </a:r>
            <a:r>
              <a:rPr lang="ru-RU" baseline="0" dirty="0" smtClean="0"/>
              <a:t> также для БА, в КИ не показал преимущества. Слайд на удаление, если надо.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614E-BDD8-4E3E-92EC-392082E90561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031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8AEC0-E852-498D-B0EE-91DB68B563FC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31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8AEC0-E852-498D-B0EE-91DB68B563F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8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Особый</a:t>
            </a:r>
            <a:r>
              <a:rPr lang="ru-RU" baseline="0" dirty="0" smtClean="0"/>
              <a:t> фенотип требует пересмотра лечебной тактики. РКИ в этой группе больных не проводились. Исходя из фенотипических особенностей болезни и из нашего клинического опыта можно выделить ряд специфических проблем и предложить следующую тактику.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8AEC0-E852-498D-B0EE-91DB68B563F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42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b="1" dirty="0" smtClean="0">
                <a:latin typeface="Calibri" charset="0"/>
              </a:rPr>
              <a:t>Справочная литература</a:t>
            </a:r>
            <a:endParaRPr lang="en-GB" b="1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" dirty="0" err="1" smtClean="0">
                <a:solidFill>
                  <a:srgbClr val="000000"/>
                </a:solidFill>
                <a:latin typeface="Calibri" charset="0"/>
              </a:rPr>
              <a:t>Gavaldà</a:t>
            </a:r>
            <a:r>
              <a:rPr lang="es-ES" dirty="0" smtClean="0">
                <a:solidFill>
                  <a:srgbClr val="000000"/>
                </a:solidFill>
                <a:latin typeface="Calibri" charset="0"/>
              </a:rPr>
              <a:t> A, </a:t>
            </a:r>
            <a:r>
              <a:rPr lang="es-ES" dirty="0" err="1" smtClean="0">
                <a:solidFill>
                  <a:srgbClr val="000000"/>
                </a:solidFill>
                <a:latin typeface="Calibri" charset="0"/>
              </a:rPr>
              <a:t>Miralpeix</a:t>
            </a:r>
            <a:r>
              <a:rPr lang="es-ES" dirty="0" smtClean="0">
                <a:solidFill>
                  <a:srgbClr val="000000"/>
                </a:solidFill>
                <a:latin typeface="Calibri" charset="0"/>
              </a:rPr>
              <a:t> M, Ramos I et al.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Characterization of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</a:rPr>
              <a:t>aclidinium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 bromide, a novel inhaled muscarinic antagonist, with long duration of action and a favorable pharmacological profile. 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</a:rPr>
              <a:t>J </a:t>
            </a:r>
            <a:r>
              <a:rPr lang="en-US" i="1" dirty="0" err="1" smtClean="0">
                <a:solidFill>
                  <a:srgbClr val="000000"/>
                </a:solidFill>
                <a:latin typeface="Calibri" charset="0"/>
              </a:rPr>
              <a:t>Pharmacol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Calibri" charset="0"/>
              </a:rPr>
              <a:t>Exp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Calibri" charset="0"/>
              </a:rPr>
              <a:t>Ther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alibri" charset="0"/>
              </a:rPr>
              <a:t>2009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; 331: 740–751.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>
                <a:solidFill>
                  <a:srgbClr val="000000"/>
                </a:solidFill>
                <a:latin typeface="Calibri" charset="0"/>
              </a:rPr>
              <a:t>Sentellas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 et al.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</a:rPr>
              <a:t>Aclidinium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 bromide, a new, long-acting, inhaled muscarinic antagonist: In vitro plasma inactivation and pharmacological activity of its main metabolites. European Journal of Pharmaceutical Sciences 39 (2010) 283–290</a:t>
            </a:r>
            <a:endParaRPr lang="en-GB" dirty="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D176A-3995-D440-8D41-4540DB78670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85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Times New Roman" charset="0"/>
              </a:rPr>
              <a:t>На этих слайдах мы рассмотрим важную информацию, содержащуюся в Краткой характеристике лекарственного препарата </a:t>
            </a:r>
            <a:r>
              <a:rPr lang="ru-RU" sz="1200" dirty="0" err="1" smtClean="0">
                <a:solidFill>
                  <a:srgbClr val="000000"/>
                </a:solidFill>
                <a:latin typeface="Arial" charset="0"/>
                <a:cs typeface="Times New Roman" charset="0"/>
              </a:rPr>
              <a:t>Эклира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Times New Roman" charset="0"/>
              </a:rPr>
              <a:t> (1) </a:t>
            </a:r>
            <a:endParaRPr lang="ru-RU" dirty="0" smtClean="0">
              <a:latin typeface="Times New Roman" charset="0"/>
              <a:cs typeface="Times New Roman" charset="0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Times New Roman" charset="0"/>
              </a:rPr>
              <a:t>Способ применения: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Times New Roman" charset="0"/>
              </a:rPr>
              <a:t> Ингаляции</a:t>
            </a:r>
            <a:endParaRPr lang="ru-RU" dirty="0" smtClean="0">
              <a:latin typeface="Times New Roman" charset="0"/>
              <a:cs typeface="Times New Roman" charset="0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Times New Roman" charset="0"/>
              </a:rPr>
              <a:t>Лекарственная форма / Дозировка: 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Times New Roman" charset="0"/>
              </a:rPr>
              <a:t>Порошок для ингаляций/ 322 мкг</a:t>
            </a:r>
            <a:endParaRPr lang="ru-RU" dirty="0" smtClean="0">
              <a:latin typeface="Times New Roman" charset="0"/>
              <a:cs typeface="Times New Roman" charset="0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Times New Roman" charset="0"/>
              </a:rPr>
              <a:t>Клинически значимые вспомогательные вещества: Лактозы моногидрат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  <a:cs typeface="Times New Roman" charset="0"/>
              </a:rPr>
              <a:t> (содержит молочный белок)</a:t>
            </a:r>
            <a:endParaRPr lang="ru-RU" dirty="0" smtClean="0">
              <a:latin typeface="Times New Roman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</a:pPr>
            <a:endParaRPr lang="ru-RU" sz="1200" b="0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50" b="1" dirty="0" smtClean="0">
                <a:latin typeface="Calibri" charset="0"/>
              </a:rPr>
              <a:t>C</a:t>
            </a:r>
            <a:r>
              <a:rPr lang="ru-RU" sz="1050" b="1" dirty="0" err="1" smtClean="0">
                <a:latin typeface="Calibri" charset="0"/>
              </a:rPr>
              <a:t>правочная</a:t>
            </a:r>
            <a:r>
              <a:rPr lang="ru-RU" sz="1050" b="1" dirty="0" smtClean="0">
                <a:latin typeface="Calibri" charset="0"/>
              </a:rPr>
              <a:t> литература</a:t>
            </a:r>
            <a:endParaRPr lang="es-ES_tradnl" sz="1050" b="1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ES_tradnl" sz="1050" dirty="0" err="1" smtClean="0">
                <a:latin typeface="Calibri" charset="0"/>
              </a:rPr>
              <a:t>Almirall</a:t>
            </a:r>
            <a:r>
              <a:rPr lang="es-ES_tradnl" sz="1050" dirty="0" smtClean="0">
                <a:latin typeface="Calibri" charset="0"/>
              </a:rPr>
              <a:t>. </a:t>
            </a:r>
            <a:r>
              <a:rPr lang="es-ES_tradnl" sz="1050" dirty="0" err="1" smtClean="0">
                <a:latin typeface="Calibri" charset="0"/>
              </a:rPr>
              <a:t>Eklira</a:t>
            </a:r>
            <a:r>
              <a:rPr lang="es-ES_tradnl" sz="1050" dirty="0" smtClean="0">
                <a:latin typeface="Calibri" charset="0"/>
              </a:rPr>
              <a:t>, </a:t>
            </a:r>
            <a:r>
              <a:rPr lang="es-ES_tradnl" sz="1050" dirty="0" err="1" smtClean="0">
                <a:latin typeface="Calibri" charset="0"/>
              </a:rPr>
              <a:t>Summary</a:t>
            </a:r>
            <a:r>
              <a:rPr lang="es-ES_tradnl" sz="1050" dirty="0" smtClean="0">
                <a:latin typeface="Calibri" charset="0"/>
              </a:rPr>
              <a:t> of </a:t>
            </a:r>
            <a:r>
              <a:rPr lang="es-ES_tradnl" sz="1050" dirty="0" err="1" smtClean="0">
                <a:latin typeface="Calibri" charset="0"/>
              </a:rPr>
              <a:t>Product</a:t>
            </a:r>
            <a:r>
              <a:rPr lang="es-ES_tradnl" sz="1050" dirty="0" smtClean="0">
                <a:latin typeface="Calibri" charset="0"/>
              </a:rPr>
              <a:t> </a:t>
            </a:r>
            <a:r>
              <a:rPr lang="es-ES_tradnl" sz="1050" dirty="0" err="1" smtClean="0">
                <a:latin typeface="Calibri" charset="0"/>
              </a:rPr>
              <a:t>Characteristics</a:t>
            </a:r>
            <a:r>
              <a:rPr lang="es-ES_tradnl" sz="1050" dirty="0" smtClean="0">
                <a:latin typeface="Calibri" charset="0"/>
              </a:rPr>
              <a:t>, </a:t>
            </a:r>
            <a:r>
              <a:rPr lang="es-ES_tradnl" sz="1050" dirty="0" err="1" smtClean="0">
                <a:latin typeface="Calibri" charset="0"/>
              </a:rPr>
              <a:t>May</a:t>
            </a:r>
            <a:r>
              <a:rPr lang="es-ES_tradnl" sz="1050" dirty="0" smtClean="0">
                <a:latin typeface="Calibri" charset="0"/>
              </a:rPr>
              <a:t> 2012.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D176A-3995-D440-8D41-4540DB78670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1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1200" dirty="0" smtClean="0">
                <a:latin typeface="Calibri" charset="0"/>
              </a:rPr>
              <a:t>Краткая характеристика лекарственного препарата</a:t>
            </a:r>
            <a:r>
              <a:rPr lang="es-ES_tradnl" sz="1200" dirty="0" smtClean="0">
                <a:latin typeface="Calibri" charset="0"/>
              </a:rPr>
              <a:t> (1)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1050" b="1" dirty="0" smtClean="0">
                <a:latin typeface="Calibri" charset="0"/>
              </a:rPr>
              <a:t>Справочная литература</a:t>
            </a:r>
            <a:endParaRPr lang="en-US" sz="1050" b="1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50" dirty="0" smtClean="0">
                <a:latin typeface="Calibri" charset="0"/>
              </a:rPr>
              <a:t>(1). </a:t>
            </a:r>
            <a:r>
              <a:rPr lang="en-US" sz="1050" dirty="0" err="1" smtClean="0">
                <a:latin typeface="Calibri" charset="0"/>
              </a:rPr>
              <a:t>Almirall</a:t>
            </a:r>
            <a:r>
              <a:rPr lang="en-US" sz="1050" dirty="0" smtClean="0">
                <a:latin typeface="Calibri" charset="0"/>
              </a:rPr>
              <a:t>. </a:t>
            </a:r>
            <a:r>
              <a:rPr lang="en-US" sz="1050" dirty="0" err="1" smtClean="0">
                <a:latin typeface="Calibri" charset="0"/>
              </a:rPr>
              <a:t>Eklira</a:t>
            </a:r>
            <a:r>
              <a:rPr lang="en-US" sz="1050" dirty="0" smtClean="0">
                <a:latin typeface="Calibri" charset="0"/>
              </a:rPr>
              <a:t>, Summary of Product Characteristics, May 2012.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latin typeface="Calibri" charset="0"/>
              </a:rPr>
              <a:t>Справочная литература</a:t>
            </a:r>
            <a:r>
              <a:rPr lang="es-ES_tradnl" dirty="0" smtClean="0">
                <a:latin typeface="Calibri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_tradnl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D176A-3995-D440-8D41-4540DB78670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23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b="1" dirty="0" smtClean="0">
                <a:latin typeface="Calibri" charset="0"/>
              </a:rPr>
              <a:t>Справочная литература</a:t>
            </a:r>
            <a:r>
              <a:rPr lang="en-GB" b="1" dirty="0" smtClean="0">
                <a:latin typeface="Calibri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dirty="0" err="1" smtClean="0">
                <a:solidFill>
                  <a:srgbClr val="000000"/>
                </a:solidFill>
                <a:latin typeface="Calibri" charset="0"/>
              </a:rPr>
              <a:t>Jansat</a:t>
            </a: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 et al. 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</a:rPr>
              <a:t>International Journal of Clinical Pharmacology and Therapeutics, Vol. 47 – No. 7/2009 (460-468)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Calibri" charset="0"/>
              </a:rPr>
              <a:t>Albertí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 J et al. </a:t>
            </a: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DRUG METABOLISM AND DISPOSITION. Vol. 38, No. 7; 1202–1210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dirty="0" err="1" smtClean="0">
                <a:solidFill>
                  <a:srgbClr val="000000"/>
                </a:solidFill>
                <a:latin typeface="Calibri" charset="0"/>
              </a:rPr>
              <a:t>Lasseter</a:t>
            </a: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 KC et al. 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</a:rPr>
              <a:t>Journal of Clinical Pharmacology, 2011;51:923-932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Calibri" charset="0"/>
              </a:rPr>
              <a:t>Schmid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 K et al. 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</a:rPr>
              <a:t>Clinical Therapeutics/Volume 32, Number 10, 2010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De la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</a:rPr>
              <a:t>Motte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 et al</a:t>
            </a: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. 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</a:rPr>
              <a:t>International Journal of Clinical Pharmacology and Therapeutics, Vol. 50 – No. 6/2012 (403-412)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Ortiz S et al. </a:t>
            </a:r>
            <a:r>
              <a:rPr lang="en-GB" dirty="0" err="1" smtClean="0">
                <a:solidFill>
                  <a:srgbClr val="000000"/>
                </a:solidFill>
                <a:latin typeface="Calibri" charset="0"/>
              </a:rPr>
              <a:t>Biopharm</a:t>
            </a: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. Drug </a:t>
            </a:r>
            <a:r>
              <a:rPr lang="en-GB" dirty="0" err="1" smtClean="0">
                <a:solidFill>
                  <a:srgbClr val="000000"/>
                </a:solidFill>
                <a:latin typeface="Calibri" charset="0"/>
              </a:rPr>
              <a:t>Dispos</a:t>
            </a: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. 33: 39–45 (2012) </a:t>
            </a:r>
            <a:endParaRPr lang="en-US" dirty="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D176A-3995-D440-8D41-4540DB78670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1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БДП/Ф – беклометазона дипропионат/формотерол; БУД/Ф будесонид формотерол; Флу/Салм флутиказон сальметерол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614E-BDD8-4E3E-92EC-392082E90561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80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9" y="4344988"/>
            <a:ext cx="5483225" cy="4475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b="0" dirty="0" smtClean="0">
                <a:latin typeface="Arial" pitchFamily="34" charset="0"/>
              </a:rPr>
              <a:t>Благодаря</a:t>
            </a:r>
            <a:r>
              <a:rPr lang="ru-RU" b="0" baseline="0" dirty="0" smtClean="0">
                <a:latin typeface="Arial" pitchFamily="34" charset="0"/>
              </a:rPr>
              <a:t> </a:t>
            </a:r>
            <a:r>
              <a:rPr lang="ru-RU" b="0" baseline="0" dirty="0" err="1" smtClean="0">
                <a:latin typeface="Arial" pitchFamily="34" charset="0"/>
              </a:rPr>
              <a:t>экстрамелкодисперсности</a:t>
            </a:r>
            <a:r>
              <a:rPr lang="ru-RU" b="0" baseline="0" dirty="0" smtClean="0">
                <a:latin typeface="Arial" pitchFamily="34" charset="0"/>
              </a:rPr>
              <a:t> </a:t>
            </a:r>
            <a:r>
              <a:rPr lang="ru-RU" b="0" dirty="0" smtClean="0">
                <a:latin typeface="Arial" pitchFamily="34" charset="0"/>
              </a:rPr>
              <a:t>Фостер обеспечивает высокую легочную </a:t>
            </a:r>
            <a:r>
              <a:rPr lang="ru-RU" b="0" dirty="0" err="1" smtClean="0">
                <a:latin typeface="Arial" pitchFamily="34" charset="0"/>
              </a:rPr>
              <a:t>депозицию</a:t>
            </a:r>
            <a:r>
              <a:rPr lang="ru-RU" b="0" dirty="0" smtClean="0">
                <a:latin typeface="Arial" pitchFamily="34" charset="0"/>
              </a:rPr>
              <a:t>, которая не зависит от наличия и выраженности бронхиальной обструкции</a:t>
            </a:r>
          </a:p>
        </p:txBody>
      </p:sp>
    </p:spTree>
    <p:extLst>
      <p:ext uri="{BB962C8B-B14F-4D97-AF65-F5344CB8AC3E}">
        <p14:creationId xmlns:p14="http://schemas.microsoft.com/office/powerpoint/2010/main" val="300221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5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09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09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7DE7C-E13C-4FC5-BC36-0BC5C4A9D34A}" type="datetime1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3F18E-E079-41E4-B40A-549C1E4B1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ED50-6FD3-48EE-A54A-FAC9496DB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FE037-55E2-4F61-9B1F-F396C83E1EBE}" type="datetime1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8F6B0-D347-4DBF-A160-4207DA0B0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AA2DE-AFB0-4E38-80F6-14B462F83773}" type="datetime1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868EF-5213-4258-96F6-214FF9374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98B27-5B19-47C9-A711-D4132358277D}" type="datetime1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7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02AC7-3D36-41FF-9A66-8C8086105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C0E1A-6E71-430C-93A1-9F10F76811A7}" type="datetime1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8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B3902-73A3-4EFF-A4C6-987EB9CDC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B6449-ADE6-4C43-A5A7-05987D578EA9}" type="datetime1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Secondary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Author | 00 Month Year</a:t>
            </a:r>
            <a:endParaRPr lang="sv-S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Set area descriptor | Sub level 1</a:t>
            </a:r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-u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52843" cy="17681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938212" y="0"/>
            <a:ext cx="8401173" cy="1156885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5338" y="1492250"/>
            <a:ext cx="7891462" cy="4216400"/>
          </a:xfrm>
          <a:prstGeom prst="rect">
            <a:avLst/>
          </a:prstGeom>
        </p:spPr>
        <p:txBody>
          <a:bodyPr vert="horz" tIns="0"/>
          <a:lstStyle>
            <a:lvl1pPr marL="0" indent="0" algn="ctr">
              <a:buNone/>
              <a:defRPr sz="1400" b="1">
                <a:solidFill>
                  <a:srgbClr val="60B8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793078" y="5926366"/>
            <a:ext cx="81164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4802" y="5969190"/>
            <a:ext cx="8194736" cy="716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618395"/>
            <a:ext cx="9144000" cy="272694"/>
          </a:xfrm>
          <a:prstGeom prst="rect">
            <a:avLst/>
          </a:prstGeom>
          <a:solidFill>
            <a:srgbClr val="61C1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1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C6D77-D31E-48AA-8A09-84B402AFF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CE834-71BF-4DB8-9CCE-5E1B24B76D5F}" type="datetime1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25D6F-24A2-4048-BA91-6C1E17173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D33D-C8EE-4582-97B5-FB16BB69CFF1}" type="datetime1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73E20-8A53-4BB7-A8DE-B43AB61FD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5559F-C536-4BA9-9050-09061B6B517C}" type="datetime1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7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9BB7-C6F3-4CB0-97F1-7BE820EEB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A81F0-BE21-4455-8658-36B30DAB2B82}" type="datetime1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9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D1D16-9710-4619-9DD2-4E0F2B73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A526-67B7-47AF-81FF-6D1229E610E8}" type="datetime1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187DE-1D24-4737-80C0-A5A6515BB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7A3B7-EFF0-4E96-92BE-01493F5F81FA}" type="datetime1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4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4C38F-826F-4037-BD0A-3157AA708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B3F1F-3E7C-4923-9FA4-6189A744F3F7}" type="datetime1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7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404E0-66D7-4CCA-B712-33196A4A1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323F2-66F1-41D1-9BEF-8206B417F930}" type="datetime1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7" name="Rectangle 2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597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97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8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9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99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461E749-3351-4341-8472-876841D75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9964" name="Rectangle 2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9151863-0B4A-44F3-A967-3402E49BF8E6}" type="datetime1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159965" name="Rectangle 2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966" name="Rectangle 2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9969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2" r:id="rId15"/>
    <p:sldLayoutId id="2147483803" r:id="rId1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lmonology.ru/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ldcopd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2349500"/>
            <a:ext cx="8643998" cy="1736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Профессиональная ХОБЛ.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mtClean="0"/>
              <a:t> </a:t>
            </a:r>
            <a:endParaRPr lang="ru-RU" dirty="0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5084763"/>
            <a:ext cx="10858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flipH="1">
            <a:off x="428595" y="5857892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Зав. кафедрой гигиены  труда с курсом </a:t>
            </a:r>
            <a:r>
              <a:rPr lang="ru-RU" dirty="0" err="1" smtClean="0"/>
              <a:t>профпатологии</a:t>
            </a:r>
            <a:r>
              <a:rPr lang="ru-RU" dirty="0" smtClean="0"/>
              <a:t> </a:t>
            </a:r>
            <a:r>
              <a:rPr lang="ru-RU" dirty="0" err="1" smtClean="0"/>
              <a:t>ОмГМУ</a:t>
            </a:r>
            <a:r>
              <a:rPr lang="ru-RU" dirty="0" smtClean="0"/>
              <a:t>  Плотникова О.В.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Классификация </a:t>
            </a:r>
            <a:r>
              <a:rPr lang="ru-RU" sz="2400" dirty="0"/>
              <a:t>тяжести </a:t>
            </a:r>
            <a:r>
              <a:rPr lang="ru-RU" sz="2400" dirty="0" smtClean="0"/>
              <a:t>ХОБЛ по </a:t>
            </a:r>
            <a:r>
              <a:rPr lang="ru-RU" sz="2400" dirty="0"/>
              <a:t>степени ограничения скорости воздушного </a:t>
            </a:r>
            <a:r>
              <a:rPr lang="ru-RU" sz="2400" dirty="0" smtClean="0"/>
              <a:t>потока </a:t>
            </a:r>
            <a:r>
              <a:rPr lang="ru-RU" sz="2400" dirty="0"/>
              <a:t>(основанная на постбронходилатационном ОФВ1 (GOLD </a:t>
            </a:r>
            <a:r>
              <a:rPr lang="ru-RU" sz="2400" dirty="0" smtClean="0"/>
              <a:t>2007))</a:t>
            </a:r>
            <a:r>
              <a:rPr lang="ru-RU" sz="2400" baseline="30000" dirty="0" smtClean="0"/>
              <a:t>1</a:t>
            </a:r>
            <a:endParaRPr lang="en-US" sz="2400" baseline="30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048" y="5672226"/>
            <a:ext cx="853888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000" b="0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1. Чучалин </a:t>
            </a:r>
            <a:r>
              <a:rPr lang="ru-RU" altLang="en-US" sz="1000" b="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А.Г. и соавт. Федеральные клинические рекомендации по диагностике и лечению хронической обструктивной болезни легких, 2014 г. [Электронный ресурс], 10.06.2015 г. </a:t>
            </a:r>
            <a:r>
              <a:rPr lang="ru-RU" altLang="en-US" sz="1000" b="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  <a:hlinkClick r:id="rId2"/>
              </a:rPr>
              <a:t>http://www.pulmonology.ru</a:t>
            </a:r>
            <a:r>
              <a:rPr lang="ru-RU" altLang="en-US" sz="1000" b="0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  <a:hlinkClick r:id="rId2"/>
              </a:rPr>
              <a:t>/</a:t>
            </a:r>
            <a:r>
              <a:rPr lang="ru-RU" altLang="en-US" sz="1000" b="0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. 2. </a:t>
            </a:r>
            <a:r>
              <a:rPr lang="en-US" altLang="en-US" sz="1000" b="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From the Global Strategy for the Diagnosis, Management and Prevention of COPD, Global Initiative for Chronic Obstructive Lung Disease (GOLD) 2015. [Электронный ресурс], 01.07.2015 г. Available from: http://www.goldcopd.org/.</a:t>
            </a:r>
          </a:p>
          <a:p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2099" y="5490805"/>
            <a:ext cx="85503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000" b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ХОБЛ – хроническая обструктивная болезнь легких;  </a:t>
            </a:r>
            <a:endParaRPr lang="en-US" altLang="en-US" sz="1000" b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4149080"/>
            <a:ext cx="83294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dirty="0"/>
              <a:t>Комитет экспертов в программе GOLD 2011 отказался от применения термина «Стадии», так как этот показатель основан только на значении ОФВ</a:t>
            </a:r>
            <a:r>
              <a:rPr lang="ru-RU" b="0" baseline="-25000" dirty="0"/>
              <a:t>1</a:t>
            </a:r>
            <a:r>
              <a:rPr lang="ru-RU" b="0" dirty="0"/>
              <a:t> и был недостаточно адекватен для характеристики тяжести </a:t>
            </a:r>
            <a:r>
              <a:rPr lang="ru-RU" b="0" dirty="0" smtClean="0"/>
              <a:t>заболевания</a:t>
            </a:r>
            <a:r>
              <a:rPr lang="ru-RU" b="0" baseline="30000" dirty="0" smtClean="0"/>
              <a:t>2</a:t>
            </a:r>
            <a:endParaRPr lang="ru-RU" b="0" baseline="30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95535" y="1484784"/>
          <a:ext cx="8329403" cy="252374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14262"/>
                <a:gridCol w="2522308"/>
                <a:gridCol w="1639725"/>
                <a:gridCol w="3153108"/>
              </a:tblGrid>
              <a:tr h="515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Стадия ХОБЛ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Степень тяжести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ОФВ</a:t>
                      </a:r>
                      <a:r>
                        <a:rPr lang="ru-RU" sz="1600" b="1" baseline="-25000" dirty="0">
                          <a:effectLst/>
                          <a:latin typeface="+mn-lt"/>
                        </a:rPr>
                        <a:t>1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/ФЖЕЛ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ОФВ</a:t>
                      </a:r>
                      <a:r>
                        <a:rPr lang="ru-RU" sz="1600" b="1" baseline="-25000" dirty="0">
                          <a:effectLst/>
                          <a:latin typeface="+mn-lt"/>
                        </a:rPr>
                        <a:t>1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, % от должного</a:t>
                      </a:r>
                      <a:endParaRPr lang="en-US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4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I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Легкая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&lt; 0,7 (70 %)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ОФВ</a:t>
                      </a:r>
                      <a:r>
                        <a:rPr lang="ru-RU" sz="1600" baseline="-25000" dirty="0">
                          <a:effectLst/>
                          <a:latin typeface="+mn-lt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 80% 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61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II 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Среднетяжелая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&lt; 0,7 (70 %)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50%≤ОФВ</a:t>
                      </a:r>
                      <a:r>
                        <a:rPr lang="ru-RU" sz="1600" baseline="-25000" dirty="0">
                          <a:effectLst/>
                          <a:latin typeface="+mn-lt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&lt; 80% 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61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III 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Тяжелая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&lt; 0,7 (70 %)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30%≤ОФВ</a:t>
                      </a:r>
                      <a:r>
                        <a:rPr lang="ru-RU" sz="1600" baseline="-25000" dirty="0">
                          <a:effectLst/>
                          <a:latin typeface="+mn-lt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&lt; 50% 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13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V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 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Крайне тяжелая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&lt; 0,7 (70 %)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ОФВ</a:t>
                      </a:r>
                      <a:r>
                        <a:rPr lang="ru-RU" sz="1600" baseline="-25000" dirty="0">
                          <a:effectLst/>
                          <a:latin typeface="+mn-lt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 &lt; 30% или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&lt; 50% в сочетании с хронической дыхательной недостаточностью 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8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Комбинированная оценка ХОБЛ 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graphicFrame>
        <p:nvGraphicFramePr>
          <p:cNvPr id="8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921224"/>
              </p:ext>
            </p:extLst>
          </p:nvPr>
        </p:nvGraphicFramePr>
        <p:xfrm>
          <a:off x="214282" y="1071545"/>
          <a:ext cx="8643997" cy="473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537"/>
                <a:gridCol w="2747766"/>
                <a:gridCol w="1581601"/>
                <a:gridCol w="1174066"/>
                <a:gridCol w="930196"/>
                <a:gridCol w="1060831"/>
              </a:tblGrid>
              <a:tr h="14780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Категории больных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Спирометрическая классификация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обострений в год без госпитализаций</a:t>
                      </a:r>
                    </a:p>
                    <a:p>
                      <a:pPr algn="l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mMRC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9675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Низкий</a:t>
                      </a:r>
                      <a:r>
                        <a:rPr lang="ru-RU" sz="1400" b="1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риск, низкий индекс симптомов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</a:t>
                      </a:r>
                      <a:endParaRPr lang="ru-RU" sz="14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≤1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&lt;10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2040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Низкий риск, высокий</a:t>
                      </a:r>
                      <a:r>
                        <a:rPr lang="ru-RU" sz="1400" b="1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индекс симптомов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</a:t>
                      </a:r>
                      <a:endParaRPr lang="ru-RU" sz="14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</a:t>
                      </a:r>
                      <a:endParaRPr lang="ru-RU" sz="14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≤1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≥2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≥10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2040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Высокий</a:t>
                      </a:r>
                      <a:r>
                        <a:rPr lang="ru-RU" sz="1400" b="1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риск, низкий индекс симптомов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</a:t>
                      </a:r>
                      <a:endParaRPr lang="ru-RU" sz="14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</a:t>
                      </a:r>
                      <a:endParaRPr lang="ru-RU" sz="14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≥2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&lt;10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2040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Высокий риск, высокий индекс симптомов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</a:t>
                      </a:r>
                      <a:endParaRPr lang="ru-RU" sz="14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</a:t>
                      </a:r>
                      <a:endParaRPr lang="ru-RU" sz="14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≥2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≥2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≥10</a:t>
                      </a:r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09600" y="5843838"/>
            <a:ext cx="8078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000" b="0" dirty="0" smtClean="0">
                <a:ea typeface="MS PGothic" pitchFamily="34" charset="-128"/>
                <a:cs typeface="Arial" pitchFamily="34" charset="0"/>
              </a:rPr>
              <a:t>From </a:t>
            </a:r>
            <a:r>
              <a:rPr lang="en-US" altLang="en-US" sz="1000" b="0" dirty="0">
                <a:ea typeface="MS PGothic" pitchFamily="34" charset="-128"/>
                <a:cs typeface="Arial" pitchFamily="34" charset="0"/>
              </a:rPr>
              <a:t>the Global Strategy for the Diagnosis, Management and Prevention of COPD, Global Initiative for Chronic Obstructive Lung Disease (GOLD) 2015. [Электронный ресурс], 01.07.2015 г. Available from: http://www.goldcopd.org/.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403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FF99"/>
                </a:solidFill>
              </a:rPr>
              <a:t>Лечение</a:t>
            </a:r>
            <a:br>
              <a:rPr lang="ru-RU" sz="4000" b="1" smtClean="0">
                <a:solidFill>
                  <a:srgbClr val="FFFF99"/>
                </a:solidFill>
              </a:rPr>
            </a:br>
            <a:endParaRPr lang="ru-RU" sz="4000" b="1" smtClean="0">
              <a:solidFill>
                <a:srgbClr val="FFFF99"/>
              </a:solidFill>
            </a:endParaRP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00108"/>
            <a:ext cx="8643998" cy="5133992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Целью лечения является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/>
              <a:t>Предотвращение ранней инвалидности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/>
              <a:t>снижение темпов прогрессирования заболевания,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/>
              <a:t>Уменьшение симптомов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/>
              <a:t>Повышение толерантности к физической нагрузке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/>
              <a:t> Улучшение качества жизни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/>
              <a:t>Предотвращение и лечение осложнений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/>
              <a:t>Предотвращение и лечение обострений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/>
              <a:t>Улучшение функции легких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/>
              <a:t>Минимизация нежелательных эффектов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b="1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A9EA6CB-846C-43F3-AFB6-A938CED12E18}" type="datetime1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5572132" y="6243638"/>
            <a:ext cx="3114668" cy="457200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Нац</a:t>
            </a:r>
            <a:r>
              <a:rPr lang="ru-RU" dirty="0" smtClean="0"/>
              <a:t>. </a:t>
            </a:r>
            <a:r>
              <a:rPr lang="ru-RU" dirty="0" err="1" smtClean="0"/>
              <a:t>рук-во</a:t>
            </a:r>
            <a:r>
              <a:rPr lang="ru-RU" dirty="0" smtClean="0"/>
              <a:t> «Профессиональные заболевания органов дыхания», 2015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21444" y="673156"/>
            <a:ext cx="4536279" cy="5722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34290" rIns="6858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685800" eaLnBrk="0" fontAlgn="base" hangingPunct="0">
              <a:lnSpc>
                <a:spcPct val="80000"/>
              </a:lnSpc>
              <a:spcAft>
                <a:spcPct val="0"/>
              </a:spcAft>
              <a:buAutoNum type="arabicPeriod"/>
            </a:pPr>
            <a:r>
              <a:rPr lang="ru-RU" altLang="ru-RU" sz="2100" dirty="0">
                <a:latin typeface="Arial Black" panose="020B0A040201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Риск активации инфекции, суперинфекции (в том числе микотического поражения) вследствие оседания частиц ИГКС (атрофия слизистой бронхов</a:t>
            </a:r>
            <a:r>
              <a:rPr lang="ru-RU" altLang="ru-RU" sz="2100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)</a:t>
            </a:r>
          </a:p>
          <a:p>
            <a:pPr marL="342900" indent="-342900" defTabSz="685800" eaLnBrk="0" fontAlgn="base" hangingPunct="0">
              <a:lnSpc>
                <a:spcPct val="80000"/>
              </a:lnSpc>
              <a:spcAft>
                <a:spcPct val="0"/>
              </a:spcAft>
              <a:buAutoNum type="arabicPeriod"/>
            </a:pPr>
            <a:endParaRPr lang="ru-RU" altLang="ru-RU" sz="2100" dirty="0">
              <a:latin typeface="Arial Black" panose="020B0A040201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80000"/>
              </a:lnSpc>
              <a:spcAft>
                <a:spcPct val="0"/>
              </a:spcAft>
              <a:buAutoNum type="arabicPeriod"/>
            </a:pPr>
            <a:r>
              <a:rPr lang="ru-RU" altLang="ru-RU" sz="2100" dirty="0">
                <a:latin typeface="Arial Black" panose="020B0A040201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Проблема доставки лекарства в мелкие дыхательные пути </a:t>
            </a:r>
            <a:r>
              <a:rPr lang="ru-RU" altLang="ru-RU" sz="2100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(эмфизема </a:t>
            </a:r>
            <a:r>
              <a:rPr lang="ru-RU" altLang="ru-RU" sz="2100" dirty="0">
                <a:latin typeface="Arial Black" panose="020B0A040201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 низкая скорость воздушного потока на вдохе</a:t>
            </a:r>
            <a:r>
              <a:rPr lang="ru-RU" altLang="ru-RU" sz="2100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)</a:t>
            </a:r>
          </a:p>
          <a:p>
            <a:pPr marL="342900" indent="-342900" eaLnBrk="0" fontAlgn="base" hangingPunct="0">
              <a:lnSpc>
                <a:spcPct val="80000"/>
              </a:lnSpc>
              <a:spcAft>
                <a:spcPct val="0"/>
              </a:spcAft>
              <a:buAutoNum type="arabicPeriod"/>
            </a:pPr>
            <a:endParaRPr lang="ru-RU" altLang="ru-RU" sz="2100" dirty="0">
              <a:latin typeface="Arial Black" panose="020B0A040201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lnSpc>
                <a:spcPct val="80000"/>
              </a:lnSpc>
              <a:spcAft>
                <a:spcPct val="0"/>
              </a:spcAft>
              <a:buAutoNum type="arabicPeriod"/>
            </a:pPr>
            <a:r>
              <a:rPr lang="ru-RU" altLang="ru-RU" sz="2100" dirty="0">
                <a:latin typeface="Arial Black" panose="020B0A040201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Риск парадоксального бронхоспазма при применении ингаляционных форм лекарств </a:t>
            </a:r>
            <a:r>
              <a:rPr lang="ru-RU" altLang="ru-RU" sz="2100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(вторичная бронхообструкция)</a:t>
            </a:r>
            <a:endParaRPr lang="ru-RU" altLang="ru-RU" sz="1500" dirty="0">
              <a:latin typeface="Arial Black" panose="020B0A040201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06237" y="6280919"/>
            <a:ext cx="69559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AutoNum type="arabicPeriod"/>
            </a:pPr>
            <a:r>
              <a:rPr lang="ru-RU" sz="1050" b="1" dirty="0">
                <a:latin typeface="Arial Black" panose="020B0A04020102020204" pitchFamily="34" charset="0"/>
                <a:cs typeface="Arial" panose="020B0604020202020204" pitchFamily="34" charset="0"/>
              </a:rPr>
              <a:t>Шпагина Л.А., Воевода М.И., Котова О.С. и др. // Бюллетень физиологии и патологии дыхания. 2013. №49. С. 8–15.;</a:t>
            </a:r>
          </a:p>
          <a:p>
            <a:pPr marL="171450" indent="-171450">
              <a:buAutoNum type="arabicPeriod"/>
            </a:pPr>
            <a:r>
              <a:rPr lang="fr-FR" sz="1050" b="1" dirty="0">
                <a:latin typeface="Arial Black" panose="020B0A04020102020204" pitchFamily="34" charset="0"/>
                <a:cs typeface="Arial" panose="020B0604020202020204" pitchFamily="34" charset="0"/>
              </a:rPr>
              <a:t>Caillaud D. et al. //BMC Public Health. 2012. Vol. 12. P. 302</a:t>
            </a:r>
            <a:r>
              <a:rPr lang="ru-RU" sz="1050" b="1" dirty="0">
                <a:latin typeface="Arial Black" panose="020B0A04020102020204" pitchFamily="34" charset="0"/>
                <a:cs typeface="Arial" panose="020B0604020202020204" pitchFamily="34" charset="0"/>
              </a:rPr>
              <a:t>;</a:t>
            </a:r>
            <a:endParaRPr lang="ru-RU" sz="105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0" y="1"/>
            <a:ext cx="9144000" cy="533949"/>
          </a:xfrm>
          <a:prstGeom prst="rect">
            <a:avLst/>
          </a:prstGeom>
          <a:solidFill>
            <a:srgbClr val="FFFFCC"/>
          </a:solidFill>
          <a:ln w="28575">
            <a:noFill/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194C"/>
                </a:solidFill>
                <a:latin typeface="Arial Black" panose="020B0A04020102020204" pitchFamily="34" charset="0"/>
              </a:rPr>
              <a:t>Профессиональная ХОБЛ – особенности терапии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860032" y="1067879"/>
            <a:ext cx="4102177" cy="5069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80000"/>
              </a:lnSpc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 Black" panose="020B0A040201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При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 Black" panose="020B0A040201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возможности – контроль заболевания бронхолитической терапией и ограничение показаний к ИГКС</a:t>
            </a:r>
          </a:p>
          <a:p>
            <a:pPr marL="457200" marR="0" lvl="0" indent="-457200" defTabSz="914400" rtl="0" eaLnBrk="0" fontAlgn="base" latinLnBrk="0" hangingPunct="0">
              <a:lnSpc>
                <a:spcPct val="80000"/>
              </a:lnSpc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ru-RU" altLang="ru-RU" sz="2400" b="0" i="0" u="none" strike="noStrike" cap="none" normalizeH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 Black" panose="020B0A040201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457200" indent="-457200" eaLnBrk="0" fontAlgn="base" hangingPunct="0">
              <a:lnSpc>
                <a:spcPct val="80000"/>
              </a:lnSpc>
              <a:spcAft>
                <a:spcPct val="0"/>
              </a:spcAft>
              <a:buFontTx/>
              <a:buAutoNum type="arabicPeriod"/>
            </a:pPr>
            <a:r>
              <a:rPr lang="ru-RU" alt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Применение мелко- и </a:t>
            </a:r>
            <a:r>
              <a:rPr lang="ru-RU" altLang="ru-RU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ультрамелкодис</a:t>
            </a:r>
            <a:r>
              <a:rPr lang="ru-RU" alt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</a:t>
            </a:r>
          </a:p>
          <a:p>
            <a:pPr marL="457200" indent="-457200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ru-RU" alt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   </a:t>
            </a:r>
            <a:r>
              <a:rPr lang="ru-RU" altLang="ru-RU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персных</a:t>
            </a:r>
            <a:r>
              <a:rPr lang="ru-RU" alt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форм лекарств</a:t>
            </a:r>
          </a:p>
          <a:p>
            <a:pPr marL="442913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ru-RU" alt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Применение </a:t>
            </a:r>
            <a:r>
              <a:rPr lang="ru-RU" altLang="ru-RU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ультрапролонгиро</a:t>
            </a:r>
            <a:r>
              <a:rPr lang="ru-RU" alt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</a:t>
            </a:r>
          </a:p>
          <a:p>
            <a:pPr marL="442913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ru-RU" alt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ванных форм лекарств</a:t>
            </a:r>
          </a:p>
          <a:p>
            <a:pPr marL="442913" eaLnBrk="0" fontAlgn="base" hangingPunct="0">
              <a:lnSpc>
                <a:spcPct val="80000"/>
              </a:lnSpc>
              <a:spcAft>
                <a:spcPct val="0"/>
              </a:spcAft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 Black" panose="020B0A040201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/>
              <a:t>Выбор стратегии </a:t>
            </a:r>
            <a:r>
              <a:rPr lang="ru-RU" dirty="0" smtClean="0"/>
              <a:t>терапии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92" y="1357298"/>
            <a:ext cx="9089558" cy="4000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1312" y="5800002"/>
            <a:ext cx="8401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From the Global Strategy for the Diagnosis, Management and Prevention of COPD, Global Initiative for Chronic Obstructive Lung Disease (GOLD) 2015. [Электронный ресурс], 01.07.2015 г. Available from: </a:t>
            </a: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http://www.goldcopd.org</a:t>
            </a:r>
            <a:r>
              <a:rPr lang="en-US" sz="1000" b="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US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Miravitlles </a:t>
            </a: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et al. Arch Bronconeumol 2012; 48: 86-98</a:t>
            </a:r>
            <a:r>
              <a:rPr lang="ru-RU" sz="1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89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4837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071538" y="1785926"/>
            <a:ext cx="8072462" cy="5072074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r>
              <a:rPr lang="ru-RU" u="sng" dirty="0" smtClean="0">
                <a:solidFill>
                  <a:schemeClr val="bg2"/>
                </a:solidFill>
                <a:effectLst/>
              </a:rPr>
              <a:t>Длительно действующие </a:t>
            </a:r>
            <a:r>
              <a:rPr lang="ru-RU" u="sng" dirty="0" smtClean="0">
                <a:solidFill>
                  <a:schemeClr val="bg2"/>
                </a:solidFill>
                <a:effectLst/>
                <a:sym typeface="Symbol"/>
              </a:rPr>
              <a:t>2 </a:t>
            </a:r>
            <a:r>
              <a:rPr lang="ru-RU" u="sng" dirty="0" err="1" smtClean="0">
                <a:solidFill>
                  <a:schemeClr val="bg2"/>
                </a:solidFill>
                <a:effectLst/>
                <a:sym typeface="Symbol"/>
              </a:rPr>
              <a:t>агонисты</a:t>
            </a:r>
            <a:r>
              <a:rPr lang="ru-RU" u="sng" dirty="0" smtClean="0">
                <a:solidFill>
                  <a:schemeClr val="bg2"/>
                </a:solidFill>
                <a:effectLst/>
                <a:sym typeface="Symbol"/>
              </a:rPr>
              <a:t>:</a:t>
            </a:r>
          </a:p>
          <a:p>
            <a:r>
              <a:rPr lang="ru-RU" dirty="0" err="1" smtClean="0">
                <a:solidFill>
                  <a:schemeClr val="bg2"/>
                </a:solidFill>
                <a:effectLst/>
                <a:sym typeface="Symbol"/>
              </a:rPr>
              <a:t>Формотерол</a:t>
            </a:r>
            <a:r>
              <a:rPr lang="ru-RU" dirty="0" smtClean="0">
                <a:solidFill>
                  <a:schemeClr val="bg2"/>
                </a:solidFill>
                <a:effectLst/>
                <a:sym typeface="Symbol"/>
              </a:rPr>
              <a:t> (</a:t>
            </a:r>
            <a:r>
              <a:rPr lang="ru-RU" dirty="0" err="1" smtClean="0">
                <a:solidFill>
                  <a:schemeClr val="bg2"/>
                </a:solidFill>
                <a:effectLst/>
                <a:sym typeface="Symbol"/>
              </a:rPr>
              <a:t>Оксис</a:t>
            </a:r>
            <a:r>
              <a:rPr lang="ru-RU" dirty="0" smtClean="0">
                <a:solidFill>
                  <a:schemeClr val="bg2"/>
                </a:solidFill>
                <a:effectLst/>
                <a:sym typeface="Symbol"/>
              </a:rPr>
              <a:t>, </a:t>
            </a:r>
            <a:r>
              <a:rPr lang="ru-RU" dirty="0" err="1" smtClean="0">
                <a:solidFill>
                  <a:schemeClr val="bg2"/>
                </a:solidFill>
                <a:effectLst/>
                <a:sym typeface="Symbol"/>
              </a:rPr>
              <a:t>Форадил</a:t>
            </a:r>
            <a:r>
              <a:rPr lang="ru-RU" dirty="0" smtClean="0">
                <a:solidFill>
                  <a:schemeClr val="bg2"/>
                </a:solidFill>
                <a:effectLst/>
                <a:sym typeface="Symbol"/>
              </a:rPr>
              <a:t>, </a:t>
            </a:r>
            <a:r>
              <a:rPr lang="ru-RU" dirty="0" err="1" smtClean="0">
                <a:solidFill>
                  <a:schemeClr val="bg2"/>
                </a:solidFill>
                <a:effectLst/>
                <a:sym typeface="Symbol"/>
              </a:rPr>
              <a:t>Формотерол</a:t>
            </a:r>
            <a:r>
              <a:rPr lang="ru-RU" dirty="0" smtClean="0">
                <a:solidFill>
                  <a:schemeClr val="bg2"/>
                </a:solidFill>
                <a:effectLst/>
                <a:sym typeface="Symbol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effectLst/>
                <a:sym typeface="Symbol"/>
              </a:rPr>
              <a:t>изихейлер</a:t>
            </a:r>
            <a:r>
              <a:rPr lang="ru-RU" dirty="0" smtClean="0">
                <a:solidFill>
                  <a:schemeClr val="bg2"/>
                </a:solidFill>
                <a:effectLst/>
                <a:sym typeface="Symbol"/>
              </a:rPr>
              <a:t> и т.д.)</a:t>
            </a:r>
          </a:p>
          <a:p>
            <a:r>
              <a:rPr lang="ru-RU" dirty="0" err="1" smtClean="0">
                <a:solidFill>
                  <a:schemeClr val="bg2"/>
                </a:solidFill>
                <a:effectLst/>
                <a:sym typeface="Symbol"/>
              </a:rPr>
              <a:t>Сальметерол</a:t>
            </a:r>
            <a:r>
              <a:rPr lang="ru-RU" dirty="0" smtClean="0">
                <a:solidFill>
                  <a:schemeClr val="bg2"/>
                </a:solidFill>
                <a:effectLst/>
                <a:sym typeface="Symbol"/>
              </a:rPr>
              <a:t> (</a:t>
            </a:r>
            <a:r>
              <a:rPr lang="ru-RU" dirty="0" err="1" smtClean="0">
                <a:solidFill>
                  <a:schemeClr val="bg2"/>
                </a:solidFill>
                <a:effectLst/>
                <a:sym typeface="Symbol"/>
              </a:rPr>
              <a:t>Серевент</a:t>
            </a:r>
            <a:r>
              <a:rPr lang="ru-RU" dirty="0" smtClean="0">
                <a:solidFill>
                  <a:schemeClr val="bg2"/>
                </a:solidFill>
                <a:effectLst/>
                <a:sym typeface="Symbol"/>
              </a:rPr>
              <a:t>)</a:t>
            </a:r>
          </a:p>
          <a:p>
            <a:r>
              <a:rPr lang="ru-RU" dirty="0" err="1" smtClean="0">
                <a:solidFill>
                  <a:schemeClr val="bg2"/>
                </a:solidFill>
                <a:effectLst/>
                <a:sym typeface="Symbol"/>
              </a:rPr>
              <a:t>Индакатерол</a:t>
            </a:r>
            <a:r>
              <a:rPr lang="ru-RU" dirty="0" smtClean="0">
                <a:solidFill>
                  <a:schemeClr val="bg2"/>
                </a:solidFill>
                <a:effectLst/>
                <a:sym typeface="Symbol"/>
              </a:rPr>
              <a:t> (</a:t>
            </a:r>
            <a:r>
              <a:rPr lang="ru-RU" dirty="0" err="1" smtClean="0">
                <a:solidFill>
                  <a:schemeClr val="bg2"/>
                </a:solidFill>
                <a:effectLst/>
                <a:sym typeface="Symbol"/>
              </a:rPr>
              <a:t>Онбрез</a:t>
            </a:r>
            <a:r>
              <a:rPr lang="ru-RU" dirty="0" smtClean="0">
                <a:solidFill>
                  <a:schemeClr val="bg2"/>
                </a:solidFill>
                <a:effectLst/>
                <a:sym typeface="Symbol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effectLst/>
                <a:sym typeface="Symbol"/>
              </a:rPr>
              <a:t>Бризхалер</a:t>
            </a:r>
            <a:r>
              <a:rPr lang="ru-RU" dirty="0" smtClean="0">
                <a:solidFill>
                  <a:schemeClr val="bg2"/>
                </a:solidFill>
                <a:effectLst/>
                <a:sym typeface="Symbol"/>
              </a:rPr>
              <a:t>)</a:t>
            </a:r>
          </a:p>
          <a:p>
            <a:r>
              <a:rPr lang="ru-RU" dirty="0" err="1" smtClean="0">
                <a:solidFill>
                  <a:schemeClr val="bg2"/>
                </a:solidFill>
                <a:effectLst/>
                <a:sym typeface="Symbol"/>
              </a:rPr>
              <a:t>Вилантерол</a:t>
            </a:r>
            <a:r>
              <a:rPr lang="ru-RU" dirty="0" smtClean="0">
                <a:solidFill>
                  <a:schemeClr val="bg2"/>
                </a:solidFill>
                <a:effectLst/>
                <a:sym typeface="Symbol"/>
              </a:rPr>
              <a:t> (</a:t>
            </a:r>
            <a:r>
              <a:rPr lang="ru-RU" dirty="0" err="1" smtClean="0">
                <a:solidFill>
                  <a:schemeClr val="bg2"/>
                </a:solidFill>
                <a:effectLst/>
                <a:sym typeface="Symbol"/>
              </a:rPr>
              <a:t>Релвар</a:t>
            </a:r>
            <a:r>
              <a:rPr lang="ru-RU" dirty="0" smtClean="0">
                <a:solidFill>
                  <a:schemeClr val="bg2"/>
                </a:solidFill>
                <a:effectLst/>
                <a:sym typeface="Symbol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effectLst/>
                <a:sym typeface="Symbol"/>
              </a:rPr>
              <a:t>Эллипта</a:t>
            </a:r>
            <a:r>
              <a:rPr lang="ru-RU" dirty="0" smtClean="0">
                <a:solidFill>
                  <a:schemeClr val="bg2"/>
                </a:solidFill>
                <a:effectLst/>
                <a:sym typeface="Symbol"/>
              </a:rPr>
              <a:t>)</a:t>
            </a:r>
          </a:p>
          <a:p>
            <a:endParaRPr lang="ru-RU" dirty="0" smtClean="0">
              <a:solidFill>
                <a:schemeClr val="bg2"/>
              </a:solidFill>
              <a:effectLst/>
              <a:sym typeface="Symbol"/>
            </a:endParaRPr>
          </a:p>
          <a:p>
            <a:r>
              <a:rPr lang="ru-RU" u="sng" dirty="0" smtClean="0">
                <a:solidFill>
                  <a:schemeClr val="bg2"/>
                </a:solidFill>
                <a:effectLst/>
                <a:sym typeface="Symbol"/>
              </a:rPr>
              <a:t>Длительно</a:t>
            </a:r>
            <a:r>
              <a:rPr lang="ru-RU" u="sng" dirty="0" smtClean="0">
                <a:solidFill>
                  <a:schemeClr val="bg2"/>
                </a:solidFill>
                <a:effectLst/>
              </a:rPr>
              <a:t> действующие </a:t>
            </a:r>
            <a:r>
              <a:rPr lang="ru-RU" u="sng" dirty="0" smtClean="0">
                <a:solidFill>
                  <a:schemeClr val="bg2"/>
                </a:solidFill>
                <a:effectLst/>
                <a:sym typeface="Symbol"/>
              </a:rPr>
              <a:t>антихолинергические препараты</a:t>
            </a:r>
            <a:r>
              <a:rPr lang="ru-RU" dirty="0" smtClean="0">
                <a:solidFill>
                  <a:schemeClr val="bg2"/>
                </a:solidFill>
                <a:effectLst/>
                <a:sym typeface="Symbol"/>
              </a:rPr>
              <a:t>:</a:t>
            </a:r>
          </a:p>
          <a:p>
            <a:r>
              <a:rPr lang="ru-RU" dirty="0" err="1" smtClean="0">
                <a:solidFill>
                  <a:schemeClr val="bg2"/>
                </a:solidFill>
                <a:effectLst/>
                <a:sym typeface="Symbol"/>
              </a:rPr>
              <a:t>Тиотропия</a:t>
            </a:r>
            <a:r>
              <a:rPr lang="ru-RU" dirty="0" smtClean="0">
                <a:solidFill>
                  <a:schemeClr val="bg2"/>
                </a:solidFill>
                <a:effectLst/>
                <a:sym typeface="Symbol"/>
              </a:rPr>
              <a:t> бромид (</a:t>
            </a:r>
            <a:r>
              <a:rPr lang="ru-RU" dirty="0" err="1" smtClean="0">
                <a:solidFill>
                  <a:schemeClr val="bg2"/>
                </a:solidFill>
                <a:effectLst/>
                <a:sym typeface="Symbol"/>
              </a:rPr>
              <a:t>Спирива</a:t>
            </a:r>
            <a:r>
              <a:rPr lang="ru-RU" dirty="0" smtClean="0">
                <a:solidFill>
                  <a:schemeClr val="bg2"/>
                </a:solidFill>
                <a:effectLst/>
                <a:sym typeface="Symbol"/>
              </a:rPr>
              <a:t>, </a:t>
            </a:r>
            <a:r>
              <a:rPr lang="ru-RU" dirty="0" err="1" smtClean="0">
                <a:solidFill>
                  <a:schemeClr val="bg2"/>
                </a:solidFill>
                <a:effectLst/>
                <a:sym typeface="Symbol"/>
              </a:rPr>
              <a:t>Спирива-респимат</a:t>
            </a:r>
            <a:r>
              <a:rPr lang="ru-RU" dirty="0" smtClean="0">
                <a:solidFill>
                  <a:schemeClr val="bg2"/>
                </a:solidFill>
                <a:effectLst/>
                <a:sym typeface="Symbol"/>
              </a:rPr>
              <a:t>)</a:t>
            </a:r>
          </a:p>
          <a:p>
            <a:r>
              <a:rPr lang="ru-RU" dirty="0" err="1" smtClean="0">
                <a:solidFill>
                  <a:schemeClr val="bg2"/>
                </a:solidFill>
                <a:effectLst/>
                <a:sym typeface="Symbol"/>
              </a:rPr>
              <a:t>Гликопирония</a:t>
            </a:r>
            <a:r>
              <a:rPr lang="ru-RU" dirty="0" smtClean="0">
                <a:solidFill>
                  <a:schemeClr val="bg2"/>
                </a:solidFill>
                <a:effectLst/>
                <a:sym typeface="Symbol"/>
              </a:rPr>
              <a:t> бромид (</a:t>
            </a:r>
            <a:r>
              <a:rPr lang="ru-RU" dirty="0" err="1" smtClean="0">
                <a:solidFill>
                  <a:schemeClr val="bg2"/>
                </a:solidFill>
                <a:effectLst/>
                <a:sym typeface="Symbol"/>
              </a:rPr>
              <a:t>Сибри</a:t>
            </a:r>
            <a:r>
              <a:rPr lang="ru-RU" dirty="0" smtClean="0">
                <a:solidFill>
                  <a:schemeClr val="bg2"/>
                </a:solidFill>
                <a:effectLst/>
                <a:sym typeface="Symbol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effectLst/>
                <a:sym typeface="Symbol"/>
              </a:rPr>
              <a:t>Бризхалер</a:t>
            </a:r>
            <a:r>
              <a:rPr lang="ru-RU" dirty="0" smtClean="0">
                <a:solidFill>
                  <a:schemeClr val="bg2"/>
                </a:solidFill>
                <a:effectLst/>
                <a:sym typeface="Symbol"/>
              </a:rPr>
              <a:t>)</a:t>
            </a:r>
          </a:p>
          <a:p>
            <a:r>
              <a:rPr lang="ru-RU" dirty="0" err="1" smtClean="0">
                <a:solidFill>
                  <a:srgbClr val="C00000"/>
                </a:solidFill>
                <a:effectLst/>
                <a:sym typeface="Symbol"/>
              </a:rPr>
              <a:t>Аклидиния</a:t>
            </a:r>
            <a:r>
              <a:rPr lang="ru-RU" dirty="0" smtClean="0">
                <a:solidFill>
                  <a:srgbClr val="C00000"/>
                </a:solidFill>
                <a:effectLst/>
                <a:sym typeface="Symbol"/>
              </a:rPr>
              <a:t> бромид (</a:t>
            </a:r>
            <a:r>
              <a:rPr lang="ru-RU" dirty="0" err="1" smtClean="0">
                <a:solidFill>
                  <a:srgbClr val="C00000"/>
                </a:solidFill>
                <a:effectLst/>
                <a:sym typeface="Symbol"/>
              </a:rPr>
              <a:t>Бретарис</a:t>
            </a:r>
            <a:r>
              <a:rPr lang="ru-RU" dirty="0" smtClean="0">
                <a:solidFill>
                  <a:srgbClr val="C00000"/>
                </a:solidFill>
                <a:effectLst/>
                <a:sym typeface="Symbol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effectLst/>
                <a:sym typeface="Symbol"/>
              </a:rPr>
              <a:t>Дженуэйр</a:t>
            </a:r>
            <a:r>
              <a:rPr lang="ru-RU" dirty="0" smtClean="0">
                <a:solidFill>
                  <a:srgbClr val="C00000"/>
                </a:solidFill>
                <a:effectLst/>
                <a:sym typeface="Symbol"/>
              </a:rPr>
              <a:t>) – в РФ с марта 2016 г.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0"/>
            <a:ext cx="8439793" cy="115688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АКЛИДИНИЯ БРОМИД</a:t>
            </a:r>
            <a:r>
              <a:rPr lang="es-E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br>
              <a:rPr lang="es-E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ОСНОВНЫЕ СВОЙСТВА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93663" indent="-93663">
              <a:buClr>
                <a:schemeClr val="tx2"/>
              </a:buClr>
              <a:buFont typeface="+mj-lt"/>
              <a:buAutoNum type="arabicPeriod"/>
            </a:pPr>
            <a:r>
              <a:rPr lang="es-ES" dirty="0" err="1">
                <a:solidFill>
                  <a:schemeClr val="tx1"/>
                </a:solidFill>
              </a:rPr>
              <a:t>Gavaldà</a:t>
            </a:r>
            <a:r>
              <a:rPr lang="es-ES" dirty="0">
                <a:solidFill>
                  <a:schemeClr val="tx1"/>
                </a:solidFill>
              </a:rPr>
              <a:t> A, </a:t>
            </a:r>
            <a:r>
              <a:rPr lang="es-ES" dirty="0" err="1">
                <a:solidFill>
                  <a:schemeClr val="tx1"/>
                </a:solidFill>
              </a:rPr>
              <a:t>Miralpeix</a:t>
            </a:r>
            <a:r>
              <a:rPr lang="es-ES" dirty="0">
                <a:solidFill>
                  <a:schemeClr val="tx1"/>
                </a:solidFill>
              </a:rPr>
              <a:t> M, Ramos I et al. </a:t>
            </a:r>
            <a:r>
              <a:rPr lang="en-US" dirty="0">
                <a:solidFill>
                  <a:schemeClr val="tx1"/>
                </a:solidFill>
              </a:rPr>
              <a:t>Characterization of </a:t>
            </a:r>
            <a:r>
              <a:rPr lang="en-US" dirty="0" err="1">
                <a:solidFill>
                  <a:schemeClr val="tx1"/>
                </a:solidFill>
              </a:rPr>
              <a:t>aclidinium</a:t>
            </a:r>
            <a:r>
              <a:rPr lang="en-US" dirty="0">
                <a:solidFill>
                  <a:schemeClr val="tx1"/>
                </a:solidFill>
              </a:rPr>
              <a:t> bromide, a novel inhaled muscarinic antagonist, with long duration of </a:t>
            </a:r>
            <a:r>
              <a:rPr lang="en-US" dirty="0" smtClean="0">
                <a:solidFill>
                  <a:schemeClr val="tx1"/>
                </a:solidFill>
              </a:rPr>
              <a:t>action </a:t>
            </a:r>
            <a:r>
              <a:rPr lang="en-US" dirty="0">
                <a:solidFill>
                  <a:schemeClr val="tx1"/>
                </a:solidFill>
              </a:rPr>
              <a:t>and a favorable pharmacological profile. </a:t>
            </a:r>
            <a:r>
              <a:rPr lang="en-US" i="1" dirty="0">
                <a:solidFill>
                  <a:schemeClr val="tx1"/>
                </a:solidFill>
              </a:rPr>
              <a:t>J </a:t>
            </a:r>
            <a:r>
              <a:rPr lang="en-US" i="1" dirty="0" err="1">
                <a:solidFill>
                  <a:schemeClr val="tx1"/>
                </a:solidFill>
              </a:rPr>
              <a:t>Pharmacol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Exp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Ther</a:t>
            </a:r>
            <a:r>
              <a:rPr lang="en-US" dirty="0">
                <a:solidFill>
                  <a:schemeClr val="tx1"/>
                </a:solidFill>
              </a:rPr>
              <a:t> 2009; 331: 740–751.</a:t>
            </a:r>
            <a:endParaRPr lang="ru-RU" dirty="0">
              <a:solidFill>
                <a:schemeClr val="tx1"/>
              </a:solidFill>
            </a:endParaRPr>
          </a:p>
          <a:p>
            <a:pPr marL="93663" indent="-93663">
              <a:buClr>
                <a:schemeClr val="tx2"/>
              </a:buClr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Sentellas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et al. </a:t>
            </a:r>
            <a:r>
              <a:rPr lang="en-US" dirty="0" err="1">
                <a:solidFill>
                  <a:schemeClr val="tx1"/>
                </a:solidFill>
              </a:rPr>
              <a:t>Aclidinium</a:t>
            </a:r>
            <a:r>
              <a:rPr lang="en-US" dirty="0">
                <a:solidFill>
                  <a:schemeClr val="tx1"/>
                </a:solidFill>
              </a:rPr>
              <a:t> bromide, a new, long-acting, inhaled muscarinic antagonist: In vitro plasma inactivation and pharmacological </a:t>
            </a:r>
            <a:r>
              <a:rPr lang="en-US" dirty="0" smtClean="0">
                <a:solidFill>
                  <a:schemeClr val="tx1"/>
                </a:solidFill>
              </a:rPr>
              <a:t>activity </a:t>
            </a:r>
            <a:r>
              <a:rPr lang="en-US" dirty="0">
                <a:solidFill>
                  <a:schemeClr val="tx1"/>
                </a:solidFill>
              </a:rPr>
              <a:t>of its main metabolites. European Journal of Pharmaceutical Sciences 39 (2010) 283–290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14285" y="1944670"/>
            <a:ext cx="5424715" cy="1036488"/>
          </a:xfrm>
          <a:prstGeom prst="roundRect">
            <a:avLst/>
          </a:prstGeom>
          <a:solidFill>
            <a:srgbClr val="F99F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30000"/>
              </a:spcBef>
              <a:spcAft>
                <a:spcPct val="20000"/>
              </a:spcAft>
              <a:buClr>
                <a:schemeClr val="tx2"/>
              </a:buClr>
            </a:pPr>
            <a:r>
              <a:rPr lang="ru-RU" sz="1500" b="1" dirty="0">
                <a:solidFill>
                  <a:srgbClr val="FFFFFF"/>
                </a:solidFill>
              </a:rPr>
              <a:t>Ингаляционный антихолинергический </a:t>
            </a:r>
            <a:r>
              <a:rPr lang="ru-RU" sz="1500" b="1" dirty="0" err="1">
                <a:solidFill>
                  <a:srgbClr val="FFFFFF"/>
                </a:solidFill>
              </a:rPr>
              <a:t>бронхолитик</a:t>
            </a:r>
            <a:r>
              <a:rPr lang="ru-RU" sz="1500" b="1" dirty="0">
                <a:solidFill>
                  <a:srgbClr val="FFFFFF"/>
                </a:solidFill>
              </a:rPr>
              <a:t> длительного действия </a:t>
            </a:r>
            <a:r>
              <a:rPr lang="ru-RU" sz="1500" b="1" dirty="0" smtClean="0">
                <a:solidFill>
                  <a:srgbClr val="FFFFFF"/>
                </a:solidFill>
              </a:rPr>
              <a:t>для </a:t>
            </a:r>
            <a:r>
              <a:rPr lang="ru-RU" sz="1500" b="1" dirty="0">
                <a:solidFill>
                  <a:srgbClr val="FFFFFF"/>
                </a:solidFill>
              </a:rPr>
              <a:t>поддерживающей терапии</a:t>
            </a:r>
            <a:r>
              <a:rPr lang="en-GB" sz="1500" b="1" dirty="0">
                <a:solidFill>
                  <a:srgbClr val="FFFFFF"/>
                </a:solidFill>
              </a:rPr>
              <a:t> </a:t>
            </a:r>
            <a:r>
              <a:rPr lang="ru-RU" sz="1500" b="1" dirty="0">
                <a:solidFill>
                  <a:srgbClr val="FFFFFF"/>
                </a:solidFill>
              </a:rPr>
              <a:t>ХОБЛ</a:t>
            </a:r>
            <a:endParaRPr lang="en-GB" sz="1500" b="1" dirty="0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14285" y="2981158"/>
            <a:ext cx="5424715" cy="614947"/>
          </a:xfrm>
          <a:prstGeom prst="roundRect">
            <a:avLst/>
          </a:prstGeom>
          <a:solidFill>
            <a:srgbClr val="60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lvl="1" algn="ctr">
              <a:spcBef>
                <a:spcPct val="30000"/>
              </a:spcBef>
              <a:spcAft>
                <a:spcPct val="20000"/>
              </a:spcAft>
              <a:buClr>
                <a:schemeClr val="tx2"/>
              </a:buClr>
            </a:pPr>
            <a:r>
              <a:rPr lang="ru-RU" sz="1200" dirty="0">
                <a:ea typeface="Arial" charset="0"/>
              </a:rPr>
              <a:t>Длительное связывание с</a:t>
            </a:r>
            <a:r>
              <a:rPr lang="en-US" sz="1200" dirty="0">
                <a:ea typeface="Arial" charset="0"/>
              </a:rPr>
              <a:t> M3 </a:t>
            </a:r>
            <a:r>
              <a:rPr lang="ru-RU" sz="1200" dirty="0" smtClean="0">
                <a:ea typeface="Arial" charset="0"/>
              </a:rPr>
              <a:t>рецептором</a:t>
            </a:r>
            <a:r>
              <a:rPr lang="en-US" sz="1200" baseline="30000" dirty="0" smtClean="0">
                <a:ea typeface="Arial" charset="0"/>
              </a:rPr>
              <a:t>1 </a:t>
            </a:r>
            <a:r>
              <a:rPr lang="en-US" sz="120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br>
              <a:rPr lang="en-US" sz="1200" dirty="0" smtClean="0">
                <a:latin typeface="Wingdings"/>
                <a:ea typeface="Wingdings"/>
                <a:cs typeface="Wingdings"/>
                <a:sym typeface="Wingdings"/>
              </a:rPr>
            </a:br>
            <a:r>
              <a:rPr lang="en-US" sz="120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ru-RU" sz="1200" dirty="0" smtClean="0">
                <a:ea typeface="Arial" charset="0"/>
              </a:rPr>
              <a:t>длительный </a:t>
            </a:r>
            <a:r>
              <a:rPr lang="ru-RU" sz="1200" dirty="0">
                <a:ea typeface="Arial" charset="0"/>
              </a:rPr>
              <a:t>срок действия</a:t>
            </a:r>
            <a:endParaRPr lang="en-US" sz="1200" dirty="0">
              <a:ea typeface="Arial" charset="0"/>
            </a:endParaRP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988175"/>
              </p:ext>
            </p:extLst>
          </p:nvPr>
        </p:nvGraphicFramePr>
        <p:xfrm>
          <a:off x="3931548" y="66840"/>
          <a:ext cx="1752140" cy="953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15" name="CS ChemDraw Drawing" r:id="rId4" imgW="2435760" imgH="1319760" progId="">
                  <p:embed/>
                </p:oleObj>
              </mc:Choice>
              <mc:Fallback>
                <p:oleObj name="CS ChemDraw Drawing" r:id="rId4" imgW="2435760" imgH="1319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548" y="66840"/>
                        <a:ext cx="1752140" cy="9535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814285" y="4005064"/>
            <a:ext cx="5424715" cy="1036488"/>
          </a:xfrm>
          <a:prstGeom prst="roundRect">
            <a:avLst/>
          </a:prstGeom>
          <a:solidFill>
            <a:srgbClr val="F99F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lvl="1" algn="ctr">
              <a:spcBef>
                <a:spcPct val="30000"/>
              </a:spcBef>
              <a:spcAft>
                <a:spcPct val="20000"/>
              </a:spcAft>
              <a:buClr>
                <a:schemeClr val="tx2"/>
              </a:buClr>
            </a:pPr>
            <a:r>
              <a:rPr lang="ru-RU" sz="1500" b="1" dirty="0">
                <a:solidFill>
                  <a:srgbClr val="FFFFFF"/>
                </a:solidFill>
                <a:ea typeface="Arial" charset="0"/>
              </a:rPr>
              <a:t>Благоприятный профиль безопасности</a:t>
            </a:r>
            <a:r>
              <a:rPr lang="en-US" sz="1500" b="1" dirty="0">
                <a:solidFill>
                  <a:srgbClr val="FFFFFF"/>
                </a:solidFill>
                <a:ea typeface="Arial" charset="0"/>
              </a:rPr>
              <a:t>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b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</a:b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ru-RU" sz="1500" b="1" dirty="0" smtClean="0">
                <a:solidFill>
                  <a:srgbClr val="FFFFFF"/>
                </a:solidFill>
                <a:ea typeface="Arial" charset="0"/>
              </a:rPr>
              <a:t>низкая </a:t>
            </a:r>
            <a:r>
              <a:rPr lang="ru-RU" sz="1500" b="1" dirty="0">
                <a:solidFill>
                  <a:srgbClr val="FFFFFF"/>
                </a:solidFill>
                <a:ea typeface="Arial" charset="0"/>
              </a:rPr>
              <a:t>частота антихолинергических побочных эффектов</a:t>
            </a:r>
            <a:endParaRPr lang="en-US" sz="1500" b="1" dirty="0">
              <a:solidFill>
                <a:srgbClr val="FFFFFF"/>
              </a:solidFill>
              <a:ea typeface="Arial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14285" y="5041552"/>
            <a:ext cx="5424715" cy="720237"/>
          </a:xfrm>
          <a:prstGeom prst="roundRect">
            <a:avLst/>
          </a:prstGeom>
          <a:solidFill>
            <a:srgbClr val="60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lvl="1" algn="ctr">
              <a:spcBef>
                <a:spcPct val="30000"/>
              </a:spcBef>
              <a:spcAft>
                <a:spcPct val="20000"/>
              </a:spcAft>
              <a:buClr>
                <a:schemeClr val="tx2"/>
              </a:buClr>
            </a:pPr>
            <a:r>
              <a:rPr lang="ru-RU" sz="1200" dirty="0">
                <a:ea typeface="Arial" charset="0"/>
              </a:rPr>
              <a:t>Быстрый и экстенсивный гидролиз до двух фармакологически неактивных метаболитов </a:t>
            </a:r>
            <a:r>
              <a:rPr lang="en-GB" sz="1200" baseline="30000" dirty="0" smtClean="0">
                <a:ea typeface="Arial" charset="0"/>
              </a:rPr>
              <a:t>2   </a:t>
            </a:r>
            <a:r>
              <a:rPr lang="en-US" sz="1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br>
              <a:rPr lang="en-US" sz="1200" dirty="0" smtClean="0">
                <a:latin typeface="Wingdings"/>
                <a:ea typeface="Wingdings"/>
                <a:cs typeface="Wingdings"/>
                <a:sym typeface="Wingdings"/>
              </a:rPr>
            </a:br>
            <a:r>
              <a:rPr lang="en-US" sz="120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ru-RU" sz="1200" dirty="0" smtClean="0">
                <a:ea typeface="Arial" charset="0"/>
              </a:rPr>
              <a:t>ограниченное </a:t>
            </a:r>
            <a:r>
              <a:rPr lang="ru-RU" sz="1200" dirty="0">
                <a:ea typeface="Arial" charset="0"/>
              </a:rPr>
              <a:t>системное действие</a:t>
            </a:r>
            <a:endParaRPr lang="en-GB" sz="1200" dirty="0"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0087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БРЕТАРИС</a:t>
            </a:r>
            <a:r>
              <a:rPr lang="ru-RU" baseline="30000" dirty="0" smtClean="0"/>
              <a:t>®</a:t>
            </a:r>
            <a:r>
              <a:rPr lang="ru-RU" dirty="0" smtClean="0"/>
              <a:t> ДЖЕНУЭЙР</a:t>
            </a:r>
            <a:r>
              <a:rPr lang="ru-RU" baseline="30000" dirty="0" smtClean="0"/>
              <a:t>®</a:t>
            </a:r>
            <a:r>
              <a:rPr lang="ru-RU" dirty="0" smtClean="0"/>
              <a:t> </a:t>
            </a:r>
            <a:r>
              <a:rPr lang="en-US" dirty="0" smtClean="0"/>
              <a:t>—</a:t>
            </a:r>
            <a:r>
              <a:rPr lang="ru-RU" dirty="0" smtClean="0"/>
              <a:t> НОВЫЙ ИНГАЛЯЦИОННЫЙ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М-ХОЛИНОЛИТИК ДЛИТЕЛЬНОГО ДЕЙСТВИЯ</a:t>
            </a:r>
            <a:r>
              <a:rPr lang="ru-RU" baseline="30000" dirty="0" smtClean="0"/>
              <a:t>1,</a:t>
            </a:r>
            <a:r>
              <a:rPr lang="en-US" baseline="30000" dirty="0" smtClean="0"/>
              <a:t> </a:t>
            </a:r>
            <a:r>
              <a:rPr lang="ru-RU" baseline="30000" dirty="0" smtClean="0"/>
              <a:t>2</a:t>
            </a:r>
            <a:endParaRPr lang="en-US" baseline="30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86446" y="1492250"/>
            <a:ext cx="3143272" cy="5008584"/>
          </a:xfrm>
        </p:spPr>
        <p:txBody>
          <a:bodyPr/>
          <a:lstStyle/>
          <a:p>
            <a:pPr marL="285750" indent="-285750" algn="l">
              <a:spcBef>
                <a:spcPts val="1000"/>
              </a:spcBef>
              <a:buClr>
                <a:srgbClr val="60B800"/>
              </a:buClr>
              <a:buSzPct val="150000"/>
              <a:buFont typeface="Wingdings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Одна доза </a:t>
            </a:r>
            <a:r>
              <a:rPr lang="ru-RU" sz="1600" dirty="0" err="1">
                <a:solidFill>
                  <a:schemeClr val="tx1"/>
                </a:solidFill>
                <a:latin typeface="Arial" charset="0"/>
                <a:cs typeface="Arial" charset="0"/>
              </a:rPr>
              <a:t>Бретарис</a:t>
            </a:r>
            <a:r>
              <a:rPr lang="ru-RU" sz="1600" baseline="30000" dirty="0">
                <a:solidFill>
                  <a:schemeClr val="tx1"/>
                </a:solidFill>
                <a:latin typeface="Arial" charset="0"/>
                <a:cs typeface="Arial" charset="0"/>
              </a:rPr>
              <a:t>®</a:t>
            </a: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charset="0"/>
                <a:cs typeface="Arial" charset="0"/>
              </a:rPr>
              <a:t>Дженуэйр</a:t>
            </a:r>
            <a:r>
              <a:rPr lang="ru-RU" sz="1600" baseline="30000" dirty="0">
                <a:solidFill>
                  <a:schemeClr val="tx1"/>
                </a:solidFill>
                <a:latin typeface="Arial" charset="0"/>
                <a:cs typeface="Arial" charset="0"/>
              </a:rPr>
              <a:t>®</a:t>
            </a: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 содержит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1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322 </a:t>
            </a:r>
            <a:r>
              <a:rPr lang="ru-RU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мкг </a:t>
            </a:r>
            <a:r>
              <a:rPr lang="ru-RU" sz="1600" i="1" dirty="0" err="1">
                <a:solidFill>
                  <a:schemeClr val="tx1"/>
                </a:solidFill>
                <a:latin typeface="Arial" charset="0"/>
                <a:cs typeface="Arial" charset="0"/>
              </a:rPr>
              <a:t>аклидиния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ru-RU" sz="1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1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в </a:t>
            </a:r>
            <a:r>
              <a:rPr lang="ru-RU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виде </a:t>
            </a:r>
            <a:r>
              <a:rPr lang="ru-RU" sz="1600" i="1" dirty="0" err="1">
                <a:solidFill>
                  <a:schemeClr val="tx1"/>
                </a:solidFill>
                <a:latin typeface="Arial" charset="0"/>
                <a:cs typeface="Arial" charset="0"/>
              </a:rPr>
              <a:t>аклидиния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бромида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порошка </a:t>
            </a: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для 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ингаляции</a:t>
            </a:r>
            <a:endParaRPr lang="es-ES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indent="-285750" algn="l">
              <a:spcBef>
                <a:spcPts val="1000"/>
              </a:spcBef>
              <a:buClr>
                <a:srgbClr val="60B800"/>
              </a:buClr>
              <a:buSzPct val="150000"/>
              <a:buFont typeface="Wingdings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Клинически значимые вспомогательные 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вещества</a:t>
            </a:r>
            <a:r>
              <a:rPr lang="en-CA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ru-RU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л</a:t>
            </a:r>
            <a:r>
              <a:rPr lang="ru-RU" sz="1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актозы </a:t>
            </a:r>
            <a:r>
              <a:rPr lang="ru-RU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моногидрат</a:t>
            </a:r>
            <a:r>
              <a:rPr lang="en-CA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1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CA" sz="1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ru-RU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содержит молочный белок</a:t>
            </a:r>
            <a:r>
              <a:rPr lang="en-CA" sz="1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  <a:endParaRPr lang="en-CA" sz="1600" i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indent="-285750" algn="l">
              <a:spcBef>
                <a:spcPts val="1000"/>
              </a:spcBef>
              <a:buClr>
                <a:srgbClr val="60B800"/>
              </a:buClr>
              <a:buSzPct val="150000"/>
              <a:buFont typeface="Wingdings" charset="2"/>
              <a:buChar char="ü"/>
            </a:pPr>
            <a:r>
              <a:rPr lang="ru-RU" sz="1600" dirty="0" err="1">
                <a:solidFill>
                  <a:schemeClr val="tx1"/>
                </a:solidFill>
                <a:latin typeface="Arial" charset="0"/>
                <a:cs typeface="Arial" charset="0"/>
              </a:rPr>
              <a:t>Дженуэйр</a:t>
            </a:r>
            <a:r>
              <a:rPr lang="ru-RU" sz="1600" baseline="30000" dirty="0">
                <a:solidFill>
                  <a:schemeClr val="tx1"/>
                </a:solidFill>
                <a:latin typeface="Arial" charset="0"/>
                <a:cs typeface="Arial" charset="0"/>
              </a:rPr>
              <a:t>®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—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первый </a:t>
            </a:r>
            <a:r>
              <a:rPr lang="ru-RU" sz="1600" dirty="0" err="1">
                <a:solidFill>
                  <a:schemeClr val="tx1"/>
                </a:solidFill>
                <a:latin typeface="Arial" charset="0"/>
                <a:cs typeface="Arial" charset="0"/>
              </a:rPr>
              <a:t>многодозовый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ингалятор сухого порошка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 (MDPI) 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для </a:t>
            </a: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введения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 LAMA 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пациентам </a:t>
            </a: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с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ХОБЛ</a:t>
            </a:r>
            <a:endParaRPr lang="es-ES" sz="1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/>
                <a:ea typeface="Calibri" charset="0"/>
                <a:cs typeface="Arial"/>
              </a:rPr>
              <a:t>1. Инструкция по медицинскому применению лекарственного препарата </a:t>
            </a:r>
            <a:r>
              <a:rPr lang="ru-RU" dirty="0" err="1">
                <a:solidFill>
                  <a:schemeClr val="tx1"/>
                </a:solidFill>
                <a:latin typeface="Arial"/>
                <a:ea typeface="Calibri" charset="0"/>
                <a:cs typeface="Arial"/>
              </a:rPr>
              <a:t>Бретарис</a:t>
            </a:r>
            <a:r>
              <a:rPr lang="ru-RU" dirty="0">
                <a:solidFill>
                  <a:schemeClr val="tx1"/>
                </a:solidFill>
                <a:latin typeface="Arial"/>
                <a:ea typeface="Calibri" charset="0"/>
                <a:cs typeface="Arial"/>
              </a:rPr>
              <a:t>® </a:t>
            </a:r>
            <a:r>
              <a:rPr lang="ru-RU" dirty="0" err="1">
                <a:solidFill>
                  <a:schemeClr val="tx1"/>
                </a:solidFill>
                <a:latin typeface="Arial"/>
                <a:ea typeface="Calibri" charset="0"/>
                <a:cs typeface="Arial"/>
              </a:rPr>
              <a:t>Дженуэйр</a:t>
            </a:r>
            <a:r>
              <a:rPr lang="ru-RU" dirty="0">
                <a:solidFill>
                  <a:schemeClr val="tx1"/>
                </a:solidFill>
                <a:latin typeface="Arial"/>
                <a:ea typeface="Calibri" charset="0"/>
                <a:cs typeface="Arial"/>
              </a:rPr>
              <a:t>® 322 мкг/доза (порошок для ингаляций дозированный) Регистрационное удостоверение ЛП-003216 от 23.09.15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85720" y="1785926"/>
            <a:ext cx="3877345" cy="259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14802" y="3887877"/>
            <a:ext cx="5067073" cy="1550735"/>
          </a:xfrm>
          <a:prstGeom prst="roundRect">
            <a:avLst/>
          </a:prstGeom>
          <a:solidFill>
            <a:srgbClr val="F99F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err="1">
                <a:latin typeface="Arial" charset="0"/>
                <a:cs typeface="Arial" charset="0"/>
              </a:rPr>
              <a:t>Бретарис</a:t>
            </a:r>
            <a:r>
              <a:rPr lang="ru-RU" sz="1500" b="1" baseline="30000" dirty="0">
                <a:latin typeface="Arial" charset="0"/>
                <a:cs typeface="Arial" charset="0"/>
              </a:rPr>
              <a:t>®</a:t>
            </a:r>
            <a:r>
              <a:rPr lang="ru-RU" sz="1500" b="1" dirty="0">
                <a:latin typeface="Arial" charset="0"/>
                <a:cs typeface="Arial" charset="0"/>
              </a:rPr>
              <a:t> </a:t>
            </a:r>
            <a:r>
              <a:rPr lang="ru-RU" sz="1500" b="1" dirty="0" err="1">
                <a:latin typeface="Arial" charset="0"/>
                <a:cs typeface="Arial" charset="0"/>
              </a:rPr>
              <a:t>Дженуэйр</a:t>
            </a:r>
            <a:r>
              <a:rPr lang="ru-RU" sz="1500" b="1" baseline="30000" dirty="0">
                <a:latin typeface="Arial" charset="0"/>
                <a:cs typeface="Arial" charset="0"/>
              </a:rPr>
              <a:t>®</a:t>
            </a:r>
            <a:r>
              <a:rPr lang="es-ES" sz="1500" b="1" dirty="0">
                <a:latin typeface="Arial" charset="0"/>
                <a:cs typeface="Arial" charset="0"/>
              </a:rPr>
              <a:t> </a:t>
            </a:r>
            <a:r>
              <a:rPr lang="en-US" sz="1500" b="1" dirty="0" smtClean="0">
                <a:latin typeface="Arial" charset="0"/>
                <a:cs typeface="Arial" charset="0"/>
              </a:rPr>
              <a:t>—</a:t>
            </a:r>
            <a:r>
              <a:rPr lang="ru-RU" sz="1500" b="1" dirty="0" smtClean="0">
                <a:latin typeface="Arial" charset="0"/>
                <a:cs typeface="Arial" charset="0"/>
              </a:rPr>
              <a:t> </a:t>
            </a:r>
            <a:r>
              <a:rPr lang="ru-RU" sz="1500" b="1" dirty="0" err="1">
                <a:latin typeface="Arial" charset="0"/>
                <a:cs typeface="Arial" charset="0"/>
              </a:rPr>
              <a:t>бронходилататор</a:t>
            </a:r>
            <a:r>
              <a:rPr lang="en-GB" sz="1500" b="1" dirty="0">
                <a:latin typeface="Arial" charset="0"/>
                <a:cs typeface="Arial" charset="0"/>
              </a:rPr>
              <a:t>.</a:t>
            </a:r>
          </a:p>
          <a:p>
            <a:pPr algn="ctr"/>
            <a:r>
              <a:rPr lang="ru-RU" sz="1500" b="1" dirty="0">
                <a:latin typeface="Arial" charset="0"/>
                <a:cs typeface="Arial" charset="0"/>
              </a:rPr>
              <a:t>Он показан для поддерживающей </a:t>
            </a:r>
            <a:r>
              <a:rPr lang="ru-RU" sz="1500" b="1" dirty="0" err="1">
                <a:latin typeface="Arial" charset="0"/>
                <a:cs typeface="Arial" charset="0"/>
              </a:rPr>
              <a:t>бронхолитической</a:t>
            </a:r>
            <a:r>
              <a:rPr lang="ru-RU" sz="1500" b="1" dirty="0">
                <a:latin typeface="Arial" charset="0"/>
                <a:cs typeface="Arial" charset="0"/>
              </a:rPr>
              <a:t> терапии для облегчения симптомов у взрослых пациентов с хронической </a:t>
            </a:r>
            <a:r>
              <a:rPr lang="ru-RU" sz="1500" b="1" dirty="0" err="1">
                <a:latin typeface="Arial" charset="0"/>
                <a:cs typeface="Arial" charset="0"/>
              </a:rPr>
              <a:t>обструктивной</a:t>
            </a:r>
            <a:r>
              <a:rPr lang="ru-RU" sz="1500" b="1" dirty="0">
                <a:latin typeface="Arial" charset="0"/>
                <a:cs typeface="Arial" charset="0"/>
              </a:rPr>
              <a:t> болезнью легких</a:t>
            </a:r>
            <a:r>
              <a:rPr lang="en-GB" sz="1500" b="1" dirty="0">
                <a:latin typeface="Arial" charset="0"/>
                <a:cs typeface="Arial" charset="0"/>
              </a:rPr>
              <a:t> (</a:t>
            </a:r>
            <a:r>
              <a:rPr lang="ru-RU" sz="1500" b="1" dirty="0">
                <a:latin typeface="Arial" charset="0"/>
                <a:cs typeface="Arial" charset="0"/>
              </a:rPr>
              <a:t>ХОБЛ</a:t>
            </a:r>
            <a:r>
              <a:rPr lang="en-GB" sz="1500" b="1" dirty="0" smtClean="0">
                <a:latin typeface="Arial" charset="0"/>
                <a:cs typeface="Arial" charset="0"/>
              </a:rPr>
              <a:t>)</a:t>
            </a:r>
            <a:r>
              <a:rPr lang="en-GB" sz="1500" b="1" baseline="30000" dirty="0" smtClean="0">
                <a:latin typeface="Arial" charset="0"/>
                <a:cs typeface="Arial" charset="0"/>
              </a:rPr>
              <a:t>1</a:t>
            </a:r>
            <a:endParaRPr lang="en-GB" sz="1500" b="1" baseline="30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6645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437200" y="5000636"/>
            <a:ext cx="6706800" cy="1541354"/>
          </a:xfrm>
        </p:spPr>
        <p:txBody>
          <a:bodyPr/>
          <a:lstStyle/>
          <a:p>
            <a:r>
              <a:rPr lang="ru-RU" dirty="0" smtClean="0">
                <a:latin typeface="Arial" charset="0"/>
              </a:rPr>
              <a:t>Механизм, блокирующий ингалятор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ru-RU" dirty="0" smtClean="0">
                <a:latin typeface="Arial" charset="0"/>
              </a:rPr>
              <a:t>после того, как препарат закончился, предотвращает использование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ru-RU" dirty="0" smtClean="0">
                <a:latin typeface="Arial" charset="0"/>
              </a:rPr>
              <a:t>пустого ингалятора</a:t>
            </a:r>
            <a:endParaRPr lang="en-US" dirty="0" smtClean="0">
              <a:latin typeface="Arial" charset="0"/>
            </a:endParaRP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86578" cy="506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люс 7"/>
          <p:cNvSpPr/>
          <p:nvPr/>
        </p:nvSpPr>
        <p:spPr>
          <a:xfrm>
            <a:off x="1285852" y="5214950"/>
            <a:ext cx="914400" cy="914400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21264" y="1492250"/>
            <a:ext cx="5900638" cy="4122487"/>
          </a:xfrm>
          <a:prstGeom prst="roundRect">
            <a:avLst/>
          </a:prstGeom>
          <a:solidFill>
            <a:srgbClr val="60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charset="0"/>
                <a:cs typeface="Arial" charset="0"/>
              </a:rPr>
              <a:t>БРЕТАРИС</a:t>
            </a:r>
            <a:r>
              <a:rPr lang="ru-RU" b="1" baseline="30000" dirty="0" smtClean="0">
                <a:latin typeface="Arial" charset="0"/>
                <a:cs typeface="Arial" charset="0"/>
              </a:rPr>
              <a:t>®</a:t>
            </a:r>
            <a:r>
              <a:rPr lang="ru-RU" b="1" dirty="0" smtClean="0">
                <a:latin typeface="Arial" charset="0"/>
                <a:cs typeface="Arial" charset="0"/>
              </a:rPr>
              <a:t> ДЖЕНУЭЙР</a:t>
            </a:r>
            <a:r>
              <a:rPr lang="ru-RU" b="1" baseline="30000" dirty="0" smtClean="0">
                <a:latin typeface="Arial" charset="0"/>
                <a:cs typeface="Arial" charset="0"/>
              </a:rPr>
              <a:t>®</a:t>
            </a:r>
            <a:r>
              <a:rPr lang="es-ES" b="1" dirty="0" smtClean="0">
                <a:latin typeface="Arial" charset="0"/>
                <a:cs typeface="Arial" charset="0"/>
              </a:rPr>
              <a:t/>
            </a:r>
            <a:br>
              <a:rPr lang="es-ES" b="1" dirty="0" smtClean="0">
                <a:latin typeface="Arial" charset="0"/>
                <a:cs typeface="Arial" charset="0"/>
              </a:rPr>
            </a:br>
            <a:r>
              <a:rPr lang="ru-RU" dirty="0" smtClean="0">
                <a:latin typeface="Arial" charset="0"/>
                <a:cs typeface="Arial" charset="0"/>
              </a:rPr>
              <a:t>НАЧАЛО ДЕЙСТВИЯ</a:t>
            </a:r>
            <a:endParaRPr lang="en-US" dirty="0"/>
          </a:p>
        </p:txBody>
      </p:sp>
      <p:grpSp>
        <p:nvGrpSpPr>
          <p:cNvPr id="3" name="Group 41"/>
          <p:cNvGrpSpPr/>
          <p:nvPr/>
        </p:nvGrpSpPr>
        <p:grpSpPr>
          <a:xfrm>
            <a:off x="5694946" y="2100009"/>
            <a:ext cx="2953252" cy="2953252"/>
            <a:chOff x="5694946" y="2100009"/>
            <a:chExt cx="2953252" cy="2953252"/>
          </a:xfrm>
        </p:grpSpPr>
        <p:grpSp>
          <p:nvGrpSpPr>
            <p:cNvPr id="4" name="Group 9"/>
            <p:cNvGrpSpPr/>
            <p:nvPr/>
          </p:nvGrpSpPr>
          <p:grpSpPr>
            <a:xfrm>
              <a:off x="5694946" y="2100009"/>
              <a:ext cx="2953252" cy="2953252"/>
              <a:chOff x="5694946" y="2100009"/>
              <a:chExt cx="2953252" cy="295325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694946" y="2100009"/>
                <a:ext cx="2953252" cy="2953252"/>
              </a:xfrm>
              <a:prstGeom prst="ellipse">
                <a:avLst/>
              </a:prstGeom>
              <a:gradFill>
                <a:gsLst>
                  <a:gs pos="22000">
                    <a:schemeClr val="bg1">
                      <a:lumMod val="95000"/>
                    </a:schemeClr>
                  </a:gs>
                  <a:gs pos="57000">
                    <a:schemeClr val="bg1">
                      <a:lumMod val="75000"/>
                    </a:schemeClr>
                  </a:gs>
                </a:gsLst>
                <a:lin ang="0" scaled="0"/>
              </a:gradFill>
              <a:ln w="76200"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23000">
                      <a:schemeClr val="bg1">
                        <a:lumMod val="85000"/>
                      </a:schemeClr>
                    </a:gs>
                    <a:gs pos="43000">
                      <a:schemeClr val="tx1">
                        <a:lumMod val="50000"/>
                        <a:lumOff val="50000"/>
                      </a:schemeClr>
                    </a:gs>
                    <a:gs pos="64000">
                      <a:schemeClr val="bg1">
                        <a:lumMod val="85000"/>
                      </a:schemeClr>
                    </a:gs>
                    <a:gs pos="82000">
                      <a:schemeClr val="tx1">
                        <a:lumMod val="50000"/>
                        <a:lumOff val="50000"/>
                      </a:schemeClr>
                    </a:gs>
                  </a:gsLst>
                  <a:lin ang="18900000" scaled="0"/>
                  <a:tileRect/>
                </a:gradFill>
              </a:ln>
              <a:effectLst>
                <a:innerShdw blurRad="136525" dist="50800" dir="13500000">
                  <a:srgbClr val="000000">
                    <a:alpha val="64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995736" y="2206953"/>
                <a:ext cx="2351672" cy="23516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  <a:alpha val="0"/>
                    </a:schemeClr>
                  </a:gs>
                  <a:gs pos="100000">
                    <a:schemeClr val="bg1"/>
                  </a:gs>
                </a:gsLst>
                <a:lin ang="1674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32"/>
            <p:cNvGrpSpPr/>
            <p:nvPr/>
          </p:nvGrpSpPr>
          <p:grpSpPr>
            <a:xfrm>
              <a:off x="5857275" y="2206953"/>
              <a:ext cx="2686818" cy="2734215"/>
              <a:chOff x="5762580" y="2107365"/>
              <a:chExt cx="2876207" cy="2926944"/>
            </a:xfrm>
          </p:grpSpPr>
          <p:grpSp>
            <p:nvGrpSpPr>
              <p:cNvPr id="10" name="Group 21"/>
              <p:cNvGrpSpPr/>
              <p:nvPr/>
            </p:nvGrpSpPr>
            <p:grpSpPr>
              <a:xfrm>
                <a:off x="5762580" y="2107365"/>
                <a:ext cx="2817985" cy="2850896"/>
                <a:chOff x="5764289" y="2109154"/>
                <a:chExt cx="2814567" cy="2847437"/>
              </a:xfrm>
            </p:grpSpPr>
            <p:cxnSp>
              <p:nvCxnSpPr>
                <p:cNvPr id="18" name="Straight Connector 17"/>
                <p:cNvCxnSpPr>
                  <a:endCxn id="9" idx="0"/>
                </p:cNvCxnSpPr>
                <p:nvPr/>
              </p:nvCxnSpPr>
              <p:spPr>
                <a:xfrm flipV="1">
                  <a:off x="7169522" y="2109154"/>
                  <a:ext cx="0" cy="337108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endCxn id="9" idx="4"/>
                </p:cNvCxnSpPr>
                <p:nvPr/>
              </p:nvCxnSpPr>
              <p:spPr>
                <a:xfrm flipH="1" flipV="1">
                  <a:off x="7169522" y="4623534"/>
                  <a:ext cx="2051" cy="333057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8227504" y="3625317"/>
                  <a:ext cx="351352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5764289" y="3598799"/>
                  <a:ext cx="355159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22"/>
              <p:cNvGrpSpPr/>
              <p:nvPr/>
            </p:nvGrpSpPr>
            <p:grpSpPr>
              <a:xfrm rot="1641622">
                <a:off x="5762580" y="2205282"/>
                <a:ext cx="2817984" cy="2752978"/>
                <a:chOff x="5764289" y="2206953"/>
                <a:chExt cx="2814566" cy="2749638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7171572" y="2206953"/>
                  <a:ext cx="0" cy="231447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7171572" y="4725144"/>
                  <a:ext cx="0" cy="231447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 flipV="1">
                  <a:off x="8463132" y="3509593"/>
                  <a:ext cx="0" cy="231447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V="1">
                  <a:off x="5880013" y="3483076"/>
                  <a:ext cx="0" cy="231447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27"/>
              <p:cNvGrpSpPr/>
              <p:nvPr/>
            </p:nvGrpSpPr>
            <p:grpSpPr>
              <a:xfrm rot="3455638">
                <a:off x="5853306" y="2248828"/>
                <a:ext cx="2817984" cy="2752978"/>
                <a:chOff x="5764289" y="2206953"/>
                <a:chExt cx="2814566" cy="2749638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7171572" y="2206953"/>
                  <a:ext cx="0" cy="231447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7171572" y="4725144"/>
                  <a:ext cx="0" cy="231447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5400000" flipV="1">
                  <a:off x="8463132" y="3509593"/>
                  <a:ext cx="0" cy="231447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 flipV="1">
                  <a:off x="5880013" y="3483076"/>
                  <a:ext cx="0" cy="231447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5" name="Chord 44"/>
          <p:cNvSpPr/>
          <p:nvPr/>
        </p:nvSpPr>
        <p:spPr>
          <a:xfrm flipH="1">
            <a:off x="5800600" y="2206953"/>
            <a:ext cx="2797208" cy="2797206"/>
          </a:xfrm>
          <a:prstGeom prst="chord">
            <a:avLst>
              <a:gd name="adj1" fmla="val 5399889"/>
              <a:gd name="adj2" fmla="val 16200000"/>
            </a:avLst>
          </a:prstGeom>
          <a:solidFill>
            <a:srgbClr val="F99F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224036" y="2658020"/>
            <a:ext cx="1895072" cy="18950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alpha val="0"/>
                </a:schemeClr>
              </a:gs>
              <a:gs pos="51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171572" y="2651760"/>
            <a:ext cx="0" cy="947039"/>
          </a:xfrm>
          <a:prstGeom prst="straightConnector1">
            <a:avLst/>
          </a:prstGeom>
          <a:ln w="76200">
            <a:solidFill>
              <a:srgbClr val="60B8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171572" y="3667968"/>
            <a:ext cx="0" cy="1202159"/>
          </a:xfrm>
          <a:prstGeom prst="straightConnector1">
            <a:avLst/>
          </a:prstGeom>
          <a:ln w="38100">
            <a:solidFill>
              <a:srgbClr val="60B8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031175" y="3436238"/>
            <a:ext cx="280794" cy="280794"/>
          </a:xfrm>
          <a:prstGeom prst="ellipse">
            <a:avLst/>
          </a:prstGeom>
          <a:gradFill flip="none" rotWithShape="1">
            <a:gsLst>
              <a:gs pos="0">
                <a:srgbClr val="60B800"/>
              </a:gs>
              <a:gs pos="100000">
                <a:srgbClr val="CCFF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315066" y="3348003"/>
            <a:ext cx="6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000" b="1" dirty="0" smtClean="0">
                <a:solidFill>
                  <a:srgbClr val="60B800"/>
                </a:solidFill>
              </a:rPr>
              <a:t>30</a:t>
            </a:r>
            <a:r>
              <a:rPr lang="ru-RU" sz="3000" b="1" dirty="0">
                <a:solidFill>
                  <a:srgbClr val="60B800"/>
                </a:solidFill>
              </a:rPr>
              <a:t/>
            </a:r>
            <a:br>
              <a:rPr lang="ru-RU" sz="3000" b="1" dirty="0">
                <a:solidFill>
                  <a:srgbClr val="60B800"/>
                </a:solidFill>
              </a:rPr>
            </a:br>
            <a:r>
              <a:rPr lang="ru-RU" sz="1200" b="1" dirty="0" smtClean="0">
                <a:solidFill>
                  <a:srgbClr val="60B800"/>
                </a:solidFill>
              </a:rPr>
              <a:t>минут</a:t>
            </a:r>
            <a:endParaRPr lang="en-US" sz="1200" b="1" dirty="0">
              <a:solidFill>
                <a:srgbClr val="60B8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021264" y="1492250"/>
            <a:ext cx="5900638" cy="4122487"/>
          </a:xfrm>
          <a:prstGeom prst="roundRect">
            <a:avLst>
              <a:gd name="adj" fmla="val 10980"/>
            </a:avLst>
          </a:prstGeom>
          <a:solidFill>
            <a:srgbClr val="60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1214" y="1492250"/>
            <a:ext cx="4602997" cy="4122487"/>
          </a:xfrm>
          <a:prstGeom prst="roundRect">
            <a:avLst>
              <a:gd name="adj" fmla="val 10980"/>
            </a:avLst>
          </a:prstGeom>
          <a:solidFill>
            <a:srgbClr val="F99F2F"/>
          </a:solidFill>
          <a:ln w="12700">
            <a:solidFill>
              <a:schemeClr val="bg1"/>
            </a:solidFill>
          </a:ln>
          <a:effectLst>
            <a:outerShdw blurRad="152400" dist="38100" dir="660000" algn="tl" rotWithShape="0">
              <a:srgbClr val="000000">
                <a:alpha val="29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ru-RU" b="1" dirty="0">
                <a:latin typeface="Arial" charset="0"/>
                <a:cs typeface="Arial" charset="0"/>
              </a:rPr>
              <a:t>Клинические исследования эффективности продемонстрировали</a:t>
            </a:r>
            <a:r>
              <a:rPr lang="ru-RU" b="1" dirty="0" smtClean="0"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>
                <a:latin typeface="Arial" charset="0"/>
                <a:cs typeface="Arial" charset="0"/>
              </a:rPr>
              <a:t> </a:t>
            </a:r>
            <a:br>
              <a:rPr lang="ru-RU" b="1" dirty="0" smtClean="0">
                <a:latin typeface="Arial" charset="0"/>
                <a:cs typeface="Arial" charset="0"/>
              </a:rPr>
            </a:br>
            <a:r>
              <a:rPr lang="ru-RU" sz="1600" b="1" dirty="0" smtClean="0">
                <a:latin typeface="Arial" charset="0"/>
                <a:cs typeface="Arial" charset="0"/>
              </a:rPr>
              <a:t>что </a:t>
            </a:r>
            <a:r>
              <a:rPr lang="ru-RU" sz="1600" b="1" dirty="0">
                <a:latin typeface="Arial" charset="0"/>
                <a:cs typeface="Arial" charset="0"/>
              </a:rPr>
              <a:t>препарат обеспечивает клинически значимое улучшение функции легких </a:t>
            </a:r>
            <a:r>
              <a:rPr lang="ru-RU" sz="1600" b="1" dirty="0" smtClean="0">
                <a:latin typeface="Arial" charset="0"/>
                <a:cs typeface="Arial" charset="0"/>
              </a:rPr>
              <a:t/>
            </a:r>
            <a:br>
              <a:rPr lang="ru-RU" sz="1600" b="1" dirty="0" smtClean="0">
                <a:latin typeface="Arial" charset="0"/>
                <a:cs typeface="Arial" charset="0"/>
              </a:rPr>
            </a:br>
            <a:r>
              <a:rPr lang="ru-RU" sz="1600" b="1" dirty="0" smtClean="0">
                <a:latin typeface="Arial" charset="0"/>
                <a:cs typeface="Arial" charset="0"/>
              </a:rPr>
              <a:t>в </a:t>
            </a:r>
            <a:r>
              <a:rPr lang="ru-RU" sz="1600" b="1" dirty="0">
                <a:latin typeface="Arial" charset="0"/>
                <a:cs typeface="Arial" charset="0"/>
              </a:rPr>
              <a:t>течение 12 часов после утренней </a:t>
            </a:r>
            <a:r>
              <a:rPr lang="ru-RU" sz="1600" b="1" dirty="0" smtClean="0">
                <a:latin typeface="Arial" charset="0"/>
                <a:cs typeface="Arial" charset="0"/>
              </a:rPr>
              <a:t/>
            </a:r>
            <a:br>
              <a:rPr lang="ru-RU" sz="1600" b="1" dirty="0" smtClean="0">
                <a:latin typeface="Arial" charset="0"/>
                <a:cs typeface="Arial" charset="0"/>
              </a:rPr>
            </a:br>
            <a:r>
              <a:rPr lang="ru-RU" sz="1600" b="1" dirty="0" smtClean="0">
                <a:latin typeface="Arial" charset="0"/>
                <a:cs typeface="Arial" charset="0"/>
              </a:rPr>
              <a:t>и </a:t>
            </a:r>
            <a:r>
              <a:rPr lang="ru-RU" sz="1600" b="1" dirty="0">
                <a:latin typeface="Arial" charset="0"/>
                <a:cs typeface="Arial" charset="0"/>
              </a:rPr>
              <a:t>вечерней ингаляции, </a:t>
            </a:r>
            <a:r>
              <a:rPr lang="ru-RU" sz="1600" b="1" dirty="0" smtClean="0">
                <a:latin typeface="Arial" charset="0"/>
                <a:cs typeface="Arial" charset="0"/>
              </a:rPr>
              <a:t/>
            </a:r>
            <a:br>
              <a:rPr lang="ru-RU" sz="1600" b="1" dirty="0" smtClean="0">
                <a:latin typeface="Arial" charset="0"/>
                <a:cs typeface="Arial" charset="0"/>
              </a:rPr>
            </a:br>
            <a:r>
              <a:rPr lang="ru-RU" sz="1600" b="1" dirty="0" smtClean="0">
                <a:latin typeface="Arial" charset="0"/>
                <a:cs typeface="Arial" charset="0"/>
              </a:rPr>
              <a:t>при </a:t>
            </a:r>
            <a:r>
              <a:rPr lang="ru-RU" sz="1600" b="1" dirty="0">
                <a:latin typeface="Arial" charset="0"/>
                <a:cs typeface="Arial" charset="0"/>
              </a:rPr>
              <a:t>этом улучшение наступает </a:t>
            </a:r>
            <a:r>
              <a:rPr lang="ru-RU" sz="1600" b="1" dirty="0" smtClean="0">
                <a:latin typeface="Arial" charset="0"/>
                <a:cs typeface="Arial" charset="0"/>
              </a:rPr>
              <a:t/>
            </a:r>
            <a:br>
              <a:rPr lang="ru-RU" sz="1600" b="1" dirty="0" smtClean="0">
                <a:latin typeface="Arial" charset="0"/>
                <a:cs typeface="Arial" charset="0"/>
              </a:rPr>
            </a:br>
            <a:r>
              <a:rPr lang="ru-RU" sz="1600" b="1" dirty="0" smtClean="0">
                <a:latin typeface="Arial" charset="0"/>
                <a:cs typeface="Arial" charset="0"/>
              </a:rPr>
              <a:t>в </a:t>
            </a:r>
            <a:r>
              <a:rPr lang="ru-RU" sz="1600" b="1" dirty="0">
                <a:latin typeface="Arial" charset="0"/>
                <a:cs typeface="Arial" charset="0"/>
              </a:rPr>
              <a:t>течение первых </a:t>
            </a:r>
            <a:r>
              <a:rPr lang="en-US" sz="1600" b="1" dirty="0">
                <a:latin typeface="Arial" charset="0"/>
                <a:cs typeface="Arial" charset="0"/>
              </a:rPr>
              <a:t>30 </a:t>
            </a:r>
            <a:r>
              <a:rPr lang="ru-RU" sz="1600" b="1" dirty="0">
                <a:latin typeface="Arial" charset="0"/>
                <a:cs typeface="Arial" charset="0"/>
              </a:rPr>
              <a:t>минут после первой дозы</a:t>
            </a:r>
            <a:r>
              <a:rPr lang="en-US" sz="1600" b="1" dirty="0">
                <a:latin typeface="Arial" charset="0"/>
                <a:cs typeface="Arial" charset="0"/>
              </a:rPr>
              <a:t> (</a:t>
            </a:r>
            <a:r>
              <a:rPr lang="ru-RU" sz="1600" b="1" dirty="0">
                <a:latin typeface="Arial" charset="0"/>
                <a:cs typeface="Arial" charset="0"/>
              </a:rPr>
              <a:t>увеличение от исходного уровня </a:t>
            </a:r>
            <a:r>
              <a:rPr lang="ru-RU" sz="1600" b="1" dirty="0" smtClean="0">
                <a:latin typeface="Arial" charset="0"/>
                <a:cs typeface="Arial" charset="0"/>
              </a:rPr>
              <a:t>на</a:t>
            </a:r>
            <a:r>
              <a:rPr lang="en-US" sz="1600" b="1" dirty="0" smtClean="0">
                <a:latin typeface="Arial" charset="0"/>
                <a:cs typeface="Arial" charset="0"/>
              </a:rPr>
              <a:t> 124</a:t>
            </a:r>
            <a:r>
              <a:rPr lang="ru-RU" sz="1600" b="1" dirty="0" smtClean="0">
                <a:latin typeface="Arial" charset="0"/>
                <a:cs typeface="Arial" charset="0"/>
              </a:rPr>
              <a:t>–</a:t>
            </a:r>
            <a:r>
              <a:rPr lang="en-US" sz="1600" b="1" dirty="0" smtClean="0">
                <a:latin typeface="Arial" charset="0"/>
                <a:cs typeface="Arial" charset="0"/>
              </a:rPr>
              <a:t>133 </a:t>
            </a:r>
            <a:r>
              <a:rPr lang="ru-RU" sz="1600" b="1" dirty="0">
                <a:latin typeface="Arial" charset="0"/>
                <a:cs typeface="Arial" charset="0"/>
              </a:rPr>
              <a:t>мл</a:t>
            </a:r>
            <a:r>
              <a:rPr lang="en-US" sz="1600" b="1" dirty="0">
                <a:latin typeface="Arial" charset="0"/>
                <a:cs typeface="Arial" charset="0"/>
              </a:rPr>
              <a:t>)</a:t>
            </a:r>
            <a:r>
              <a:rPr lang="en-US" sz="1600" b="1" baseline="30000" dirty="0" smtClean="0">
                <a:latin typeface="Arial" charset="0"/>
                <a:cs typeface="Arial" charset="0"/>
              </a:rPr>
              <a:t>1</a:t>
            </a:r>
            <a:endParaRPr lang="en-US" sz="16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43624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Перечень профзаболеваний</a:t>
            </a:r>
            <a:endParaRPr lang="ru-RU" dirty="0"/>
          </a:p>
        </p:txBody>
      </p:sp>
      <p:pic>
        <p:nvPicPr>
          <p:cNvPr id="190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46227"/>
            <a:ext cx="8305459" cy="454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0D9848-A4DB-475B-B22E-3796CC7E0A3C}" type="datetime1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BC6D77-D31E-48AA-8A09-84B402AFF87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5720" y="5500702"/>
            <a:ext cx="8572560" cy="1128714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699125" y="3794124"/>
            <a:ext cx="3174057" cy="1873251"/>
          </a:xfrm>
          <a:prstGeom prst="roundRect">
            <a:avLst/>
          </a:prstGeom>
          <a:solidFill>
            <a:srgbClr val="60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marL="269875" lvl="1" indent="-269875">
              <a:spcAft>
                <a:spcPts val="600"/>
              </a:spcAft>
              <a:buSzPct val="150000"/>
              <a:buFont typeface="Wingdings" charset="2"/>
              <a:buChar char="ü"/>
            </a:pPr>
            <a:r>
              <a:rPr lang="ru-RU" sz="1200" b="1" dirty="0" smtClean="0">
                <a:latin typeface="Arial" charset="0"/>
                <a:cs typeface="Arial" charset="0"/>
              </a:rPr>
              <a:t>Поскольку</a:t>
            </a:r>
            <a:r>
              <a:rPr lang="en-GB" sz="1200" b="1" dirty="0" smtClean="0">
                <a:latin typeface="Arial" charset="0"/>
                <a:cs typeface="Arial" charset="0"/>
              </a:rPr>
              <a:t> </a:t>
            </a:r>
            <a:r>
              <a:rPr lang="ru-RU" sz="1200" b="1" dirty="0" err="1">
                <a:latin typeface="Arial" charset="0"/>
                <a:cs typeface="Arial" charset="0"/>
              </a:rPr>
              <a:t>аклидиний</a:t>
            </a:r>
            <a:r>
              <a:rPr lang="en-GB" sz="1200" b="1" dirty="0">
                <a:latin typeface="Arial" charset="0"/>
                <a:cs typeface="Arial" charset="0"/>
              </a:rPr>
              <a:t> </a:t>
            </a:r>
            <a:r>
              <a:rPr lang="ru-RU" sz="1200" b="1" dirty="0" err="1">
                <a:latin typeface="Arial" charset="0"/>
                <a:cs typeface="Arial" charset="0"/>
              </a:rPr>
              <a:t>метаболизируется</a:t>
            </a:r>
            <a:r>
              <a:rPr lang="ru-RU" sz="1200" b="1" dirty="0">
                <a:latin typeface="Arial" charset="0"/>
                <a:cs typeface="Arial" charset="0"/>
              </a:rPr>
              <a:t> путем химического и ферментного расщепления в плазме</a:t>
            </a:r>
            <a:r>
              <a:rPr lang="en-GB" sz="1200" b="1" dirty="0">
                <a:latin typeface="Arial" charset="0"/>
                <a:cs typeface="Arial" charset="0"/>
              </a:rPr>
              <a:t>, </a:t>
            </a:r>
            <a:r>
              <a:rPr lang="ru-RU" sz="1200" b="1" dirty="0">
                <a:latin typeface="Arial" charset="0"/>
                <a:cs typeface="Arial" charset="0"/>
              </a:rPr>
              <a:t>маловероятно, что нарушение функции печени изменит </a:t>
            </a:r>
            <a:r>
              <a:rPr lang="en-US" sz="1200" b="1" dirty="0" smtClean="0">
                <a:latin typeface="Arial" charset="0"/>
                <a:cs typeface="Arial" charset="0"/>
              </a:rPr>
              <a:t/>
            </a:r>
            <a:br>
              <a:rPr lang="en-US" sz="1200" b="1" dirty="0" smtClean="0">
                <a:latin typeface="Arial" charset="0"/>
                <a:cs typeface="Arial" charset="0"/>
              </a:rPr>
            </a:br>
            <a:r>
              <a:rPr lang="ru-RU" sz="1200" b="1" dirty="0" smtClean="0">
                <a:latin typeface="Arial" charset="0"/>
                <a:cs typeface="Arial" charset="0"/>
              </a:rPr>
              <a:t>его системную экспозицию</a:t>
            </a:r>
            <a:r>
              <a:rPr lang="en-GB" sz="1200" b="1" baseline="30000" dirty="0" smtClean="0">
                <a:latin typeface="Arial" charset="0"/>
                <a:cs typeface="Arial" charset="0"/>
              </a:rPr>
              <a:t>6</a:t>
            </a:r>
            <a:endParaRPr lang="en-GB" sz="1200" b="1" baseline="30000" dirty="0"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1463" y="2698750"/>
            <a:ext cx="1994644" cy="1603375"/>
          </a:xfrm>
          <a:prstGeom prst="roundRect">
            <a:avLst/>
          </a:prstGeom>
          <a:solidFill>
            <a:srgbClr val="60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marL="269875" lvl="1" indent="-269875">
              <a:lnSpc>
                <a:spcPct val="90000"/>
              </a:lnSpc>
              <a:spcAft>
                <a:spcPts val="600"/>
              </a:spcAft>
              <a:buSzPct val="150000"/>
            </a:pPr>
            <a:endParaRPr lang="ru-RU" sz="1200" b="1" dirty="0" smtClean="0">
              <a:latin typeface="Arial" charset="0"/>
              <a:cs typeface="Arial" charset="0"/>
            </a:endParaRPr>
          </a:p>
          <a:p>
            <a:pPr marL="269875" lvl="1" indent="-269875">
              <a:lnSpc>
                <a:spcPct val="90000"/>
              </a:lnSpc>
              <a:spcAft>
                <a:spcPts val="600"/>
              </a:spcAft>
              <a:buSzPct val="150000"/>
            </a:pPr>
            <a:endParaRPr lang="ru-RU" sz="1200" b="1" dirty="0">
              <a:latin typeface="Arial" charset="0"/>
              <a:cs typeface="Arial" charset="0"/>
            </a:endParaRPr>
          </a:p>
          <a:p>
            <a:pPr marL="269875" lvl="1" indent="-269875">
              <a:lnSpc>
                <a:spcPct val="90000"/>
              </a:lnSpc>
              <a:spcAft>
                <a:spcPts val="600"/>
              </a:spcAft>
              <a:buSzPct val="150000"/>
              <a:buFont typeface="Wingdings" charset="2"/>
              <a:buChar char="ü"/>
            </a:pPr>
            <a:r>
              <a:rPr lang="ru-RU" sz="1200" b="1" dirty="0" smtClean="0">
                <a:latin typeface="Arial" charset="0"/>
                <a:cs typeface="Arial" charset="0"/>
              </a:rPr>
              <a:t>Минимальная </a:t>
            </a:r>
            <a:r>
              <a:rPr lang="ru-RU" sz="1200" b="1" dirty="0">
                <a:latin typeface="Arial" charset="0"/>
                <a:cs typeface="Arial" charset="0"/>
              </a:rPr>
              <a:t>пероральная абсорбция </a:t>
            </a:r>
            <a:r>
              <a:rPr lang="ru-RU" sz="1200" b="1" dirty="0" err="1">
                <a:latin typeface="Arial" charset="0"/>
                <a:cs typeface="Arial" charset="0"/>
              </a:rPr>
              <a:t>аклидиния</a:t>
            </a:r>
            <a:r>
              <a:rPr lang="en-GB" sz="1200" b="1" baseline="300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charset="0"/>
                <a:cs typeface="Arial" charset="0"/>
              </a:rPr>
              <a:t>БРЕТАРИС</a:t>
            </a:r>
            <a:r>
              <a:rPr lang="ru-RU" b="1" baseline="30000" dirty="0" smtClean="0">
                <a:latin typeface="Arial" charset="0"/>
                <a:cs typeface="Arial" charset="0"/>
              </a:rPr>
              <a:t>®</a:t>
            </a:r>
            <a:r>
              <a:rPr lang="ru-RU" b="1" dirty="0" smtClean="0">
                <a:latin typeface="Arial" charset="0"/>
                <a:cs typeface="Arial" charset="0"/>
              </a:rPr>
              <a:t> ДЖЕНУЭЙР</a:t>
            </a:r>
            <a:r>
              <a:rPr lang="ru-RU" b="1" baseline="30000" dirty="0" smtClean="0">
                <a:latin typeface="Arial" charset="0"/>
                <a:cs typeface="Arial" charset="0"/>
              </a:rPr>
              <a:t>®</a:t>
            </a:r>
            <a:r>
              <a:rPr lang="ru-RU" b="1" dirty="0" smtClean="0">
                <a:latin typeface="Arial" charset="0"/>
                <a:cs typeface="Arial" charset="0"/>
              </a:rPr>
              <a:t/>
            </a:r>
            <a:br>
              <a:rPr lang="ru-RU" b="1" dirty="0" smtClean="0">
                <a:latin typeface="Arial" charset="0"/>
                <a:cs typeface="Arial" charset="0"/>
              </a:rPr>
            </a:br>
            <a:r>
              <a:rPr lang="ru-RU" dirty="0" smtClean="0">
                <a:latin typeface="Arial" charset="0"/>
                <a:cs typeface="Arial" charset="0"/>
              </a:rPr>
              <a:t>ФАРМАКОКИНЕТИКА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4802" y="5921565"/>
            <a:ext cx="8194736" cy="716350"/>
          </a:xfrm>
        </p:spPr>
        <p:txBody>
          <a:bodyPr/>
          <a:lstStyle/>
          <a:p>
            <a:pPr marL="174625" indent="-174625">
              <a:lnSpc>
                <a:spcPct val="8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GB" dirty="0" err="1">
                <a:solidFill>
                  <a:schemeClr val="tx1"/>
                </a:solidFill>
              </a:rPr>
              <a:t>Jansat</a:t>
            </a:r>
            <a:r>
              <a:rPr lang="en-GB" dirty="0">
                <a:solidFill>
                  <a:schemeClr val="tx1"/>
                </a:solidFill>
              </a:rPr>
              <a:t> et al. </a:t>
            </a:r>
            <a:r>
              <a:rPr lang="en-US" i="1" dirty="0">
                <a:solidFill>
                  <a:schemeClr val="tx1"/>
                </a:solidFill>
              </a:rPr>
              <a:t>International Journal of Clinical Pharmacology and Therapeutics, Vol. 47 – No. 7/2009 (460-468)</a:t>
            </a:r>
          </a:p>
          <a:p>
            <a:pPr marL="174625" indent="-174625">
              <a:lnSpc>
                <a:spcPct val="8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Albertí</a:t>
            </a:r>
            <a:r>
              <a:rPr lang="en-US" dirty="0">
                <a:solidFill>
                  <a:schemeClr val="tx1"/>
                </a:solidFill>
              </a:rPr>
              <a:t> J et al. </a:t>
            </a:r>
            <a:r>
              <a:rPr lang="en-GB" dirty="0">
                <a:solidFill>
                  <a:schemeClr val="tx1"/>
                </a:solidFill>
              </a:rPr>
              <a:t>DRUG METABOLISM AND DISPOSITION. Vol. 38, No. 7; 1202–1210</a:t>
            </a:r>
          </a:p>
          <a:p>
            <a:pPr marL="174625" indent="-174625">
              <a:lnSpc>
                <a:spcPct val="8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GB" dirty="0" err="1">
                <a:solidFill>
                  <a:schemeClr val="tx1"/>
                </a:solidFill>
              </a:rPr>
              <a:t>Lasseter</a:t>
            </a:r>
            <a:r>
              <a:rPr lang="en-GB" dirty="0">
                <a:solidFill>
                  <a:schemeClr val="tx1"/>
                </a:solidFill>
              </a:rPr>
              <a:t> KC et al. </a:t>
            </a:r>
            <a:r>
              <a:rPr lang="en-US" i="1" dirty="0">
                <a:solidFill>
                  <a:schemeClr val="tx1"/>
                </a:solidFill>
              </a:rPr>
              <a:t>Journal of Clinical Pharmacology, 2011;51:923-932</a:t>
            </a:r>
          </a:p>
          <a:p>
            <a:pPr marL="174625" indent="-174625">
              <a:lnSpc>
                <a:spcPct val="8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Schmid</a:t>
            </a:r>
            <a:r>
              <a:rPr lang="en-US" dirty="0">
                <a:solidFill>
                  <a:schemeClr val="tx1"/>
                </a:solidFill>
              </a:rPr>
              <a:t> K et al. </a:t>
            </a:r>
            <a:r>
              <a:rPr lang="en-US" i="1" dirty="0">
                <a:solidFill>
                  <a:schemeClr val="tx1"/>
                </a:solidFill>
              </a:rPr>
              <a:t>Clinical Therapeutics/Volume 32, Number 10, 2010</a:t>
            </a:r>
          </a:p>
          <a:p>
            <a:pPr marL="174625" indent="-174625">
              <a:lnSpc>
                <a:spcPct val="8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De la </a:t>
            </a:r>
            <a:r>
              <a:rPr lang="en-US" dirty="0" err="1">
                <a:solidFill>
                  <a:schemeClr val="tx1"/>
                </a:solidFill>
              </a:rPr>
              <a:t>Motte</a:t>
            </a:r>
            <a:r>
              <a:rPr lang="en-US" dirty="0">
                <a:solidFill>
                  <a:schemeClr val="tx1"/>
                </a:solidFill>
              </a:rPr>
              <a:t> et al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US" i="1" dirty="0">
                <a:solidFill>
                  <a:schemeClr val="tx1"/>
                </a:solidFill>
              </a:rPr>
              <a:t>International Journal of Clinical Pharmacology and Therapeutics, Vol. 50 – No. 6/2012 (403-412</a:t>
            </a:r>
            <a:r>
              <a:rPr lang="en-US" i="1" dirty="0" smtClean="0">
                <a:solidFill>
                  <a:schemeClr val="tx1"/>
                </a:solidFill>
              </a:rPr>
              <a:t>)</a:t>
            </a:r>
            <a:endParaRPr lang="en-US" i="1" dirty="0">
              <a:solidFill>
                <a:schemeClr val="tx1"/>
              </a:solidFill>
            </a:endParaRPr>
          </a:p>
          <a:p>
            <a:pPr marL="174625" indent="-174625">
              <a:lnSpc>
                <a:spcPct val="8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Ortiz S et al. </a:t>
            </a:r>
            <a:r>
              <a:rPr lang="en-GB" dirty="0" err="1">
                <a:solidFill>
                  <a:schemeClr val="tx1"/>
                </a:solidFill>
              </a:rPr>
              <a:t>Biopharm</a:t>
            </a:r>
            <a:r>
              <a:rPr lang="en-GB" dirty="0">
                <a:solidFill>
                  <a:schemeClr val="tx1"/>
                </a:solidFill>
              </a:rPr>
              <a:t>. Drug </a:t>
            </a:r>
            <a:r>
              <a:rPr lang="en-GB" dirty="0" err="1">
                <a:solidFill>
                  <a:schemeClr val="tx1"/>
                </a:solidFill>
              </a:rPr>
              <a:t>Dispos</a:t>
            </a:r>
            <a:r>
              <a:rPr lang="en-GB" dirty="0">
                <a:solidFill>
                  <a:schemeClr val="tx1"/>
                </a:solidFill>
              </a:rPr>
              <a:t>. 33: 39–45 (2012)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ru-RU" dirty="0" smtClean="0">
                <a:solidFill>
                  <a:schemeClr val="tx1"/>
                </a:solidFill>
              </a:rPr>
              <a:t>* </a:t>
            </a:r>
            <a:r>
              <a:rPr lang="ru-RU" sz="700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Инструкция по медицинскому применению лекарственного препарата </a:t>
            </a:r>
            <a:r>
              <a:rPr lang="ru-RU" sz="700" dirty="0" err="1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Бретарис</a:t>
            </a:r>
            <a:r>
              <a:rPr lang="ru-RU" sz="700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® </a:t>
            </a:r>
            <a:r>
              <a:rPr lang="ru-RU" sz="700" dirty="0" err="1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Дженуэйр</a:t>
            </a:r>
            <a:r>
              <a:rPr lang="ru-RU" sz="700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® 322 мкг/доза (порошок для ингаляций дозированный) Регистрационное удостоверение ЛП-003216 от </a:t>
            </a:r>
            <a:r>
              <a:rPr lang="ru-RU" sz="700" dirty="0" smtClean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23.09.15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1463" y="1492250"/>
            <a:ext cx="1994644" cy="1730375"/>
          </a:xfrm>
          <a:prstGeom prst="roundRect">
            <a:avLst/>
          </a:prstGeom>
          <a:solidFill>
            <a:srgbClr val="F99F2F"/>
          </a:solidFill>
          <a:ln w="12700">
            <a:solidFill>
              <a:schemeClr val="bg1"/>
            </a:solidFill>
          </a:ln>
          <a:effectLst>
            <a:outerShdw blurRad="41275" dist="38100" dir="5640000" algn="tl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400" b="1" dirty="0">
                <a:latin typeface="Arial" charset="0"/>
                <a:cs typeface="Arial" charset="0"/>
              </a:rPr>
              <a:t>Отсутствие влияния приема пищи на препарат</a:t>
            </a:r>
            <a:endParaRPr lang="en-GB" sz="1400" b="1" dirty="0">
              <a:latin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43155" y="2539999"/>
            <a:ext cx="1994644" cy="2413001"/>
          </a:xfrm>
          <a:prstGeom prst="roundRect">
            <a:avLst/>
          </a:prstGeom>
          <a:solidFill>
            <a:srgbClr val="60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marL="269875" lvl="1" indent="-269875">
              <a:lnSpc>
                <a:spcPct val="90000"/>
              </a:lnSpc>
              <a:spcAft>
                <a:spcPts val="600"/>
              </a:spcAft>
              <a:buSzPct val="150000"/>
              <a:buFont typeface="Wingdings" charset="2"/>
              <a:buChar char="ü"/>
            </a:pPr>
            <a:endParaRPr lang="ru-RU" sz="1200" b="1" dirty="0" smtClean="0">
              <a:latin typeface="Arial" charset="0"/>
              <a:cs typeface="Arial" charset="0"/>
            </a:endParaRPr>
          </a:p>
          <a:p>
            <a:pPr marL="269875" lvl="1" indent="-269875">
              <a:lnSpc>
                <a:spcPct val="90000"/>
              </a:lnSpc>
              <a:spcAft>
                <a:spcPts val="600"/>
              </a:spcAft>
              <a:buSzPct val="150000"/>
              <a:buFont typeface="Wingdings" charset="2"/>
              <a:buChar char="ü"/>
            </a:pPr>
            <a:endParaRPr lang="ru-RU" sz="1200" b="1" dirty="0" smtClean="0">
              <a:latin typeface="Arial" charset="0"/>
              <a:cs typeface="Arial" charset="0"/>
            </a:endParaRPr>
          </a:p>
          <a:p>
            <a:pPr marL="269875" lvl="1" indent="-269875">
              <a:lnSpc>
                <a:spcPct val="90000"/>
              </a:lnSpc>
              <a:spcAft>
                <a:spcPts val="600"/>
              </a:spcAft>
              <a:buSzPct val="150000"/>
              <a:buFont typeface="Wingdings" charset="2"/>
              <a:buChar char="ü"/>
            </a:pPr>
            <a:endParaRPr lang="ru-RU" sz="1200" b="1" dirty="0" smtClean="0">
              <a:latin typeface="Arial" charset="0"/>
              <a:cs typeface="Arial" charset="0"/>
            </a:endParaRPr>
          </a:p>
          <a:p>
            <a:pPr marL="269875" lvl="1" indent="-269875">
              <a:spcAft>
                <a:spcPts val="600"/>
              </a:spcAft>
              <a:buSzPct val="150000"/>
              <a:buFont typeface="Wingdings" charset="2"/>
              <a:buChar char="ü"/>
            </a:pPr>
            <a:r>
              <a:rPr lang="ru-RU" sz="1200" b="1" dirty="0" smtClean="0">
                <a:latin typeface="Arial" charset="0"/>
                <a:cs typeface="Arial" charset="0"/>
              </a:rPr>
              <a:t>В </a:t>
            </a:r>
            <a:r>
              <a:rPr lang="ru-RU" sz="1200" b="1" dirty="0">
                <a:latin typeface="Arial" charset="0"/>
                <a:cs typeface="Arial" charset="0"/>
              </a:rPr>
              <a:t>связи с крайне низкой системной экспозицией</a:t>
            </a:r>
            <a:r>
              <a:rPr lang="en-GB" sz="1200" b="1" baseline="30000" dirty="0">
                <a:latin typeface="Arial" charset="0"/>
                <a:cs typeface="Arial" charset="0"/>
              </a:rPr>
              <a:t>1</a:t>
            </a:r>
          </a:p>
          <a:p>
            <a:pPr marL="269875" lvl="1" indent="-269875">
              <a:spcAft>
                <a:spcPts val="600"/>
              </a:spcAft>
              <a:buSzPct val="150000"/>
              <a:buFont typeface="Wingdings" charset="2"/>
              <a:buChar char="ü"/>
            </a:pPr>
            <a:r>
              <a:rPr lang="ru-RU" sz="1200" b="1" dirty="0">
                <a:latin typeface="Arial" charset="0"/>
                <a:cs typeface="Arial" charset="0"/>
              </a:rPr>
              <a:t>Не предполагается метаболизм посредством </a:t>
            </a:r>
            <a:r>
              <a:rPr lang="en-US" sz="1200" b="1" dirty="0">
                <a:latin typeface="Arial" charset="0"/>
                <a:cs typeface="Arial" charset="0"/>
              </a:rPr>
              <a:t>CYP450</a:t>
            </a:r>
            <a:r>
              <a:rPr lang="en-US" sz="1200" b="1" baseline="300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43155" y="1492250"/>
            <a:ext cx="1994644" cy="1730375"/>
          </a:xfrm>
          <a:prstGeom prst="roundRect">
            <a:avLst/>
          </a:prstGeom>
          <a:solidFill>
            <a:srgbClr val="F99F2F"/>
          </a:solidFill>
          <a:ln w="12700">
            <a:solidFill>
              <a:schemeClr val="bg1"/>
            </a:solidFill>
          </a:ln>
          <a:effectLst>
            <a:outerShdw blurRad="41275" dist="38100" dir="5640000" algn="tl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55000"/>
              </a:spcBef>
              <a:spcAft>
                <a:spcPts val="600"/>
              </a:spcAft>
            </a:pPr>
            <a:r>
              <a:rPr lang="ru-RU" sz="1400" b="1" dirty="0">
                <a:latin typeface="Arial" charset="0"/>
                <a:cs typeface="Arial" charset="0"/>
              </a:rPr>
              <a:t>Отсутствие прогнозируемого взаимодействия </a:t>
            </a:r>
            <a:r>
              <a:rPr lang="ru-RU" sz="1400" b="1" dirty="0" smtClean="0">
                <a:latin typeface="Arial" charset="0"/>
                <a:cs typeface="Arial" charset="0"/>
              </a:rPr>
              <a:t/>
            </a:r>
            <a:br>
              <a:rPr lang="ru-RU" sz="1400" b="1" dirty="0" smtClean="0">
                <a:latin typeface="Arial" charset="0"/>
                <a:cs typeface="Arial" charset="0"/>
              </a:rPr>
            </a:br>
            <a:r>
              <a:rPr lang="ru-RU" sz="1400" b="1" dirty="0" smtClean="0">
                <a:latin typeface="Arial" charset="0"/>
                <a:cs typeface="Arial" charset="0"/>
              </a:rPr>
              <a:t>с </a:t>
            </a:r>
            <a:r>
              <a:rPr lang="ru-RU" sz="1400" b="1" dirty="0">
                <a:latin typeface="Arial" charset="0"/>
                <a:cs typeface="Arial" charset="0"/>
              </a:rPr>
              <a:t>другими лекарственными препаратами</a:t>
            </a:r>
            <a:r>
              <a:rPr lang="en-GB" sz="1400" b="1" dirty="0">
                <a:latin typeface="Arial" charset="0"/>
                <a:cs typeface="Arial" charset="0"/>
              </a:rPr>
              <a:t>*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60846" y="1492250"/>
            <a:ext cx="1994644" cy="1730375"/>
          </a:xfrm>
          <a:prstGeom prst="roundRect">
            <a:avLst/>
          </a:prstGeom>
          <a:solidFill>
            <a:srgbClr val="F99F2F"/>
          </a:solidFill>
          <a:ln w="12700">
            <a:solidFill>
              <a:schemeClr val="bg1"/>
            </a:solidFill>
          </a:ln>
          <a:effectLst>
            <a:outerShdw blurRad="41275" dist="38100" dir="5640000" algn="tl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400" b="1" dirty="0">
                <a:latin typeface="Arial" charset="0"/>
                <a:cs typeface="Arial" charset="0"/>
              </a:rPr>
              <a:t>Отсутствие влияния </a:t>
            </a:r>
            <a:r>
              <a:rPr lang="en-US" sz="1400" b="1" dirty="0" smtClean="0">
                <a:latin typeface="Arial" charset="0"/>
                <a:cs typeface="Arial" charset="0"/>
              </a:rPr>
              <a:t/>
            </a:r>
            <a:br>
              <a:rPr lang="en-US" sz="1400" b="1" dirty="0" smtClean="0">
                <a:latin typeface="Arial" charset="0"/>
                <a:cs typeface="Arial" charset="0"/>
              </a:rPr>
            </a:br>
            <a:r>
              <a:rPr lang="ru-RU" sz="1400" b="1" dirty="0" smtClean="0">
                <a:latin typeface="Arial" charset="0"/>
                <a:cs typeface="Arial" charset="0"/>
              </a:rPr>
              <a:t>на </a:t>
            </a:r>
            <a:r>
              <a:rPr lang="ru-RU" sz="1400" b="1" dirty="0">
                <a:latin typeface="Arial" charset="0"/>
                <a:cs typeface="Arial" charset="0"/>
              </a:rPr>
              <a:t>интервал</a:t>
            </a:r>
            <a:r>
              <a:rPr lang="en-GB" sz="1400" b="1" dirty="0">
                <a:latin typeface="Arial" charset="0"/>
                <a:cs typeface="Arial" charset="0"/>
              </a:rPr>
              <a:t> QT </a:t>
            </a:r>
            <a:r>
              <a:rPr lang="en-GB" sz="1400" b="1" baseline="300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78538" y="1492249"/>
            <a:ext cx="1994644" cy="2492375"/>
          </a:xfrm>
          <a:prstGeom prst="roundRect">
            <a:avLst/>
          </a:prstGeom>
          <a:solidFill>
            <a:srgbClr val="F99F2F"/>
          </a:solidFill>
          <a:ln w="12700">
            <a:solidFill>
              <a:schemeClr val="bg1"/>
            </a:solidFill>
          </a:ln>
          <a:effectLst>
            <a:outerShdw blurRad="41275" dist="38100" dir="5640000" algn="tl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400" b="1" dirty="0">
                <a:latin typeface="Arial" charset="0"/>
                <a:cs typeface="Arial" charset="0"/>
              </a:rPr>
              <a:t>Отсутствие необходимости </a:t>
            </a:r>
            <a:r>
              <a:rPr lang="ru-RU" sz="1400" b="1" dirty="0" smtClean="0">
                <a:latin typeface="Arial" charset="0"/>
                <a:cs typeface="Arial" charset="0"/>
              </a:rPr>
              <a:t/>
            </a:r>
            <a:br>
              <a:rPr lang="ru-RU" sz="1400" b="1" dirty="0" smtClean="0">
                <a:latin typeface="Arial" charset="0"/>
                <a:cs typeface="Arial" charset="0"/>
              </a:rPr>
            </a:br>
            <a:r>
              <a:rPr lang="ru-RU" sz="1400" b="1" dirty="0" smtClean="0">
                <a:latin typeface="Arial" charset="0"/>
                <a:cs typeface="Arial" charset="0"/>
              </a:rPr>
              <a:t>в </a:t>
            </a:r>
            <a:r>
              <a:rPr lang="ru-RU" sz="1400" b="1" dirty="0">
                <a:latin typeface="Arial" charset="0"/>
                <a:cs typeface="Arial" charset="0"/>
              </a:rPr>
              <a:t>корректировке дозы у пациентов с нарушением функции почек</a:t>
            </a:r>
            <a:r>
              <a:rPr lang="en-GB" sz="1400" b="1" baseline="30000" dirty="0">
                <a:latin typeface="Arial" charset="0"/>
                <a:cs typeface="Arial" charset="0"/>
              </a:rPr>
              <a:t>4</a:t>
            </a:r>
            <a:r>
              <a:rPr lang="en-GB" sz="1400" b="1" dirty="0">
                <a:latin typeface="Arial" charset="0"/>
                <a:cs typeface="Arial" charset="0"/>
              </a:rPr>
              <a:t> </a:t>
            </a:r>
            <a:r>
              <a:rPr lang="ru-RU" sz="1400" b="1" dirty="0">
                <a:latin typeface="Arial" charset="0"/>
                <a:cs typeface="Arial" charset="0"/>
              </a:rPr>
              <a:t>или печени</a:t>
            </a:r>
            <a:r>
              <a:rPr lang="en-GB" sz="1400" b="1" dirty="0">
                <a:latin typeface="Arial" charset="0"/>
                <a:cs typeface="Arial" charset="0"/>
              </a:rPr>
              <a:t>, </a:t>
            </a:r>
            <a:r>
              <a:rPr lang="ru-RU" sz="1400" b="1" dirty="0" smtClean="0">
                <a:latin typeface="Arial" charset="0"/>
                <a:cs typeface="Arial" charset="0"/>
              </a:rPr>
              <a:t/>
            </a:r>
            <a:br>
              <a:rPr lang="ru-RU" sz="1400" b="1" dirty="0" smtClean="0">
                <a:latin typeface="Arial" charset="0"/>
                <a:cs typeface="Arial" charset="0"/>
              </a:rPr>
            </a:br>
            <a:r>
              <a:rPr lang="ru-RU" sz="1400" b="1" dirty="0" smtClean="0">
                <a:latin typeface="Arial" charset="0"/>
                <a:cs typeface="Arial" charset="0"/>
              </a:rPr>
              <a:t>или </a:t>
            </a:r>
            <a:r>
              <a:rPr lang="ru-RU" sz="1400" b="1" dirty="0">
                <a:latin typeface="Arial" charset="0"/>
                <a:cs typeface="Arial" charset="0"/>
              </a:rPr>
              <a:t>у пациентов пожилого возраста</a:t>
            </a:r>
            <a:r>
              <a:rPr lang="en-GB" sz="1400" b="1" baseline="30000" dirty="0">
                <a:latin typeface="Arial" charset="0"/>
                <a:cs typeface="Arial" charset="0"/>
              </a:rPr>
              <a:t>5 </a:t>
            </a:r>
            <a:endParaRPr lang="en-GB" sz="1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080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5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4837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143108" y="2357430"/>
            <a:ext cx="7000892" cy="4500570"/>
          </a:xfrm>
          <a:solidFill>
            <a:schemeClr val="tx1"/>
          </a:solidFill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  <a:sym typeface="Symbol"/>
              </a:rPr>
              <a:t>Ингаляционные стероиды</a:t>
            </a:r>
          </a:p>
          <a:p>
            <a:endParaRPr lang="ru-RU" dirty="0" smtClean="0">
              <a:solidFill>
                <a:schemeClr val="bg2"/>
              </a:solidFill>
              <a:sym typeface="Symbol"/>
            </a:endParaRPr>
          </a:p>
          <a:p>
            <a:pPr marL="457200" indent="-4572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Беклометазон</a:t>
            </a:r>
            <a:r>
              <a:rPr lang="ru-RU" sz="2000" dirty="0" smtClean="0"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 (</a:t>
            </a:r>
            <a:r>
              <a:rPr lang="ru-RU" sz="2000" dirty="0" err="1" smtClean="0"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Беклазон</a:t>
            </a:r>
            <a:r>
              <a:rPr lang="ru-RU" sz="2000" dirty="0" smtClean="0"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)</a:t>
            </a:r>
          </a:p>
          <a:p>
            <a:pPr marL="457200" indent="-4572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Флутиказон</a:t>
            </a:r>
            <a:r>
              <a:rPr lang="ru-RU" sz="2000" dirty="0" smtClean="0"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 (</a:t>
            </a:r>
            <a:r>
              <a:rPr lang="ru-RU" sz="2000" dirty="0" err="1" smtClean="0"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Флексотид</a:t>
            </a:r>
            <a:r>
              <a:rPr lang="ru-RU" sz="2000" dirty="0" smtClean="0"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)</a:t>
            </a:r>
          </a:p>
          <a:p>
            <a:pPr marL="457200" indent="-4572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Будесонид</a:t>
            </a:r>
            <a:r>
              <a:rPr lang="ru-RU" sz="2000" dirty="0" smtClean="0"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 (</a:t>
            </a:r>
            <a:r>
              <a:rPr lang="ru-RU" sz="2000" dirty="0" err="1" smtClean="0"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Пульмикорт</a:t>
            </a:r>
            <a:r>
              <a:rPr lang="ru-RU" sz="2000" dirty="0" smtClean="0"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)</a:t>
            </a:r>
          </a:p>
          <a:p>
            <a:pPr marL="457200" indent="-4572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Циклесонид</a:t>
            </a:r>
            <a:r>
              <a:rPr lang="ru-RU" sz="2000" dirty="0" smtClean="0"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 (</a:t>
            </a:r>
            <a:r>
              <a:rPr lang="ru-RU" sz="2000" dirty="0" err="1" smtClean="0"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Альвеско</a:t>
            </a:r>
            <a:r>
              <a:rPr lang="ru-RU" sz="2000" dirty="0" smtClean="0"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)</a:t>
            </a:r>
          </a:p>
          <a:p>
            <a:pPr marL="457200" indent="-4572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Мометазон</a:t>
            </a:r>
            <a:r>
              <a:rPr lang="ru-RU" sz="2000" dirty="0" smtClean="0"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 (</a:t>
            </a:r>
            <a:r>
              <a:rPr lang="ru-RU" sz="2000" dirty="0" err="1" smtClean="0"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Асманекс</a:t>
            </a:r>
            <a:r>
              <a:rPr lang="ru-RU" sz="2000" dirty="0" smtClean="0"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)</a:t>
            </a:r>
          </a:p>
          <a:p>
            <a:endParaRPr lang="ru-RU" b="0" dirty="0">
              <a:solidFill>
                <a:schemeClr val="bg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9449"/>
          </a:xfrm>
          <a:prstGeom prst="rect">
            <a:avLst/>
          </a:prstGeom>
          <a:solidFill>
            <a:srgbClr val="FBFFCD"/>
          </a:solidFill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00194C"/>
                </a:solidFill>
                <a:latin typeface="Arial Black" panose="020B0A04020102020204" pitchFamily="34" charset="0"/>
              </a:rPr>
              <a:t>Ультрамелкодисперсные формы </a:t>
            </a:r>
          </a:p>
          <a:p>
            <a:pPr algn="ctr"/>
            <a:r>
              <a:rPr lang="ru-RU" sz="2800" dirty="0">
                <a:solidFill>
                  <a:srgbClr val="00194C"/>
                </a:solidFill>
                <a:latin typeface="Arial Black" panose="020B0A04020102020204" pitchFamily="34" charset="0"/>
              </a:rPr>
              <a:t>ингаляционных препаратов</a:t>
            </a:r>
          </a:p>
          <a:p>
            <a:endParaRPr lang="ru-RU" sz="2800" dirty="0">
              <a:solidFill>
                <a:srgbClr val="00194C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865477"/>
              </p:ext>
            </p:extLst>
          </p:nvPr>
        </p:nvGraphicFramePr>
        <p:xfrm>
          <a:off x="-14750" y="1266300"/>
          <a:ext cx="9158750" cy="3022600"/>
        </p:xfrm>
        <a:graphic>
          <a:graphicData uri="http://schemas.openxmlformats.org/drawingml/2006/table">
            <a:tbl>
              <a:tblPr firstRow="1" bandRow="1"/>
              <a:tblGrid>
                <a:gridCol w="4557252"/>
                <a:gridCol w="4601498"/>
              </a:tblGrid>
              <a:tr h="1140417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максимальная доза препарата попадает в</a:t>
                      </a:r>
                      <a:r>
                        <a:rPr lang="ru-RU" altLang="ru-RU" sz="180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отделы бронхолегочной системы, где локализовано воспаление (</a:t>
                      </a: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мелкие бронхи</a:t>
                      </a:r>
                      <a:r>
                        <a:rPr lang="ru-RU" altLang="ru-RU" sz="180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, бронхиолы)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rgbClr val="FFC000"/>
                          </a:solidFill>
                          <a:latin typeface="Arial Black" panose="020B0A04020102020204" pitchFamily="34" charset="0"/>
                        </a:rPr>
                        <a:t>снижение дозы при одинаковой эффективности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благодаря минимизации потерь активного вещества при ингаляции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Снижение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дозы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FFC000"/>
                          </a:solidFill>
                          <a:latin typeface="Arial Black" panose="020B0A04020102020204" pitchFamily="34" charset="0"/>
                        </a:rPr>
                        <a:t>снижение</a:t>
                      </a:r>
                      <a:r>
                        <a:rPr lang="ru-RU" baseline="0" dirty="0" smtClean="0">
                          <a:solidFill>
                            <a:srgbClr val="FFC000"/>
                          </a:solidFill>
                          <a:latin typeface="Arial Black" panose="020B0A04020102020204" pitchFamily="34" charset="0"/>
                        </a:rPr>
                        <a:t> вероятности нежелательных эффектов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-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локальной иммуносупрессии и инфекций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системных проявлений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8199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Отсутствие значимой экспозиции препарата на слизистой крупных и средних бронхов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748" y="4547416"/>
            <a:ext cx="2542252" cy="2310584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" y="4429132"/>
            <a:ext cx="6643701" cy="1032233"/>
          </a:xfrm>
          <a:prstGeom prst="rect">
            <a:avLst/>
          </a:prstGeom>
        </p:spPr>
        <p:txBody>
          <a:bodyPr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Black" panose="020B0A04020102020204" pitchFamily="34" charset="0"/>
              </a:rPr>
              <a:t>Шансы стабильной терапии в течение 2 лет выше для </a:t>
            </a:r>
            <a:r>
              <a:rPr lang="ru-RU" sz="2400" dirty="0" err="1" smtClean="0">
                <a:latin typeface="Arial Black" panose="020B0A04020102020204" pitchFamily="34" charset="0"/>
              </a:rPr>
              <a:t>ультрамелкодисперсных</a:t>
            </a:r>
            <a:r>
              <a:rPr lang="ru-RU" sz="2400" dirty="0" smtClean="0">
                <a:latin typeface="Arial Black" panose="020B0A04020102020204" pitchFamily="34" charset="0"/>
              </a:rPr>
              <a:t> форм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28662" y="5643578"/>
            <a:ext cx="5072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Black" panose="020B0A04020102020204" pitchFamily="34" charset="0"/>
              </a:rPr>
              <a:t>Средняя доза ИГКС меньше для </a:t>
            </a:r>
            <a:r>
              <a:rPr lang="ru-RU" dirty="0" err="1" smtClean="0">
                <a:latin typeface="Arial Black" panose="020B0A04020102020204" pitchFamily="34" charset="0"/>
              </a:rPr>
              <a:t>ультрамелкодисперсных</a:t>
            </a:r>
            <a:r>
              <a:rPr lang="ru-RU" dirty="0" smtClean="0">
                <a:latin typeface="Arial Black" panose="020B0A04020102020204" pitchFamily="34" charset="0"/>
              </a:rPr>
              <a:t> форм</a:t>
            </a:r>
          </a:p>
          <a:p>
            <a:pPr algn="ctr"/>
            <a:r>
              <a:rPr lang="en-US" dirty="0" smtClean="0">
                <a:latin typeface="Arial Black" panose="020B0A04020102020204" pitchFamily="34" charset="0"/>
              </a:rPr>
              <a:t>315 </a:t>
            </a:r>
            <a:r>
              <a:rPr lang="ru-RU" dirty="0" smtClean="0">
                <a:latin typeface="Arial Black" panose="020B0A04020102020204" pitchFamily="34" charset="0"/>
              </a:rPr>
              <a:t>мкг/</a:t>
            </a:r>
            <a:r>
              <a:rPr lang="ru-RU" dirty="0" err="1" smtClean="0">
                <a:latin typeface="Arial Black" panose="020B0A04020102020204" pitchFamily="34" charset="0"/>
              </a:rPr>
              <a:t>сут</a:t>
            </a:r>
            <a:r>
              <a:rPr lang="ru-RU" dirty="0" smtClean="0">
                <a:latin typeface="Arial Black" panose="020B0A04020102020204" pitchFamily="34" charset="0"/>
              </a:rPr>
              <a:t> против</a:t>
            </a:r>
            <a:r>
              <a:rPr lang="en-US" dirty="0" smtClean="0">
                <a:latin typeface="Arial Black" panose="020B0A04020102020204" pitchFamily="34" charset="0"/>
              </a:rPr>
              <a:t> 436 </a:t>
            </a:r>
            <a:r>
              <a:rPr lang="ru-RU" dirty="0" smtClean="0">
                <a:latin typeface="Arial Black" panose="020B0A04020102020204" pitchFamily="34" charset="0"/>
              </a:rPr>
              <a:t>мкг/</a:t>
            </a:r>
            <a:r>
              <a:rPr lang="ru-RU" dirty="0" err="1" smtClean="0">
                <a:latin typeface="Arial Black" panose="020B0A04020102020204" pitchFamily="34" charset="0"/>
              </a:rPr>
              <a:t>сут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7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100680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sz="2800" smtClean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10401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sz="2800" smtClean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100680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sz="2800" smtClean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0480" y="-17860"/>
            <a:ext cx="9144000" cy="783458"/>
          </a:xfrm>
          <a:solidFill>
            <a:srgbClr val="FFFFCC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kern="1200" dirty="0">
                <a:solidFill>
                  <a:srgbClr val="4C004C"/>
                </a:solidFill>
                <a:latin typeface="Arial Black" panose="020B0A04020102020204" pitchFamily="34" charset="0"/>
              </a:rPr>
              <a:t>Легочная </a:t>
            </a:r>
            <a:r>
              <a:rPr lang="ru-RU" sz="2400" kern="1200" dirty="0" err="1">
                <a:solidFill>
                  <a:srgbClr val="4C004C"/>
                </a:solidFill>
                <a:latin typeface="Arial Black" panose="020B0A04020102020204" pitchFamily="34" charset="0"/>
              </a:rPr>
              <a:t>депозиция</a:t>
            </a:r>
            <a:r>
              <a:rPr lang="ru-RU" sz="2400" kern="1200" dirty="0">
                <a:solidFill>
                  <a:srgbClr val="4C004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solidFill>
                  <a:srgbClr val="4C004C"/>
                </a:solidFill>
                <a:latin typeface="Arial Black" panose="020B0A04020102020204" pitchFamily="34" charset="0"/>
              </a:rPr>
              <a:t>ультра</a:t>
            </a:r>
            <a:r>
              <a:rPr lang="ru-RU" sz="2400" kern="1200" dirty="0" err="1" smtClean="0">
                <a:solidFill>
                  <a:srgbClr val="4C004C"/>
                </a:solidFill>
                <a:latin typeface="Arial Black" panose="020B0A04020102020204" pitchFamily="34" charset="0"/>
              </a:rPr>
              <a:t>мелкодисперсного</a:t>
            </a:r>
            <a:r>
              <a:rPr lang="ru-RU" sz="2400" kern="1200" dirty="0" smtClean="0">
                <a:solidFill>
                  <a:srgbClr val="4C004C"/>
                </a:solidFill>
                <a:latin typeface="Arial Black" panose="020B0A04020102020204" pitchFamily="34" charset="0"/>
              </a:rPr>
              <a:t> </a:t>
            </a:r>
            <a:r>
              <a:rPr lang="ru-RU" sz="2400" kern="1200" dirty="0">
                <a:solidFill>
                  <a:srgbClr val="4C004C"/>
                </a:solidFill>
                <a:latin typeface="Arial Black" panose="020B0A04020102020204" pitchFamily="34" charset="0"/>
              </a:rPr>
              <a:t/>
            </a:r>
            <a:br>
              <a:rPr lang="ru-RU" sz="2400" kern="1200" dirty="0">
                <a:solidFill>
                  <a:srgbClr val="4C004C"/>
                </a:solidFill>
                <a:latin typeface="Arial Black" panose="020B0A04020102020204" pitchFamily="34" charset="0"/>
              </a:rPr>
            </a:br>
            <a:r>
              <a:rPr lang="ru-RU" sz="2400" kern="1200" dirty="0" err="1" smtClean="0">
                <a:solidFill>
                  <a:srgbClr val="4C004C"/>
                </a:solidFill>
                <a:latin typeface="Arial Black" panose="020B0A04020102020204" pitchFamily="34" charset="0"/>
              </a:rPr>
              <a:t>Беклометазона</a:t>
            </a:r>
            <a:r>
              <a:rPr lang="ru-RU" sz="2400" kern="1200" dirty="0" smtClean="0">
                <a:solidFill>
                  <a:srgbClr val="4C004C"/>
                </a:solidFill>
                <a:latin typeface="Arial Black" panose="020B0A04020102020204" pitchFamily="34" charset="0"/>
              </a:rPr>
              <a:t> </a:t>
            </a:r>
            <a:r>
              <a:rPr lang="ru-RU" sz="2400" kern="1200" dirty="0" err="1" smtClean="0">
                <a:solidFill>
                  <a:srgbClr val="4C004C"/>
                </a:solidFill>
                <a:latin typeface="Arial Black" panose="020B0A04020102020204" pitchFamily="34" charset="0"/>
              </a:rPr>
              <a:t>дипропионата</a:t>
            </a:r>
            <a:r>
              <a:rPr lang="ru-RU" sz="2400" kern="1200" dirty="0" smtClean="0">
                <a:solidFill>
                  <a:srgbClr val="4C004C"/>
                </a:solidFill>
                <a:latin typeface="Arial Black" panose="020B0A04020102020204" pitchFamily="34" charset="0"/>
              </a:rPr>
              <a:t> (БДП)</a:t>
            </a:r>
            <a:r>
              <a:rPr lang="nl-NL" sz="2400" kern="1200" dirty="0" smtClean="0">
                <a:solidFill>
                  <a:srgbClr val="4C004C"/>
                </a:solidFill>
                <a:latin typeface="Arial Black" panose="020B0A04020102020204" pitchFamily="34" charset="0"/>
              </a:rPr>
              <a:t>/</a:t>
            </a:r>
            <a:r>
              <a:rPr lang="ru-RU" sz="2400" kern="1200" dirty="0" err="1" smtClean="0">
                <a:solidFill>
                  <a:srgbClr val="4C004C"/>
                </a:solidFill>
                <a:latin typeface="Arial Black" panose="020B0A04020102020204" pitchFamily="34" charset="0"/>
              </a:rPr>
              <a:t>формотерола</a:t>
            </a:r>
            <a:endParaRPr lang="en-GB" sz="2400" kern="1200" dirty="0">
              <a:solidFill>
                <a:srgbClr val="4C004C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2"/>
          <p:cNvGrpSpPr/>
          <p:nvPr/>
        </p:nvGrpSpPr>
        <p:grpSpPr>
          <a:xfrm>
            <a:off x="319340" y="966547"/>
            <a:ext cx="8496944" cy="3961249"/>
            <a:chOff x="369887" y="1172042"/>
            <a:chExt cx="8496944" cy="3945274"/>
          </a:xfrm>
        </p:grpSpPr>
        <p:graphicFrame>
          <p:nvGraphicFramePr>
            <p:cNvPr id="3483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6651779"/>
                </p:ext>
              </p:extLst>
            </p:nvPr>
          </p:nvGraphicFramePr>
          <p:xfrm>
            <a:off x="433451" y="1196752"/>
            <a:ext cx="2752725" cy="2786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541" r:id="rId4" imgW="2980952" imgH="2980952" progId="">
                    <p:embed/>
                  </p:oleObj>
                </mc:Choice>
                <mc:Fallback>
                  <p:oleObj r:id="rId4" imgW="2980952" imgH="2980952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451" y="1196752"/>
                          <a:ext cx="2752725" cy="27863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2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698212"/>
                </p:ext>
              </p:extLst>
            </p:nvPr>
          </p:nvGraphicFramePr>
          <p:xfrm>
            <a:off x="3230099" y="1191303"/>
            <a:ext cx="2738438" cy="279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542" r:id="rId6" imgW="2962689" imgH="2971429" progId="">
                    <p:embed/>
                  </p:oleObj>
                </mc:Choice>
                <mc:Fallback>
                  <p:oleObj r:id="rId6" imgW="2962689" imgH="2971429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0099" y="1191303"/>
                          <a:ext cx="2738438" cy="279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Группа 3"/>
            <p:cNvGrpSpPr/>
            <p:nvPr/>
          </p:nvGrpSpPr>
          <p:grpSpPr>
            <a:xfrm>
              <a:off x="6012048" y="1196752"/>
              <a:ext cx="2771775" cy="2806325"/>
              <a:chOff x="6012048" y="1212627"/>
              <a:chExt cx="2771775" cy="2744787"/>
            </a:xfrm>
          </p:grpSpPr>
          <p:graphicFrame>
            <p:nvGraphicFramePr>
              <p:cNvPr id="34828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46166793"/>
                  </p:ext>
                </p:extLst>
              </p:nvPr>
            </p:nvGraphicFramePr>
            <p:xfrm>
              <a:off x="6012048" y="1212627"/>
              <a:ext cx="2771775" cy="2744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1543" r:id="rId8" imgW="2980952" imgH="2980952" progId="">
                      <p:embed/>
                    </p:oleObj>
                  </mc:Choice>
                  <mc:Fallback>
                    <p:oleObj r:id="rId8" imgW="2980952" imgH="2980952" progId="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12048" y="1212627"/>
                            <a:ext cx="2771775" cy="27447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829" name="Rectangle 21"/>
              <p:cNvSpPr>
                <a:spLocks noChangeArrowheads="1"/>
              </p:cNvSpPr>
              <p:nvPr/>
            </p:nvSpPr>
            <p:spPr bwMode="auto">
              <a:xfrm>
                <a:off x="6012160" y="3492366"/>
                <a:ext cx="2682081" cy="44282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ru-RU" sz="1800" b="1" baseline="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ХОБЛ </a:t>
                </a:r>
                <a:r>
                  <a:rPr lang="ru-RU" sz="1800" b="1" baseline="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– </a:t>
                </a:r>
                <a:r>
                  <a:rPr lang="en-GB" sz="1800" b="1" baseline="0" dirty="0" smtClean="0">
                    <a:solidFill>
                      <a:schemeClr val="bg1"/>
                    </a:solidFill>
                    <a:latin typeface="Arial Black" panose="020B0A04020102020204" pitchFamily="34" charset="0"/>
                    <a:ea typeface="MS PGothic" pitchFamily="34" charset="-128"/>
                  </a:rPr>
                  <a:t>33%</a:t>
                </a:r>
                <a:endParaRPr lang="ru-RU" sz="1800" b="1" baseline="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MS PGothic" pitchFamily="34" charset="-128"/>
                </a:endParaRPr>
              </a:p>
              <a:p>
                <a:pPr algn="ctr"/>
                <a:r>
                  <a:rPr lang="ru-RU" sz="1800" b="1" baseline="0" dirty="0">
                    <a:solidFill>
                      <a:schemeClr val="bg1"/>
                    </a:solidFill>
                    <a:latin typeface="Arial Black" panose="020B0A04020102020204" pitchFamily="34" charset="0"/>
                    <a:ea typeface="MS PGothic" pitchFamily="34" charset="-128"/>
                  </a:rPr>
                  <a:t>ОФВ</a:t>
                </a:r>
                <a:r>
                  <a:rPr lang="ru-RU" sz="1800" b="1" baseline="-25000" dirty="0">
                    <a:solidFill>
                      <a:schemeClr val="bg1"/>
                    </a:solidFill>
                    <a:latin typeface="Arial Black" panose="020B0A04020102020204" pitchFamily="34" charset="0"/>
                    <a:ea typeface="MS PGothic" pitchFamily="34" charset="-128"/>
                  </a:rPr>
                  <a:t>1</a:t>
                </a:r>
                <a:r>
                  <a:rPr lang="ru-RU" sz="1800" b="1" baseline="0" dirty="0">
                    <a:solidFill>
                      <a:schemeClr val="bg1"/>
                    </a:solidFill>
                    <a:latin typeface="Arial Black" panose="020B0A04020102020204" pitchFamily="34" charset="0"/>
                    <a:ea typeface="MS PGothic" pitchFamily="34" charset="-128"/>
                  </a:rPr>
                  <a:t> = </a:t>
                </a:r>
                <a:r>
                  <a:rPr lang="ru-RU" sz="1800" b="1" baseline="0" dirty="0" smtClean="0">
                    <a:solidFill>
                      <a:schemeClr val="bg1"/>
                    </a:solidFill>
                    <a:latin typeface="Arial Black" panose="020B0A04020102020204" pitchFamily="34" charset="0"/>
                    <a:ea typeface="MS PGothic" pitchFamily="34" charset="-128"/>
                  </a:rPr>
                  <a:t>45%</a:t>
                </a:r>
                <a:endParaRPr lang="nl-NL" sz="1800" b="1" baseline="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4" name="Группа 6"/>
            <p:cNvGrpSpPr/>
            <p:nvPr/>
          </p:nvGrpSpPr>
          <p:grpSpPr>
            <a:xfrm>
              <a:off x="395536" y="3482265"/>
              <a:ext cx="8235950" cy="1635051"/>
              <a:chOff x="395536" y="3482265"/>
              <a:chExt cx="8235950" cy="1635051"/>
            </a:xfrm>
          </p:grpSpPr>
          <p:sp>
            <p:nvSpPr>
              <p:cNvPr id="34821" name="Text Box 5"/>
              <p:cNvSpPr txBox="1">
                <a:spLocks noChangeArrowheads="1"/>
              </p:cNvSpPr>
              <p:nvPr/>
            </p:nvSpPr>
            <p:spPr bwMode="auto">
              <a:xfrm>
                <a:off x="395536" y="4027787"/>
                <a:ext cx="8235950" cy="10895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85725" eaLnBrk="1" hangingPunct="1">
                  <a:lnSpc>
                    <a:spcPct val="120000"/>
                  </a:lnSpc>
                  <a:spcBef>
                    <a:spcPct val="20000"/>
                  </a:spcBef>
                  <a:buClr>
                    <a:srgbClr val="005395"/>
                  </a:buClr>
                </a:pPr>
                <a:r>
                  <a:rPr lang="ru-RU" sz="1800" b="1" baseline="0" dirty="0">
                    <a:latin typeface="Arial Black" panose="020B0A04020102020204" pitchFamily="34" charset="0"/>
                  </a:rPr>
                  <a:t>Легочная </a:t>
                </a:r>
                <a:r>
                  <a:rPr lang="ru-RU" sz="1800" b="1" baseline="0" dirty="0" err="1">
                    <a:latin typeface="Arial Black" panose="020B0A04020102020204" pitchFamily="34" charset="0"/>
                  </a:rPr>
                  <a:t>депозиция</a:t>
                </a:r>
                <a:r>
                  <a:rPr lang="ru-RU" sz="1800" b="1" baseline="0" dirty="0">
                    <a:latin typeface="Arial Black" panose="020B0A04020102020204" pitchFamily="34" charset="0"/>
                  </a:rPr>
                  <a:t> </a:t>
                </a:r>
                <a:r>
                  <a:rPr lang="ru-RU" sz="1800" b="1" baseline="0" dirty="0" err="1">
                    <a:latin typeface="Arial Black" panose="020B0A04020102020204" pitchFamily="34" charset="0"/>
                  </a:rPr>
                  <a:t>экстрамелкодисперсного</a:t>
                </a:r>
                <a:r>
                  <a:rPr lang="ru-RU" sz="1800" b="1" baseline="0" dirty="0">
                    <a:latin typeface="Arial Black" panose="020B0A04020102020204" pitchFamily="34" charset="0"/>
                  </a:rPr>
                  <a:t> БДП</a:t>
                </a:r>
                <a:r>
                  <a:rPr lang="en-GB" sz="1800" b="1" baseline="0" dirty="0">
                    <a:latin typeface="Arial Black" panose="020B0A04020102020204" pitchFamily="34" charset="0"/>
                  </a:rPr>
                  <a:t>/</a:t>
                </a:r>
                <a:r>
                  <a:rPr lang="ru-RU" sz="1800" b="1" baseline="0" dirty="0">
                    <a:latin typeface="Arial Black" panose="020B0A04020102020204" pitchFamily="34" charset="0"/>
                  </a:rPr>
                  <a:t>формотерола, % от номинальной </a:t>
                </a:r>
                <a:r>
                  <a:rPr lang="ru-RU" sz="1800" b="1" baseline="0" dirty="0" smtClean="0">
                    <a:latin typeface="Arial Black" panose="020B0A04020102020204" pitchFamily="34" charset="0"/>
                  </a:rPr>
                  <a:t>дозы. </a:t>
                </a:r>
                <a:r>
                  <a:rPr lang="ru-RU" sz="1800" b="1" baseline="0" dirty="0">
                    <a:latin typeface="Arial Black" panose="020B0A04020102020204" pitchFamily="34" charset="0"/>
                  </a:rPr>
                  <a:t>ОФВ</a:t>
                </a:r>
                <a:r>
                  <a:rPr lang="ru-RU" sz="1800" b="1" baseline="-25000" dirty="0">
                    <a:latin typeface="Arial Black" panose="020B0A04020102020204" pitchFamily="34" charset="0"/>
                  </a:rPr>
                  <a:t>1</a:t>
                </a:r>
                <a:r>
                  <a:rPr lang="ru-RU" sz="1800" b="1" baseline="0" dirty="0">
                    <a:latin typeface="Arial Black" panose="020B0A04020102020204" pitchFamily="34" charset="0"/>
                  </a:rPr>
                  <a:t> – % от должных </a:t>
                </a:r>
                <a:r>
                  <a:rPr lang="ru-RU" sz="1800" b="1" baseline="0" dirty="0" smtClean="0">
                    <a:latin typeface="Arial Black" panose="020B0A04020102020204" pitchFamily="34" charset="0"/>
                  </a:rPr>
                  <a:t>величин.</a:t>
                </a:r>
                <a:endParaRPr lang="it-IT" sz="1800" b="1" baseline="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3203848" y="3516489"/>
                <a:ext cx="2630080" cy="44608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ru-RU" sz="1800" b="1" baseline="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БА – </a:t>
                </a:r>
                <a:r>
                  <a:rPr lang="en-GB" sz="1800" b="1" baseline="0" dirty="0" smtClean="0">
                    <a:solidFill>
                      <a:schemeClr val="bg1"/>
                    </a:solidFill>
                    <a:latin typeface="Arial Black" panose="020B0A04020102020204" pitchFamily="34" charset="0"/>
                    <a:ea typeface="MS PGothic" pitchFamily="34" charset="-128"/>
                  </a:rPr>
                  <a:t>3</a:t>
                </a:r>
                <a:r>
                  <a:rPr lang="ru-RU" sz="1800" b="1" baseline="0" dirty="0" smtClean="0">
                    <a:solidFill>
                      <a:schemeClr val="bg1"/>
                    </a:solidFill>
                    <a:latin typeface="Arial Black" panose="020B0A04020102020204" pitchFamily="34" charset="0"/>
                    <a:ea typeface="MS PGothic" pitchFamily="34" charset="-128"/>
                  </a:rPr>
                  <a:t>1</a:t>
                </a:r>
                <a:r>
                  <a:rPr lang="en-GB" sz="1800" b="1" baseline="0" dirty="0" smtClean="0">
                    <a:solidFill>
                      <a:schemeClr val="bg1"/>
                    </a:solidFill>
                    <a:latin typeface="Arial Black" panose="020B0A04020102020204" pitchFamily="34" charset="0"/>
                    <a:ea typeface="MS PGothic" pitchFamily="34" charset="-128"/>
                  </a:rPr>
                  <a:t>%</a:t>
                </a:r>
                <a:endParaRPr lang="ru-RU" sz="1800" b="1" baseline="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MS PGothic" pitchFamily="34" charset="-128"/>
                </a:endParaRPr>
              </a:p>
              <a:p>
                <a:pPr algn="ctr"/>
                <a:r>
                  <a:rPr lang="ru-RU" sz="1800" b="1" baseline="0" dirty="0">
                    <a:solidFill>
                      <a:schemeClr val="bg1"/>
                    </a:solidFill>
                    <a:latin typeface="Arial Black" panose="020B0A04020102020204" pitchFamily="34" charset="0"/>
                    <a:ea typeface="MS PGothic" pitchFamily="34" charset="-128"/>
                  </a:rPr>
                  <a:t>ОФВ</a:t>
                </a:r>
                <a:r>
                  <a:rPr lang="ru-RU" sz="1800" b="1" baseline="-25000" dirty="0">
                    <a:solidFill>
                      <a:schemeClr val="bg1"/>
                    </a:solidFill>
                    <a:latin typeface="Arial Black" panose="020B0A04020102020204" pitchFamily="34" charset="0"/>
                    <a:ea typeface="MS PGothic" pitchFamily="34" charset="-128"/>
                  </a:rPr>
                  <a:t>1</a:t>
                </a:r>
                <a:r>
                  <a:rPr lang="ru-RU" sz="1800" b="1" baseline="0" dirty="0">
                    <a:solidFill>
                      <a:schemeClr val="bg1"/>
                    </a:solidFill>
                    <a:latin typeface="Arial Black" panose="020B0A04020102020204" pitchFamily="34" charset="0"/>
                    <a:ea typeface="MS PGothic" pitchFamily="34" charset="-128"/>
                  </a:rPr>
                  <a:t> = </a:t>
                </a:r>
                <a:r>
                  <a:rPr lang="ru-RU" sz="1800" b="1" baseline="0" dirty="0" smtClean="0">
                    <a:solidFill>
                      <a:schemeClr val="bg1"/>
                    </a:solidFill>
                    <a:latin typeface="Arial Black" panose="020B0A04020102020204" pitchFamily="34" charset="0"/>
                    <a:ea typeface="MS PGothic" pitchFamily="34" charset="-128"/>
                  </a:rPr>
                  <a:t>71%</a:t>
                </a:r>
                <a:endParaRPr lang="nl-NL" sz="1800" b="1" baseline="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407705" y="3482265"/>
                <a:ext cx="2572300" cy="4862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ru-RU" sz="1800" b="1" baseline="0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Здоровые – </a:t>
                </a:r>
                <a:r>
                  <a:rPr lang="en-GB" sz="1800" b="1" baseline="0" dirty="0" smtClean="0">
                    <a:solidFill>
                      <a:schemeClr val="bg1"/>
                    </a:solidFill>
                    <a:latin typeface="Arial Black" panose="020B0A04020102020204" pitchFamily="34" charset="0"/>
                    <a:ea typeface="MS PGothic" pitchFamily="34" charset="-128"/>
                  </a:rPr>
                  <a:t>3</a:t>
                </a:r>
                <a:r>
                  <a:rPr lang="ru-RU" sz="1800" b="1" baseline="0" dirty="0" smtClean="0">
                    <a:solidFill>
                      <a:schemeClr val="bg1"/>
                    </a:solidFill>
                    <a:latin typeface="Arial Black" panose="020B0A04020102020204" pitchFamily="34" charset="0"/>
                    <a:ea typeface="MS PGothic" pitchFamily="34" charset="-128"/>
                  </a:rPr>
                  <a:t>4</a:t>
                </a:r>
                <a:r>
                  <a:rPr lang="en-GB" sz="1800" b="1" baseline="0" dirty="0" smtClean="0">
                    <a:solidFill>
                      <a:schemeClr val="bg1"/>
                    </a:solidFill>
                    <a:latin typeface="Arial Black" panose="020B0A04020102020204" pitchFamily="34" charset="0"/>
                    <a:ea typeface="MS PGothic" pitchFamily="34" charset="-128"/>
                  </a:rPr>
                  <a:t>%</a:t>
                </a:r>
                <a:endParaRPr lang="ru-RU" sz="1800" b="1" baseline="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MS PGothic" pitchFamily="34" charset="-128"/>
                </a:endParaRPr>
              </a:p>
              <a:p>
                <a:pPr algn="ctr"/>
                <a:r>
                  <a:rPr lang="ru-RU" sz="1800" b="1" baseline="0" dirty="0">
                    <a:solidFill>
                      <a:schemeClr val="bg1"/>
                    </a:solidFill>
                    <a:latin typeface="Arial Black" panose="020B0A04020102020204" pitchFamily="34" charset="0"/>
                    <a:ea typeface="MS PGothic" pitchFamily="34" charset="-128"/>
                  </a:rPr>
                  <a:t>ОФВ</a:t>
                </a:r>
                <a:r>
                  <a:rPr lang="ru-RU" sz="1800" b="1" baseline="-25000" dirty="0">
                    <a:solidFill>
                      <a:schemeClr val="bg1"/>
                    </a:solidFill>
                    <a:latin typeface="Arial Black" panose="020B0A04020102020204" pitchFamily="34" charset="0"/>
                    <a:ea typeface="MS PGothic" pitchFamily="34" charset="-128"/>
                  </a:rPr>
                  <a:t>1</a:t>
                </a:r>
                <a:r>
                  <a:rPr lang="ru-RU" sz="1800" b="1" baseline="0" dirty="0">
                    <a:solidFill>
                      <a:schemeClr val="bg1"/>
                    </a:solidFill>
                    <a:latin typeface="Arial Black" panose="020B0A04020102020204" pitchFamily="34" charset="0"/>
                    <a:ea typeface="MS PGothic" pitchFamily="34" charset="-128"/>
                  </a:rPr>
                  <a:t> = </a:t>
                </a:r>
                <a:r>
                  <a:rPr lang="ru-RU" sz="1800" b="1" baseline="0" dirty="0" smtClean="0">
                    <a:solidFill>
                      <a:schemeClr val="bg1"/>
                    </a:solidFill>
                    <a:latin typeface="Arial Black" panose="020B0A04020102020204" pitchFamily="34" charset="0"/>
                    <a:ea typeface="MS PGothic" pitchFamily="34" charset="-128"/>
                  </a:rPr>
                  <a:t>112%</a:t>
                </a:r>
                <a:endParaRPr lang="nl-NL" sz="1800" b="1" baseline="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5" name="Прямоугольник 4"/>
            <p:cNvSpPr/>
            <p:nvPr/>
          </p:nvSpPr>
          <p:spPr bwMode="auto">
            <a:xfrm>
              <a:off x="369887" y="1172042"/>
              <a:ext cx="8496944" cy="3945274"/>
            </a:xfrm>
            <a:prstGeom prst="rect">
              <a:avLst/>
            </a:prstGeom>
            <a:noFill/>
            <a:ln w="9525" cap="flat" cmpd="sng" algn="ctr">
              <a:solidFill>
                <a:srgbClr val="00539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smtClean="0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19341" y="5202338"/>
            <a:ext cx="8496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Arial Black" panose="020B0A04020102020204" pitchFamily="34" charset="0"/>
              </a:rPr>
              <a:t>Ультрамелкодисперсные</a:t>
            </a:r>
            <a:r>
              <a:rPr lang="ru-RU" sz="2000" b="1" dirty="0" smtClean="0">
                <a:latin typeface="Arial Black" panose="020B0A04020102020204" pitchFamily="34" charset="0"/>
              </a:rPr>
              <a:t> формы </a:t>
            </a:r>
            <a:r>
              <a:rPr lang="ru-RU" sz="2000" baseline="0" dirty="0" smtClean="0">
                <a:solidFill>
                  <a:schemeClr val="tx2">
                    <a:lumMod val="90000"/>
                  </a:schemeClr>
                </a:solidFill>
                <a:latin typeface="Arial Black" panose="020B0A04020102020204" pitchFamily="34" charset="0"/>
              </a:rPr>
              <a:t>обеспечивают </a:t>
            </a:r>
            <a:r>
              <a:rPr lang="ru-RU" sz="2000" baseline="0" dirty="0">
                <a:solidFill>
                  <a:schemeClr val="tx2">
                    <a:lumMod val="90000"/>
                  </a:schemeClr>
                </a:solidFill>
                <a:latin typeface="Arial Black" panose="020B0A04020102020204" pitchFamily="34" charset="0"/>
              </a:rPr>
              <a:t>высокую легочную </a:t>
            </a:r>
            <a:r>
              <a:rPr lang="ru-RU" sz="2000" baseline="0" dirty="0" err="1" smtClean="0">
                <a:solidFill>
                  <a:schemeClr val="tx2">
                    <a:lumMod val="90000"/>
                  </a:schemeClr>
                </a:solidFill>
                <a:latin typeface="Arial Black" panose="020B0A04020102020204" pitchFamily="34" charset="0"/>
              </a:rPr>
              <a:t>депозицию</a:t>
            </a:r>
            <a:r>
              <a:rPr lang="ru-RU" sz="2000" baseline="0" dirty="0" smtClean="0">
                <a:solidFill>
                  <a:schemeClr val="tx2">
                    <a:lumMod val="90000"/>
                  </a:schemeClr>
                </a:solidFill>
                <a:latin typeface="Arial Black" panose="020B0A04020102020204" pitchFamily="34" charset="0"/>
              </a:rPr>
              <a:t>, которая не </a:t>
            </a:r>
            <a:r>
              <a:rPr lang="ru-RU" sz="2000" baseline="0" dirty="0">
                <a:solidFill>
                  <a:schemeClr val="tx2">
                    <a:lumMod val="90000"/>
                  </a:schemeClr>
                </a:solidFill>
                <a:latin typeface="Arial Black" panose="020B0A04020102020204" pitchFamily="34" charset="0"/>
              </a:rPr>
              <a:t>зависит </a:t>
            </a:r>
            <a:r>
              <a:rPr lang="ru-RU" sz="2000" baseline="0" dirty="0" smtClean="0">
                <a:solidFill>
                  <a:schemeClr val="tx2">
                    <a:lumMod val="90000"/>
                  </a:schemeClr>
                </a:solidFill>
                <a:latin typeface="Arial Black" panose="020B0A04020102020204" pitchFamily="34" charset="0"/>
              </a:rPr>
              <a:t>от </a:t>
            </a:r>
            <a:r>
              <a:rPr lang="ru-RU" sz="2000" baseline="0" dirty="0">
                <a:solidFill>
                  <a:schemeClr val="tx2">
                    <a:lumMod val="90000"/>
                  </a:schemeClr>
                </a:solidFill>
                <a:latin typeface="Arial Black" panose="020B0A04020102020204" pitchFamily="34" charset="0"/>
              </a:rPr>
              <a:t>наличия и выраженности бронхиальной обструкции</a:t>
            </a:r>
            <a:endParaRPr lang="en-GB" sz="2000" baseline="0" dirty="0">
              <a:solidFill>
                <a:schemeClr val="tx2">
                  <a:lumMod val="9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590400" y="6492543"/>
            <a:ext cx="5710500" cy="27699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>
            <a:spAutoFit/>
          </a:bodyPr>
          <a:lstStyle>
            <a:defPPr>
              <a:defRPr lang="it-IT"/>
            </a:defPPr>
            <a:lvl1pPr eaLnBrk="1" hangingPunct="1">
              <a:defRPr sz="1400" b="1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>
              <a:defRPr>
                <a:cs typeface="Arial" pitchFamily="34" charset="0"/>
              </a:defRPr>
            </a:lvl2pPr>
            <a:lvl3pPr marL="1143000" indent="-228600">
              <a:defRPr>
                <a:cs typeface="Arial" pitchFamily="34" charset="0"/>
              </a:defRPr>
            </a:lvl3pPr>
            <a:lvl4pPr marL="1600200" indent="-228600">
              <a:defRPr>
                <a:cs typeface="Arial" pitchFamily="34" charset="0"/>
              </a:defRPr>
            </a:lvl4pPr>
            <a:lvl5pPr marL="2057400" indent="-228600">
              <a:defRPr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9pPr>
          </a:lstStyle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[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De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Backer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W.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et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al.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//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J Aerosol Med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Pulm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 Drug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Deliv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. 2010.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23(3):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137-48]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2581" y="-21503"/>
            <a:ext cx="9144000" cy="796980"/>
          </a:xfrm>
          <a:prstGeom prst="rect">
            <a:avLst/>
          </a:prstGeom>
          <a:solidFill>
            <a:srgbClr val="FBFFCD"/>
          </a:solidFill>
        </p:spPr>
        <p:txBody>
          <a:bodyPr anchor="t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4C004C"/>
                </a:solidFill>
                <a:latin typeface="Arial Black" panose="020B0A04020102020204" pitchFamily="34" charset="0"/>
              </a:rPr>
              <a:t>Новое в лечении профессиональной ХОБЛ</a:t>
            </a:r>
          </a:p>
          <a:p>
            <a:r>
              <a:rPr lang="ru-RU" sz="3200" dirty="0" smtClean="0">
                <a:solidFill>
                  <a:srgbClr val="4C004C"/>
                </a:solidFill>
                <a:latin typeface="Arial Black" panose="020B0A04020102020204" pitchFamily="34" charset="0"/>
              </a:rPr>
              <a:t>Препараты </a:t>
            </a:r>
            <a:r>
              <a:rPr lang="ru-RU" sz="3200" dirty="0" err="1" smtClean="0">
                <a:solidFill>
                  <a:srgbClr val="4C004C"/>
                </a:solidFill>
                <a:latin typeface="Arial Black" panose="020B0A04020102020204" pitchFamily="34" charset="0"/>
              </a:rPr>
              <a:t>ультрапролонгированного</a:t>
            </a:r>
            <a:r>
              <a:rPr lang="ru-RU" sz="3200" dirty="0" smtClean="0">
                <a:solidFill>
                  <a:srgbClr val="4C004C"/>
                </a:solidFill>
                <a:latin typeface="Arial Black" panose="020B0A04020102020204" pitchFamily="34" charset="0"/>
              </a:rPr>
              <a:t> действия</a:t>
            </a:r>
            <a:r>
              <a:rPr lang="en-US" sz="3200" dirty="0" smtClean="0">
                <a:solidFill>
                  <a:srgbClr val="4C004C"/>
                </a:solidFill>
                <a:latin typeface="Arial Black" panose="020B0A04020102020204" pitchFamily="34" charset="0"/>
              </a:rPr>
              <a:t> </a:t>
            </a:r>
            <a:endParaRPr lang="ru-RU" sz="3200" dirty="0">
              <a:solidFill>
                <a:srgbClr val="4C004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0247" y="860882"/>
            <a:ext cx="9144000" cy="1195706"/>
          </a:xfrm>
          <a:prstGeom prst="rect">
            <a:avLst/>
          </a:prstGeom>
        </p:spPr>
        <p:txBody>
          <a:bodyPr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Комбинация </a:t>
            </a:r>
            <a:r>
              <a:rPr lang="el-GR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β</a:t>
            </a:r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2 агонист/ИГКС ультрапролонгированного действия – контроль симптомов 24 часа</a:t>
            </a:r>
          </a:p>
          <a:p>
            <a:pPr algn="ctr"/>
            <a:endParaRPr lang="ru-RU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71538" y="2571744"/>
            <a:ext cx="7286676" cy="3429024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Arial Black" panose="020B0A04020102020204" pitchFamily="34" charset="0"/>
              </a:rPr>
              <a:t>Вилантерол – </a:t>
            </a:r>
            <a:r>
              <a:rPr lang="el-GR" sz="2400" dirty="0">
                <a:latin typeface="Arial Black" panose="020B0A04020102020204" pitchFamily="34" charset="0"/>
              </a:rPr>
              <a:t>β</a:t>
            </a:r>
            <a:r>
              <a:rPr lang="ru-RU" sz="2400" dirty="0">
                <a:latin typeface="Arial Black" panose="020B0A04020102020204" pitchFamily="34" charset="0"/>
              </a:rPr>
              <a:t>2 </a:t>
            </a:r>
            <a:r>
              <a:rPr lang="ru-RU" sz="2400" dirty="0" smtClean="0">
                <a:latin typeface="Arial Black" panose="020B0A04020102020204" pitchFamily="34" charset="0"/>
              </a:rPr>
              <a:t>агонист </a:t>
            </a:r>
            <a:r>
              <a:rPr lang="ru-RU" sz="2400" dirty="0" err="1" smtClean="0">
                <a:latin typeface="Arial Black" panose="020B0A04020102020204" pitchFamily="34" charset="0"/>
              </a:rPr>
              <a:t>ультрапролонгированного</a:t>
            </a:r>
            <a:r>
              <a:rPr lang="ru-RU" sz="2400" dirty="0" smtClean="0">
                <a:latin typeface="Arial Black" panose="020B0A04020102020204" pitchFamily="34" charset="0"/>
              </a:rPr>
              <a:t> действия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                               +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Флутиказона фуроат – ИГКС с наиболее высокой аффинностью к </a:t>
            </a:r>
            <a:r>
              <a:rPr lang="en-US" sz="2400" dirty="0">
                <a:latin typeface="Arial Black" panose="020B0A04020102020204" pitchFamily="34" charset="0"/>
              </a:rPr>
              <a:t>GR</a:t>
            </a:r>
            <a:r>
              <a:rPr lang="ru-RU" sz="2400" dirty="0" smtClean="0">
                <a:latin typeface="Arial Black" panose="020B0A04020102020204" pitchFamily="34" charset="0"/>
              </a:rPr>
              <a:t>  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(</a:t>
            </a:r>
            <a:r>
              <a:rPr lang="ru-RU" sz="2400" dirty="0" err="1" smtClean="0">
                <a:latin typeface="Arial Black" panose="020B0A04020102020204" pitchFamily="34" charset="0"/>
              </a:rPr>
              <a:t>Брео-Эллипта</a:t>
            </a:r>
            <a:r>
              <a:rPr lang="ru-RU" sz="2400" dirty="0" smtClean="0">
                <a:latin typeface="Arial Black" panose="020B0A04020102020204" pitchFamily="34" charset="0"/>
              </a:rPr>
              <a:t>)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4837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143108" y="2714620"/>
            <a:ext cx="7000892" cy="4143380"/>
          </a:xfrm>
          <a:solidFill>
            <a:schemeClr val="tx1"/>
          </a:solidFill>
        </p:spPr>
        <p:txBody>
          <a:bodyPr/>
          <a:lstStyle/>
          <a:p>
            <a:r>
              <a:rPr lang="ru-RU" dirty="0" err="1" smtClean="0">
                <a:solidFill>
                  <a:schemeClr val="bg2"/>
                </a:solidFill>
                <a:sym typeface="Symbol"/>
              </a:rPr>
              <a:t>Муколитики</a:t>
            </a:r>
            <a:endParaRPr lang="ru-RU" dirty="0" smtClean="0">
              <a:solidFill>
                <a:schemeClr val="bg2"/>
              </a:solidFill>
              <a:sym typeface="Symbol"/>
            </a:endParaRPr>
          </a:p>
          <a:p>
            <a:pPr lvl="4" algn="just" eaLnBrk="1" hangingPunct="1">
              <a:lnSpc>
                <a:spcPct val="130000"/>
              </a:lnSpc>
              <a:defRPr/>
            </a:pPr>
            <a:r>
              <a:rPr lang="ru-RU" b="1" dirty="0" err="1" smtClean="0">
                <a:solidFill>
                  <a:schemeClr val="bg2"/>
                </a:solidFill>
                <a:effectLst/>
              </a:rPr>
              <a:t>амброксол</a:t>
            </a:r>
            <a:r>
              <a:rPr lang="ru-RU" b="1" dirty="0" smtClean="0">
                <a:solidFill>
                  <a:schemeClr val="bg2"/>
                </a:solidFill>
                <a:effectLst/>
              </a:rPr>
              <a:t>;</a:t>
            </a:r>
          </a:p>
          <a:p>
            <a:pPr lvl="4" algn="just" eaLnBrk="1" hangingPunct="1">
              <a:lnSpc>
                <a:spcPct val="130000"/>
              </a:lnSpc>
              <a:defRPr/>
            </a:pPr>
            <a:r>
              <a:rPr lang="en-US" b="1" dirty="0" smtClean="0">
                <a:solidFill>
                  <a:schemeClr val="bg2"/>
                </a:solidFill>
                <a:effectLst/>
              </a:rPr>
              <a:t>N</a:t>
            </a:r>
            <a:r>
              <a:rPr lang="ru-RU" b="1" dirty="0" smtClean="0">
                <a:solidFill>
                  <a:schemeClr val="bg2"/>
                </a:solidFill>
                <a:effectLst/>
              </a:rPr>
              <a:t>-</a:t>
            </a:r>
            <a:r>
              <a:rPr lang="ru-RU" b="1" dirty="0" err="1" smtClean="0">
                <a:solidFill>
                  <a:schemeClr val="bg2"/>
                </a:solidFill>
                <a:effectLst/>
              </a:rPr>
              <a:t>ацетилцистеин</a:t>
            </a:r>
            <a:r>
              <a:rPr lang="ru-RU" b="1" dirty="0" smtClean="0">
                <a:solidFill>
                  <a:schemeClr val="bg2"/>
                </a:solidFill>
                <a:effectLst/>
              </a:rPr>
              <a:t>;</a:t>
            </a:r>
          </a:p>
          <a:p>
            <a:pPr lvl="4" algn="just" eaLnBrk="1" hangingPunct="1">
              <a:lnSpc>
                <a:spcPct val="130000"/>
              </a:lnSpc>
              <a:defRPr/>
            </a:pPr>
            <a:r>
              <a:rPr lang="ru-RU" b="1" dirty="0" err="1" smtClean="0">
                <a:solidFill>
                  <a:schemeClr val="bg2"/>
                </a:solidFill>
                <a:effectLst/>
              </a:rPr>
              <a:t>карбоцистеин</a:t>
            </a:r>
            <a:r>
              <a:rPr lang="ru-RU" b="1" dirty="0" smtClean="0">
                <a:solidFill>
                  <a:schemeClr val="bg2"/>
                </a:solidFill>
                <a:effectLst/>
              </a:rPr>
              <a:t>;</a:t>
            </a:r>
          </a:p>
          <a:p>
            <a:pPr lvl="4" algn="just" eaLnBrk="1" hangingPunct="1">
              <a:lnSpc>
                <a:spcPct val="130000"/>
              </a:lnSpc>
              <a:defRPr/>
            </a:pPr>
            <a:r>
              <a:rPr lang="ru-RU" b="1" i="1" dirty="0" err="1" smtClean="0">
                <a:solidFill>
                  <a:schemeClr val="bg2"/>
                </a:solidFill>
                <a:effectLst/>
              </a:rPr>
              <a:t>фенспирид</a:t>
            </a:r>
            <a:r>
              <a:rPr lang="ru-RU" b="1" i="1" dirty="0" smtClean="0">
                <a:solidFill>
                  <a:schemeClr val="bg2"/>
                </a:solidFill>
                <a:effectLst/>
              </a:rPr>
              <a:t> (ЭРЕСПАЛ)</a:t>
            </a:r>
          </a:p>
          <a:p>
            <a:pPr algn="just" eaLnBrk="1" hangingPunct="1">
              <a:lnSpc>
                <a:spcPct val="130000"/>
              </a:lnSpc>
              <a:defRPr/>
            </a:pPr>
            <a:r>
              <a:rPr lang="ru-RU" sz="2000" dirty="0" smtClean="0">
                <a:solidFill>
                  <a:schemeClr val="bg2"/>
                </a:solidFill>
                <a:effectLst/>
              </a:rPr>
              <a:t>		Подтверждается роль этих лекарств в снижении количества обострений ХОБЛ</a:t>
            </a:r>
          </a:p>
          <a:p>
            <a:pPr algn="just" eaLnBrk="1" hangingPunct="1">
              <a:lnSpc>
                <a:spcPct val="130000"/>
              </a:lnSpc>
              <a:defRPr/>
            </a:pPr>
            <a:r>
              <a:rPr lang="ru-RU" sz="2000" dirty="0" smtClean="0">
                <a:effectLst/>
              </a:rPr>
              <a:t>		</a:t>
            </a:r>
          </a:p>
          <a:p>
            <a:endParaRPr lang="ru-RU" dirty="0" smtClean="0">
              <a:solidFill>
                <a:schemeClr val="bg2"/>
              </a:solidFill>
              <a:sym typeface="Symbol"/>
            </a:endParaRPr>
          </a:p>
          <a:p>
            <a:endParaRPr lang="ru-RU" dirty="0" smtClean="0">
              <a:solidFill>
                <a:schemeClr val="bg2"/>
              </a:solidFill>
              <a:sym typeface="Symbol"/>
            </a:endParaRPr>
          </a:p>
          <a:p>
            <a:endParaRPr lang="ru-RU" b="0" dirty="0">
              <a:solidFill>
                <a:schemeClr val="bg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4837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286116" y="3571876"/>
            <a:ext cx="5857884" cy="3286124"/>
          </a:xfrm>
          <a:solidFill>
            <a:schemeClr val="tx1"/>
          </a:solidFill>
        </p:spPr>
        <p:txBody>
          <a:bodyPr/>
          <a:lstStyle/>
          <a:p>
            <a:pPr algn="just" eaLnBrk="1" hangingPunct="1">
              <a:lnSpc>
                <a:spcPct val="130000"/>
              </a:lnSpc>
              <a:defRPr/>
            </a:pPr>
            <a:r>
              <a:rPr lang="ru-RU" sz="2000" dirty="0" smtClean="0">
                <a:effectLst/>
              </a:rPr>
              <a:t>		</a:t>
            </a:r>
          </a:p>
          <a:p>
            <a:r>
              <a:rPr lang="ru-RU" dirty="0" err="1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Рофлумиласт</a:t>
            </a:r>
            <a:r>
              <a:rPr lang="ru-RU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roflumilast</a:t>
            </a:r>
            <a:r>
              <a:rPr lang="ru-RU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даксас</a:t>
            </a:r>
            <a:r>
              <a:rPr lang="ru-RU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) – селективный ингибитор фермента PDE4 (фосфодиэстеразы-4)</a:t>
            </a:r>
            <a:endParaRPr lang="ru-RU" dirty="0" smtClean="0">
              <a:solidFill>
                <a:schemeClr val="bg2"/>
              </a:solidFill>
              <a:effectLst/>
              <a:sym typeface="Symbol"/>
            </a:endParaRPr>
          </a:p>
          <a:p>
            <a:endParaRPr lang="ru-RU" dirty="0" smtClean="0">
              <a:solidFill>
                <a:schemeClr val="bg2"/>
              </a:solidFill>
              <a:sym typeface="Symbol"/>
            </a:endParaRPr>
          </a:p>
          <a:p>
            <a:endParaRPr lang="ru-RU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Перспективные фенотипы ХОБЛ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339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Системное воспаление</a:t>
            </a:r>
          </a:p>
          <a:p>
            <a:r>
              <a:rPr lang="ru-RU" dirty="0" err="1" smtClean="0"/>
              <a:t>Персистирующее</a:t>
            </a:r>
            <a:r>
              <a:rPr lang="ru-RU" dirty="0" smtClean="0"/>
              <a:t> воспаление</a:t>
            </a:r>
          </a:p>
          <a:p>
            <a:r>
              <a:rPr lang="ru-RU" dirty="0" err="1" smtClean="0"/>
              <a:t>Нелеченые</a:t>
            </a:r>
            <a:r>
              <a:rPr lang="ru-RU" dirty="0" smtClean="0"/>
              <a:t> больные</a:t>
            </a:r>
          </a:p>
          <a:p>
            <a:r>
              <a:rPr lang="ru-RU" dirty="0" smtClean="0"/>
              <a:t>Молодые больные</a:t>
            </a:r>
          </a:p>
          <a:p>
            <a:r>
              <a:rPr lang="ru-RU" dirty="0" smtClean="0"/>
              <a:t>Быстрое прогрессирование</a:t>
            </a:r>
          </a:p>
          <a:p>
            <a:r>
              <a:rPr lang="ru-RU" dirty="0" err="1" smtClean="0"/>
              <a:t>Коморбидность</a:t>
            </a:r>
            <a:endParaRPr lang="ru-RU" dirty="0" smtClean="0"/>
          </a:p>
          <a:p>
            <a:r>
              <a:rPr lang="ru-RU" dirty="0" err="1" smtClean="0"/>
              <a:t>Персистирующая</a:t>
            </a:r>
            <a:r>
              <a:rPr lang="ru-RU" dirty="0" smtClean="0"/>
              <a:t> бактериальная инфекция</a:t>
            </a:r>
          </a:p>
          <a:p>
            <a:r>
              <a:rPr lang="ru-RU" dirty="0" smtClean="0"/>
              <a:t>ХОБЛ и </a:t>
            </a:r>
            <a:r>
              <a:rPr lang="ru-RU" dirty="0" err="1" smtClean="0"/>
              <a:t>бронхоэктазы</a:t>
            </a:r>
            <a:endParaRPr lang="ru-RU" dirty="0" smtClean="0"/>
          </a:p>
          <a:p>
            <a:r>
              <a:rPr lang="ru-RU" dirty="0" smtClean="0"/>
              <a:t>Фенотип легочной кахексии…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BC6D77-D31E-48AA-8A09-84B402AFF874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CFCE834-71BF-4DB8-9CCE-5E1B24B76D5F}" type="datetime1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 bwMode="auto">
          <a:xfrm>
            <a:off x="5572132" y="6243638"/>
            <a:ext cx="31146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Нац. рук-во «Профессиональные заболевания органов дыхания», 2015 г.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-16329" y="1028347"/>
            <a:ext cx="9144000" cy="2427863"/>
          </a:xfrm>
          <a:prstGeom prst="rect">
            <a:avLst/>
          </a:prstGeom>
          <a:ln w="28575">
            <a:noFill/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острое 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состояние, характеризующееся таким ухудшением респираторных симптомов (кашля, одышки, продукции мокроты) у пациента, которое выходит за рамки ежедневных обычных колебаний и требует изменения применяемой 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терапии 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[GOLD 2014]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-16329" y="0"/>
            <a:ext cx="9144000" cy="709032"/>
          </a:xfrm>
          <a:solidFill>
            <a:srgbClr val="FFFFCC"/>
          </a:solidFill>
          <a:ln w="28575">
            <a:noFill/>
          </a:ln>
        </p:spPr>
        <p:txBody>
          <a:bodyPr anchor="t">
            <a:noAutofit/>
          </a:bodyPr>
          <a:lstStyle/>
          <a:p>
            <a:r>
              <a:rPr lang="ru-RU" sz="3200" dirty="0" smtClean="0">
                <a:solidFill>
                  <a:srgbClr val="1B0C26"/>
                </a:solidFill>
                <a:effectLst/>
                <a:latin typeface="Arial Black" panose="020B0A04020102020204" pitchFamily="34" charset="0"/>
              </a:rPr>
              <a:t>Обострение профессиональной ХОБЛ</a:t>
            </a:r>
            <a:endParaRPr lang="ru-RU" sz="3200" dirty="0">
              <a:solidFill>
                <a:srgbClr val="1B0C26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0" y="3456210"/>
            <a:ext cx="9144000" cy="2654304"/>
          </a:xfrm>
          <a:prstGeom prst="rect">
            <a:avLst/>
          </a:prstGeom>
          <a:ln w="28575">
            <a:noFill/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Обострение 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ХОБЛ 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=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изменение режима терапии</a:t>
            </a:r>
          </a:p>
          <a:p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Увеличение дозы бронхолитика короткого действия (</a:t>
            </a:r>
            <a:r>
              <a:rPr lang="el-GR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β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2 агонист+М-холинолитик)</a:t>
            </a:r>
          </a:p>
          <a:p>
            <a:r>
              <a:rPr lang="ru-RU" sz="2400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ГКС</a:t>
            </a:r>
          </a:p>
          <a:p>
            <a:r>
              <a:rPr lang="ru-RU" sz="2400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Антибиотики</a:t>
            </a:r>
          </a:p>
          <a:p>
            <a:r>
              <a:rPr lang="ru-RU" sz="2400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Респираторная поддержка</a:t>
            </a:r>
            <a:endParaRPr lang="ru-RU" sz="2400" dirty="0">
              <a:solidFill>
                <a:srgbClr val="FFFF99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5572132" y="6243638"/>
            <a:ext cx="3114668" cy="457200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Нац</a:t>
            </a:r>
            <a:r>
              <a:rPr lang="ru-RU" dirty="0" smtClean="0"/>
              <a:t>. </a:t>
            </a:r>
            <a:r>
              <a:rPr lang="ru-RU" dirty="0" err="1" smtClean="0"/>
              <a:t>рук-во</a:t>
            </a:r>
            <a:r>
              <a:rPr lang="ru-RU" dirty="0" smtClean="0"/>
              <a:t> «Профессиональные заболевания органов дыхания», 2015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9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kern="1800" dirty="0" smtClean="0">
                <a:ea typeface="Times New Roman"/>
                <a:cs typeface="Arial"/>
              </a:rPr>
              <a:t>Таким образом, </a:t>
            </a:r>
            <a:r>
              <a:rPr lang="ru-RU" kern="1800" dirty="0" err="1" smtClean="0">
                <a:ea typeface="Times New Roman"/>
                <a:cs typeface="Arial"/>
              </a:rPr>
              <a:t>фенотипирование</a:t>
            </a:r>
            <a:r>
              <a:rPr lang="ru-RU" kern="1800" dirty="0" smtClean="0">
                <a:ea typeface="Times New Roman"/>
                <a:cs typeface="Arial"/>
              </a:rPr>
              <a:t> позволяет идентифицировать пациентов с определенными клиническими и прогностическими характеристиками и сделать выбор оптимальной тактики терапии.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BC6D77-D31E-48AA-8A09-84B402AFF874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CFCE834-71BF-4DB8-9CCE-5E1B24B76D5F}" type="datetime1">
              <a:rPr lang="ru-RU" smtClean="0"/>
              <a:pPr>
                <a:defRPr/>
              </a:pPr>
              <a:t>23.03.2016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6856" cy="1114425"/>
          </a:xfrm>
          <a:solidFill>
            <a:srgbClr val="FFFFCC"/>
          </a:solidFill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1B0C26"/>
                </a:solidFill>
                <a:latin typeface="Arial Black" panose="020B0A04020102020204" pitchFamily="34" charset="0"/>
              </a:rPr>
              <a:t>Проф. поллютанты – доказанный ФР ХОБЛ </a:t>
            </a:r>
            <a:endParaRPr lang="ru-RU" sz="3200" dirty="0">
              <a:solidFill>
                <a:srgbClr val="1B0C2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144" y="1576386"/>
            <a:ext cx="9144000" cy="412432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Доля профессиональной ХОБЛ – 10-15% случаев заболевания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Преваленс ХОБЛ в популяции рабочих – до 30%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Преваленс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(распространенность) ХОБЛ в популяции некурящих рабочих 31,1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% 			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Аттрибутивный риск профессиональных факторов – 20% </a:t>
            </a:r>
          </a:p>
        </p:txBody>
      </p:sp>
      <p:sp>
        <p:nvSpPr>
          <p:cNvPr id="4" name="Rectangle 6"/>
          <p:cNvSpPr/>
          <p:nvPr/>
        </p:nvSpPr>
        <p:spPr>
          <a:xfrm>
            <a:off x="4902151" y="5815013"/>
            <a:ext cx="376981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FFFF00"/>
                </a:solidFill>
                <a:latin typeface="Arial Black" panose="020B0A04020102020204" pitchFamily="34" charset="0"/>
                <a:cs typeface="Arial" pitchFamily="34" charset="0"/>
              </a:rPr>
              <a:t>[Darby AC et al., Thorax. 2012 Oct;67(10):901-7]</a:t>
            </a:r>
            <a:endParaRPr lang="ru-RU" sz="1050" dirty="0">
              <a:solidFill>
                <a:srgbClr val="FFFF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5430" y="3176884"/>
            <a:ext cx="5386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u="none" strike="noStrike" baseline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[1.Bala S, Tabaku A. </a:t>
            </a:r>
            <a:r>
              <a:rPr lang="en-US" sz="1200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Cent </a:t>
            </a:r>
            <a:r>
              <a:rPr lang="en-US" sz="1200" i="1" dirty="0">
                <a:solidFill>
                  <a:srgbClr val="FFFF00"/>
                </a:solidFill>
                <a:latin typeface="Arial Black" panose="020B0A04020102020204" pitchFamily="34" charset="0"/>
              </a:rPr>
              <a:t>Eur J Public Health </a:t>
            </a:r>
            <a:r>
              <a:rPr lang="en-US" sz="1200" dirty="0">
                <a:solidFill>
                  <a:srgbClr val="FFFF00"/>
                </a:solidFill>
                <a:latin typeface="Arial Black" panose="020B0A04020102020204" pitchFamily="34" charset="0"/>
              </a:rPr>
              <a:t>2010;</a:t>
            </a:r>
            <a:r>
              <a:rPr lang="en-US" sz="1200" b="1" dirty="0">
                <a:solidFill>
                  <a:srgbClr val="FFFF00"/>
                </a:solidFill>
                <a:latin typeface="Arial Black" panose="020B0A04020102020204" pitchFamily="34" charset="0"/>
              </a:rPr>
              <a:t>18:</a:t>
            </a:r>
            <a:r>
              <a:rPr lang="en-US" sz="1200" dirty="0">
                <a:solidFill>
                  <a:srgbClr val="FFFF00"/>
                </a:solidFill>
                <a:latin typeface="Arial Black" panose="020B0A04020102020204" pitchFamily="34" charset="0"/>
              </a:rPr>
              <a:t>93–98</a:t>
            </a:r>
            <a:r>
              <a:rPr lang="en-US" sz="1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en-US" sz="1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2. Fishwick D. et al., Occupational Medicine 2015;65:270–282 </a:t>
            </a:r>
            <a:endParaRPr lang="ru-RU" sz="1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55127" y="4458056"/>
            <a:ext cx="1771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[NHANES III, 2004]</a:t>
            </a:r>
            <a:endParaRPr lang="ru-RU" sz="1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2349500"/>
            <a:ext cx="8643998" cy="1736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Профессиональная ХОБЛ.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Фенотип-ориентированная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терапия. 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5084763"/>
            <a:ext cx="10858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flipH="1">
            <a:off x="428595" y="5857892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Зав. кафедрой гигиены  труда с курсом </a:t>
            </a:r>
            <a:r>
              <a:rPr lang="ru-RU" dirty="0" err="1" smtClean="0"/>
              <a:t>профпатологии</a:t>
            </a:r>
            <a:r>
              <a:rPr lang="ru-RU" dirty="0" smtClean="0"/>
              <a:t> </a:t>
            </a:r>
            <a:r>
              <a:rPr lang="ru-RU" dirty="0" err="1" smtClean="0"/>
              <a:t>ОмГМУ</a:t>
            </a:r>
            <a:r>
              <a:rPr lang="ru-RU" dirty="0" smtClean="0"/>
              <a:t>  Плотникова О.В.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6" y="0"/>
            <a:ext cx="9144000" cy="622991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194C"/>
                </a:solidFill>
                <a:latin typeface="Arial Black" panose="020B0A04020102020204" pitchFamily="34" charset="0"/>
              </a:rPr>
              <a:t>Профессиональные факторы риска ХОБЛ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996" y="913743"/>
            <a:ext cx="4126681" cy="55156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Неорганические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Arial Black" panose="020B0A04020102020204" pitchFamily="34" charset="0"/>
            </a:endParaRPr>
          </a:p>
          <a:p>
            <a:pPr indent="0">
              <a:spcBef>
                <a:spcPts val="0"/>
              </a:spcBef>
            </a:pPr>
            <a:r>
              <a:rPr lang="ru-RU" sz="2000" dirty="0">
                <a:latin typeface="Arial Black" panose="020B0A04020102020204" pitchFamily="34" charset="0"/>
              </a:rPr>
              <a:t>Кремний и силикаты</a:t>
            </a:r>
          </a:p>
          <a:p>
            <a:pPr indent="0">
              <a:spcBef>
                <a:spcPts val="0"/>
              </a:spcBef>
            </a:pPr>
            <a:r>
              <a:rPr lang="ru-RU" sz="2000" dirty="0">
                <a:latin typeface="Arial Black" panose="020B0A04020102020204" pitchFamily="34" charset="0"/>
              </a:rPr>
              <a:t>Кадмий и его соединения</a:t>
            </a:r>
          </a:p>
          <a:p>
            <a:pPr indent="0">
              <a:spcBef>
                <a:spcPts val="0"/>
              </a:spcBef>
            </a:pPr>
            <a:r>
              <a:rPr lang="ru-RU" sz="2000" dirty="0">
                <a:latin typeface="Arial Black" panose="020B0A04020102020204" pitchFamily="34" charset="0"/>
              </a:rPr>
              <a:t>Угольная пыль</a:t>
            </a:r>
          </a:p>
          <a:p>
            <a:pPr indent="0">
              <a:spcBef>
                <a:spcPts val="0"/>
              </a:spcBef>
            </a:pPr>
            <a:r>
              <a:rPr lang="ru-RU" sz="2000" dirty="0">
                <a:latin typeface="Arial Black" panose="020B0A04020102020204" pitchFamily="34" charset="0"/>
              </a:rPr>
              <a:t>Диоксид азота</a:t>
            </a:r>
          </a:p>
          <a:p>
            <a:pPr indent="0">
              <a:spcBef>
                <a:spcPts val="0"/>
              </a:spcBef>
            </a:pPr>
            <a:r>
              <a:rPr lang="ru-RU" sz="2000" dirty="0">
                <a:latin typeface="Arial Black" panose="020B0A04020102020204" pitchFamily="34" charset="0"/>
              </a:rPr>
              <a:t>Озон</a:t>
            </a:r>
          </a:p>
          <a:p>
            <a:pPr indent="0">
              <a:spcBef>
                <a:spcPts val="0"/>
              </a:spcBef>
            </a:pPr>
            <a:r>
              <a:rPr lang="ru-RU" sz="2000" dirty="0">
                <a:latin typeface="Arial Black" panose="020B0A04020102020204" pitchFamily="34" charset="0"/>
              </a:rPr>
              <a:t>Диоксид серы</a:t>
            </a:r>
          </a:p>
          <a:p>
            <a:pPr indent="0">
              <a:spcBef>
                <a:spcPts val="0"/>
              </a:spcBef>
            </a:pPr>
            <a:r>
              <a:rPr lang="ru-RU" sz="2000" dirty="0">
                <a:latin typeface="Arial Black" panose="020B0A04020102020204" pitchFamily="34" charset="0"/>
              </a:rPr>
              <a:t>Ванадий пентоксид</a:t>
            </a:r>
          </a:p>
          <a:p>
            <a:pPr indent="0">
              <a:spcBef>
                <a:spcPts val="0"/>
              </a:spcBef>
            </a:pPr>
            <a:r>
              <a:rPr lang="ru-RU" sz="2000" dirty="0">
                <a:latin typeface="Arial Black" panose="020B0A04020102020204" pitchFamily="34" charset="0"/>
              </a:rPr>
              <a:t>Диизоцианаты</a:t>
            </a:r>
          </a:p>
          <a:p>
            <a:pPr indent="0">
              <a:spcBef>
                <a:spcPts val="0"/>
              </a:spcBef>
            </a:pPr>
            <a:r>
              <a:rPr lang="ru-RU" sz="2000" dirty="0">
                <a:latin typeface="Arial Black" panose="020B0A04020102020204" pitchFamily="34" charset="0"/>
              </a:rPr>
              <a:t>Бензол</a:t>
            </a:r>
          </a:p>
          <a:p>
            <a:pPr indent="0">
              <a:spcBef>
                <a:spcPts val="0"/>
              </a:spcBef>
            </a:pPr>
            <a:r>
              <a:rPr lang="ru-RU" sz="2000" dirty="0">
                <a:latin typeface="Arial Black" panose="020B0A04020102020204" pitchFamily="34" charset="0"/>
              </a:rPr>
              <a:t>ПАУ</a:t>
            </a:r>
          </a:p>
          <a:p>
            <a:pPr indent="0">
              <a:spcBef>
                <a:spcPts val="0"/>
              </a:spcBef>
            </a:pPr>
            <a:r>
              <a:rPr lang="ru-RU" sz="2000" dirty="0">
                <a:latin typeface="Arial Black" panose="020B0A04020102020204" pitchFamily="34" charset="0"/>
              </a:rPr>
              <a:t>Монооксид углерода</a:t>
            </a:r>
          </a:p>
          <a:p>
            <a:pPr indent="0">
              <a:spcBef>
                <a:spcPts val="0"/>
              </a:spcBef>
            </a:pPr>
            <a:r>
              <a:rPr lang="ru-RU" sz="2000" dirty="0">
                <a:latin typeface="Arial Black" panose="020B0A04020102020204" pitchFamily="34" charset="0"/>
              </a:rPr>
              <a:t>Марганец</a:t>
            </a:r>
          </a:p>
          <a:p>
            <a:pPr indent="0">
              <a:spcBef>
                <a:spcPts val="0"/>
              </a:spcBef>
            </a:pPr>
            <a:r>
              <a:rPr lang="ru-RU" sz="2000" dirty="0">
                <a:latin typeface="Arial Black" panose="020B0A04020102020204" pitchFamily="34" charset="0"/>
              </a:rPr>
              <a:t>Соединения шестивалентного хрома</a:t>
            </a:r>
          </a:p>
          <a:p>
            <a:pPr indent="0">
              <a:spcBef>
                <a:spcPts val="0"/>
              </a:spcBef>
            </a:pPr>
            <a:r>
              <a:rPr lang="ru-RU" sz="2000" dirty="0">
                <a:latin typeface="Arial Black" panose="020B0A04020102020204" pitchFamily="34" charset="0"/>
              </a:rPr>
              <a:t>Фосфорорганические инсектициды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50290" y="1805487"/>
            <a:ext cx="4271379" cy="14935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Органические</a:t>
            </a:r>
          </a:p>
          <a:p>
            <a:pPr marL="0" indent="0" algn="ctr">
              <a:buNone/>
            </a:pPr>
            <a:endParaRPr lang="ru-RU" sz="2000" dirty="0" smtClean="0">
              <a:latin typeface="Arial Black" panose="020B0A04020102020204" pitchFamily="34" charset="0"/>
            </a:endParaRPr>
          </a:p>
          <a:p>
            <a:r>
              <a:rPr lang="ru-RU" sz="2000" dirty="0">
                <a:latin typeface="Arial Black" panose="020B0A04020102020204" pitchFamily="34" charset="0"/>
              </a:rPr>
              <a:t>Эндотоксин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Пептидогликан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3260" y="4121811"/>
            <a:ext cx="1904912" cy="189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7506" y="2552267"/>
            <a:ext cx="21600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5980" y="4466181"/>
            <a:ext cx="1764000" cy="132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6"/>
          <p:cNvSpPr/>
          <p:nvPr/>
        </p:nvSpPr>
        <p:spPr>
          <a:xfrm>
            <a:off x="6444247" y="6215063"/>
            <a:ext cx="247115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Arial Black" panose="020B0A04020102020204" pitchFamily="34" charset="0"/>
                <a:cs typeface="Arial" pitchFamily="34" charset="0"/>
              </a:rPr>
              <a:t>[</a:t>
            </a:r>
            <a:r>
              <a:rPr lang="ru-RU" sz="1050" dirty="0" smtClean="0">
                <a:latin typeface="Arial Black" panose="020B0A04020102020204" pitchFamily="34" charset="0"/>
                <a:cs typeface="Arial" pitchFamily="34" charset="0"/>
              </a:rPr>
              <a:t>Шпагина </a:t>
            </a:r>
            <a:r>
              <a:rPr lang="ru-RU" sz="1050" dirty="0">
                <a:latin typeface="Arial Black" panose="020B0A04020102020204" pitchFamily="34" charset="0"/>
                <a:cs typeface="Arial" pitchFamily="34" charset="0"/>
              </a:rPr>
              <a:t>Л.А. и соавт., </a:t>
            </a:r>
            <a:r>
              <a:rPr lang="ru-RU" sz="1050" dirty="0" smtClean="0">
                <a:latin typeface="Arial Black" panose="020B0A04020102020204" pitchFamily="34" charset="0"/>
                <a:cs typeface="Arial" pitchFamily="34" charset="0"/>
              </a:rPr>
              <a:t>2015</a:t>
            </a:r>
            <a:r>
              <a:rPr lang="en-US" sz="1050" dirty="0" smtClean="0">
                <a:latin typeface="Arial Black" panose="020B0A04020102020204" pitchFamily="34" charset="0"/>
                <a:cs typeface="Arial" pitchFamily="34" charset="0"/>
              </a:rPr>
              <a:t>]</a:t>
            </a:r>
            <a:endParaRPr lang="ru-RU" sz="1050" dirty="0"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609" y="1797330"/>
            <a:ext cx="8619863" cy="405483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4000" dirty="0" smtClean="0">
                <a:effectLst/>
                <a:latin typeface="Arial Black" panose="020B0A04020102020204" pitchFamily="34" charset="0"/>
              </a:rPr>
              <a:t>Заболевание</a:t>
            </a:r>
            <a:r>
              <a:rPr lang="ru-RU" sz="4000" dirty="0">
                <a:effectLst/>
                <a:latin typeface="Arial Black" panose="020B0A04020102020204" pitchFamily="34" charset="0"/>
              </a:rPr>
              <a:t>, характеризуемое </a:t>
            </a:r>
            <a:endParaRPr lang="ru-RU" sz="4000" dirty="0" smtClean="0">
              <a:effectLst/>
              <a:latin typeface="Arial Black" panose="020B0A04020102020204" pitchFamily="34" charset="0"/>
            </a:endParaRPr>
          </a:p>
          <a:p>
            <a:pPr marL="0" indent="0" algn="just">
              <a:buFont typeface="Arial" pitchFamily="34" charset="0"/>
              <a:buChar char="•"/>
            </a:pPr>
            <a:r>
              <a:rPr lang="ru-RU" sz="4000" dirty="0" smtClean="0">
                <a:effectLst/>
                <a:latin typeface="Arial Black" panose="020B0A04020102020204" pitchFamily="34" charset="0"/>
              </a:rPr>
              <a:t>частично </a:t>
            </a:r>
            <a:r>
              <a:rPr lang="ru-RU" sz="4000" dirty="0">
                <a:effectLst/>
                <a:latin typeface="Arial Black" panose="020B0A04020102020204" pitchFamily="34" charset="0"/>
              </a:rPr>
              <a:t>необратимым ограничением воздушного потока, </a:t>
            </a:r>
            <a:endParaRPr lang="ru-RU" sz="4000" dirty="0" smtClean="0">
              <a:effectLst/>
              <a:latin typeface="Arial Black" panose="020B0A04020102020204" pitchFamily="34" charset="0"/>
            </a:endParaRPr>
          </a:p>
          <a:p>
            <a:pPr marL="0" indent="0" algn="just">
              <a:buFont typeface="Arial" pitchFamily="34" charset="0"/>
              <a:buChar char="•"/>
            </a:pPr>
            <a:r>
              <a:rPr lang="ru-RU" sz="4000" dirty="0" smtClean="0">
                <a:effectLst/>
                <a:latin typeface="Arial Black" panose="020B0A04020102020204" pitchFamily="34" charset="0"/>
              </a:rPr>
              <a:t>феноменом </a:t>
            </a:r>
            <a:r>
              <a:rPr lang="ru-RU" sz="4000" dirty="0">
                <a:effectLst/>
                <a:latin typeface="Arial Black" panose="020B0A04020102020204" pitchFamily="34" charset="0"/>
              </a:rPr>
              <a:t>«воздушных ловушек» и формированием эмфиземы, </a:t>
            </a:r>
            <a:endParaRPr lang="ru-RU" sz="4000" dirty="0" smtClean="0">
              <a:effectLst/>
              <a:latin typeface="Arial Black" panose="020B0A04020102020204" pitchFamily="34" charset="0"/>
            </a:endParaRPr>
          </a:p>
          <a:p>
            <a:pPr marL="0" indent="0" algn="just">
              <a:buFont typeface="Arial" pitchFamily="34" charset="0"/>
              <a:buChar char="•"/>
            </a:pPr>
            <a:r>
              <a:rPr lang="ru-RU" sz="4000" dirty="0" smtClean="0">
                <a:effectLst/>
                <a:latin typeface="Arial Black" panose="020B0A04020102020204" pitchFamily="34" charset="0"/>
              </a:rPr>
              <a:t>которые</a:t>
            </a:r>
            <a:r>
              <a:rPr lang="ru-RU" sz="4000" dirty="0">
                <a:effectLst/>
                <a:latin typeface="Arial Black" panose="020B0A04020102020204" pitchFamily="34" charset="0"/>
              </a:rPr>
              <a:t>, как правило, имеют неуклонно прогрессирующий характер </a:t>
            </a:r>
            <a:endParaRPr lang="ru-RU" sz="4000" dirty="0" smtClean="0">
              <a:effectLst/>
              <a:latin typeface="Arial Black" panose="020B0A04020102020204" pitchFamily="34" charset="0"/>
            </a:endParaRPr>
          </a:p>
          <a:p>
            <a:pPr marL="0" indent="0" algn="just">
              <a:buFont typeface="Arial" pitchFamily="34" charset="0"/>
              <a:buChar char="•"/>
            </a:pPr>
            <a:r>
              <a:rPr lang="ru-RU" sz="4000" dirty="0" smtClean="0">
                <a:effectLst/>
                <a:latin typeface="Arial Black" panose="020B0A04020102020204" pitchFamily="34" charset="0"/>
              </a:rPr>
              <a:t>и </a:t>
            </a:r>
            <a:r>
              <a:rPr lang="ru-RU" sz="4000" dirty="0">
                <a:effectLst/>
                <a:latin typeface="Arial Black" panose="020B0A04020102020204" pitchFamily="34" charset="0"/>
              </a:rPr>
              <a:t>вызваны аномальной воспалительной реакцией легочной ткани на раздражение патогенными частицами и газами производственной среды</a:t>
            </a:r>
            <a:r>
              <a:rPr lang="ru-RU" sz="4000" dirty="0" smtClean="0">
                <a:effectLst/>
                <a:latin typeface="Arial Black" panose="020B0A04020102020204" pitchFamily="34" charset="0"/>
              </a:rPr>
              <a:t>.</a:t>
            </a:r>
          </a:p>
          <a:p>
            <a:endParaRPr lang="ru-RU" sz="4000" dirty="0" smtClean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4247" y="6215063"/>
            <a:ext cx="247115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Arial Black" panose="020B0A04020102020204" pitchFamily="34" charset="0"/>
                <a:cs typeface="Arial" pitchFamily="34" charset="0"/>
              </a:rPr>
              <a:t>[</a:t>
            </a:r>
            <a:r>
              <a:rPr lang="ru-RU" sz="1050" dirty="0" smtClean="0">
                <a:latin typeface="Arial Black" panose="020B0A04020102020204" pitchFamily="34" charset="0"/>
                <a:cs typeface="Arial" pitchFamily="34" charset="0"/>
              </a:rPr>
              <a:t>Шпагина </a:t>
            </a:r>
            <a:r>
              <a:rPr lang="ru-RU" sz="1050" dirty="0">
                <a:latin typeface="Arial Black" panose="020B0A04020102020204" pitchFamily="34" charset="0"/>
                <a:cs typeface="Arial" pitchFamily="34" charset="0"/>
              </a:rPr>
              <a:t>Л.А. и соавт., </a:t>
            </a:r>
            <a:r>
              <a:rPr lang="ru-RU" sz="1050" dirty="0" smtClean="0">
                <a:latin typeface="Arial Black" panose="020B0A04020102020204" pitchFamily="34" charset="0"/>
                <a:cs typeface="Arial" pitchFamily="34" charset="0"/>
              </a:rPr>
              <a:t>2015</a:t>
            </a:r>
            <a:r>
              <a:rPr lang="en-US" sz="1050" dirty="0" smtClean="0">
                <a:latin typeface="Arial Black" panose="020B0A04020102020204" pitchFamily="34" charset="0"/>
                <a:cs typeface="Arial" pitchFamily="34" charset="0"/>
              </a:rPr>
              <a:t>]</a:t>
            </a:r>
            <a:endParaRPr lang="ru-RU" sz="1050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994" y="0"/>
            <a:ext cx="9144000" cy="1157288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ctr"/>
            <a:r>
              <a:rPr lang="ru-RU" sz="2700" dirty="0">
                <a:solidFill>
                  <a:srgbClr val="00194C"/>
                </a:solidFill>
                <a:effectLst/>
                <a:latin typeface="Arial Black" panose="020B0A04020102020204" pitchFamily="34" charset="0"/>
              </a:rPr>
              <a:t>Профессиональная </a:t>
            </a:r>
            <a:r>
              <a:rPr lang="ru-RU" sz="2700" dirty="0" smtClean="0">
                <a:solidFill>
                  <a:srgbClr val="00194C"/>
                </a:solidFill>
                <a:effectLst/>
                <a:latin typeface="Arial Black" panose="020B0A04020102020204" pitchFamily="34" charset="0"/>
              </a:rPr>
              <a:t>ХОБЛ</a:t>
            </a:r>
            <a:br>
              <a:rPr lang="ru-RU" sz="2700" dirty="0" smtClean="0">
                <a:solidFill>
                  <a:srgbClr val="00194C"/>
                </a:solidFill>
                <a:effectLst/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rgbClr val="00194C"/>
                </a:solidFill>
                <a:effectLst/>
                <a:latin typeface="Arial Black" panose="020B0A04020102020204" pitchFamily="34" charset="0"/>
              </a:rPr>
              <a:t>определение</a:t>
            </a:r>
            <a:endParaRPr lang="ru-RU" sz="2700" dirty="0">
              <a:solidFill>
                <a:srgbClr val="00194C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FF99"/>
                </a:solidFill>
              </a:rPr>
              <a:t>Дополнительные факторы риска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85875"/>
            <a:ext cx="4038600" cy="48482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400" b="1" i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dirty="0" smtClean="0"/>
              <a:t>  </a:t>
            </a:r>
            <a:r>
              <a:rPr lang="ru-RU" sz="2800" b="1" i="1" dirty="0" smtClean="0">
                <a:solidFill>
                  <a:srgbClr val="FFFF99"/>
                </a:solidFill>
              </a:rPr>
              <a:t>Профессиональные</a:t>
            </a:r>
            <a:r>
              <a:rPr lang="ru-RU" sz="2800" b="1" i="1" dirty="0" smtClean="0">
                <a:solidFill>
                  <a:srgbClr val="FF99FF"/>
                </a:solidFill>
              </a:rPr>
              <a:t> </a:t>
            </a:r>
            <a:endParaRPr lang="ru-RU" sz="2800" dirty="0" smtClean="0">
              <a:solidFill>
                <a:srgbClr val="FF99FF"/>
              </a:solidFill>
            </a:endParaRPr>
          </a:p>
          <a:p>
            <a:pPr eaLnBrk="1" hangingPunct="1">
              <a:defRPr/>
            </a:pPr>
            <a:r>
              <a:rPr lang="ru-RU" sz="2800" dirty="0" smtClean="0"/>
              <a:t>нагревающий или охлаждающий микроклимат</a:t>
            </a:r>
          </a:p>
          <a:p>
            <a:pPr eaLnBrk="1" hangingPunct="1">
              <a:defRPr/>
            </a:pPr>
            <a:r>
              <a:rPr lang="ru-RU" sz="2800" dirty="0" smtClean="0"/>
              <a:t>тяжелый физический труд</a:t>
            </a:r>
          </a:p>
          <a:p>
            <a:pPr eaLnBrk="1" hangingPunct="1">
              <a:defRPr/>
            </a:pPr>
            <a:r>
              <a:rPr lang="ru-RU" sz="2800" dirty="0" smtClean="0"/>
              <a:t> общая вибрация</a:t>
            </a:r>
          </a:p>
        </p:txBody>
      </p:sp>
      <p:pic>
        <p:nvPicPr>
          <p:cNvPr id="195590" name="Picture 6"/>
          <p:cNvPicPr>
            <a:picLocks noGrp="1" noChangeArrowheads="1"/>
          </p:cNvPicPr>
          <p:nvPr>
            <p:ph sz="half" idx="2"/>
          </p:nvPr>
        </p:nvPicPr>
        <p:blipFill>
          <a:blip r:embed="rId2" cstate="print"/>
          <a:srcRect l="29146" t="34650" r="40010" b="29988"/>
          <a:stretch>
            <a:fillRect/>
          </a:stretch>
        </p:blipFill>
        <p:spPr>
          <a:xfrm>
            <a:off x="4648200" y="1989138"/>
            <a:ext cx="4038600" cy="3960812"/>
          </a:xfrm>
          <a:effectLst>
            <a:outerShdw dist="35921" dir="2700000" algn="ctr" rotWithShape="0">
              <a:schemeClr val="tx1"/>
            </a:outerShdw>
          </a:effectLst>
        </p:spPr>
      </p:pic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C125D4E-644E-4047-B85B-AA99C65FB911}" type="datetime1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4868EF-5213-4258-96F6-214FF93741C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99"/>
                </a:solidFill>
              </a:rPr>
              <a:t>Основные клинические симптомы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  <a:defRPr/>
            </a:pPr>
            <a:r>
              <a:rPr lang="ru-RU" sz="2800" b="1" smtClean="0">
                <a:solidFill>
                  <a:srgbClr val="FFFF99"/>
                </a:solidFill>
              </a:rPr>
              <a:t>КАШЕЛЬ</a:t>
            </a:r>
            <a:r>
              <a:rPr lang="ru-RU" sz="2600" b="1" smtClean="0">
                <a:solidFill>
                  <a:schemeClr val="bg1"/>
                </a:solidFill>
              </a:rPr>
              <a:t> </a:t>
            </a:r>
            <a:r>
              <a:rPr lang="ru-RU" sz="2600" b="1" smtClean="0"/>
              <a:t>- ежедневный или перемежающийся,чаще днем, редко ночью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defRPr/>
            </a:pPr>
            <a:r>
              <a:rPr lang="ru-RU" sz="2800" b="1" smtClean="0">
                <a:solidFill>
                  <a:srgbClr val="FFFF99"/>
                </a:solidFill>
              </a:rPr>
              <a:t>ВЫДЕЛЕНИЕ МОКРОТЫ</a:t>
            </a:r>
            <a:r>
              <a:rPr lang="ru-RU" sz="2600" b="1" smtClean="0">
                <a:solidFill>
                  <a:schemeClr val="bg1"/>
                </a:solidFill>
              </a:rPr>
              <a:t> </a:t>
            </a:r>
            <a:r>
              <a:rPr lang="ru-RU" sz="2600" b="1" smtClean="0"/>
              <a:t>- любой характер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defRPr/>
            </a:pPr>
            <a:r>
              <a:rPr lang="ru-RU" sz="2800" b="1" smtClean="0">
                <a:solidFill>
                  <a:srgbClr val="FFFF99"/>
                </a:solidFill>
              </a:rPr>
              <a:t>ОДЫШКА</a:t>
            </a:r>
            <a:r>
              <a:rPr lang="ru-RU" sz="2600" b="1" smtClean="0">
                <a:solidFill>
                  <a:schemeClr val="bg1"/>
                </a:solidFill>
              </a:rPr>
              <a:t> </a:t>
            </a:r>
            <a:r>
              <a:rPr lang="ru-RU" sz="2600" b="1" smtClean="0"/>
              <a:t>- прогрессирование, постоянство (каждый день), усиление при физической нагрузке, нарастание при респираторных инфекциях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4ACA6B3-00F7-474B-B00A-73E96CA7767F}" type="datetime1">
              <a:rPr lang="ru-RU" smtClean="0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BC6D77-D31E-48AA-8A09-84B402AFF87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8596" y="214290"/>
            <a:ext cx="8416800" cy="5112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Клинический фенотип ХОБЛ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1312" y="2643182"/>
            <a:ext cx="8208241" cy="32861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0" dirty="0">
                <a:latin typeface="Arial"/>
                <a:ea typeface="MS PGothic" pitchFamily="34" charset="-128"/>
              </a:rPr>
              <a:t>Клинический фенотип ХОБЛ </a:t>
            </a:r>
            <a:r>
              <a:rPr lang="ru-RU" b="0" dirty="0" smtClean="0">
                <a:latin typeface="Arial"/>
                <a:ea typeface="MS PGothic" pitchFamily="34" charset="-128"/>
              </a:rPr>
              <a:t>- характерная </a:t>
            </a:r>
            <a:r>
              <a:rPr lang="ru-RU" b="0" dirty="0">
                <a:latin typeface="Arial"/>
                <a:ea typeface="MS PGothic" pitchFamily="34" charset="-128"/>
              </a:rPr>
              <a:t>черта или комбинация таких черт, которые описывают различия между пациентами ХОБЛ, связанные с </a:t>
            </a:r>
            <a:r>
              <a:rPr lang="ru-RU" b="0" u="sng" dirty="0">
                <a:latin typeface="Arial"/>
                <a:ea typeface="MS PGothic" pitchFamily="34" charset="-128"/>
              </a:rPr>
              <a:t>клинически значимыми</a:t>
            </a:r>
            <a:r>
              <a:rPr lang="ru-RU" b="0" dirty="0">
                <a:latin typeface="Arial"/>
                <a:ea typeface="MS PGothic" pitchFamily="34" charset="-128"/>
              </a:rPr>
              <a:t> исходами:</a:t>
            </a:r>
          </a:p>
          <a:p>
            <a:pPr algn="just"/>
            <a:r>
              <a:rPr lang="ru-RU" dirty="0">
                <a:latin typeface="Arial"/>
                <a:ea typeface="MS PGothic" pitchFamily="34" charset="-128"/>
              </a:rPr>
              <a:t>  </a:t>
            </a:r>
          </a:p>
          <a:p>
            <a:pPr lvl="1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/>
                <a:ea typeface="MS PGothic" pitchFamily="34" charset="-128"/>
              </a:rPr>
              <a:t> симптомы </a:t>
            </a:r>
          </a:p>
          <a:p>
            <a:pPr lvl="1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/>
                <a:ea typeface="MS PGothic" pitchFamily="34" charset="-128"/>
              </a:rPr>
              <a:t> </a:t>
            </a:r>
            <a:r>
              <a:rPr lang="ru-RU" sz="2000" dirty="0">
                <a:latin typeface="Arial"/>
                <a:ea typeface="MS PGothic" pitchFamily="34" charset="-128"/>
              </a:rPr>
              <a:t>обострения </a:t>
            </a:r>
          </a:p>
          <a:p>
            <a:pPr lvl="1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/>
                <a:ea typeface="MS PGothic" pitchFamily="34" charset="-128"/>
              </a:rPr>
              <a:t> ответ на терапию </a:t>
            </a:r>
          </a:p>
          <a:p>
            <a:pPr lvl="1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/>
                <a:ea typeface="MS PGothic" pitchFamily="34" charset="-128"/>
              </a:rPr>
              <a:t> скорость прогрессирования заболевания </a:t>
            </a:r>
          </a:p>
          <a:p>
            <a:pPr lvl="1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/>
                <a:ea typeface="MS PGothic" pitchFamily="34" charset="-128"/>
              </a:rPr>
              <a:t> смерть 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4930331" cy="126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9697" y="5953890"/>
            <a:ext cx="83351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>
                <a:latin typeface="Arial Narrow" pitchFamily="34" charset="0"/>
                <a:ea typeface="MS PGothic" pitchFamily="34" charset="-128"/>
              </a:rPr>
              <a:t>Han MK et al. Am J </a:t>
            </a:r>
            <a:r>
              <a:rPr lang="en-US" sz="1000" b="0" dirty="0" err="1">
                <a:latin typeface="Arial Narrow" pitchFamily="34" charset="0"/>
                <a:ea typeface="MS PGothic" pitchFamily="34" charset="-128"/>
              </a:rPr>
              <a:t>Respir</a:t>
            </a:r>
            <a:r>
              <a:rPr lang="en-US" sz="1000" b="0" dirty="0">
                <a:latin typeface="Arial Narrow" pitchFamily="34" charset="0"/>
                <a:ea typeface="MS PGothic" pitchFamily="34" charset="-128"/>
              </a:rPr>
              <a:t> </a:t>
            </a:r>
            <a:r>
              <a:rPr lang="en-US" sz="1000" b="0" dirty="0" err="1">
                <a:latin typeface="Arial Narrow" pitchFamily="34" charset="0"/>
                <a:ea typeface="MS PGothic" pitchFamily="34" charset="-128"/>
              </a:rPr>
              <a:t>Crit</a:t>
            </a:r>
            <a:r>
              <a:rPr lang="en-US" sz="1000" b="0" dirty="0">
                <a:latin typeface="Arial Narrow" pitchFamily="34" charset="0"/>
                <a:ea typeface="MS PGothic" pitchFamily="34" charset="-128"/>
              </a:rPr>
              <a:t> Care Med 2010; </a:t>
            </a:r>
            <a:r>
              <a:rPr lang="en-US" sz="1000" b="0" dirty="0" smtClean="0">
                <a:latin typeface="Arial Narrow" pitchFamily="34" charset="0"/>
                <a:ea typeface="MS PGothic" pitchFamily="34" charset="-128"/>
              </a:rPr>
              <a:t>182:598-604</a:t>
            </a:r>
            <a:r>
              <a:rPr lang="ru-RU" sz="1000" b="0" dirty="0" smtClean="0">
                <a:latin typeface="Arial Narrow" pitchFamily="34" charset="0"/>
                <a:ea typeface="MS PGothic" pitchFamily="34" charset="-128"/>
              </a:rPr>
              <a:t>.</a:t>
            </a:r>
            <a:endParaRPr lang="en-US" sz="1000" b="0" dirty="0">
              <a:latin typeface="Arial Narrow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57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9591" y="0"/>
            <a:ext cx="9144000" cy="742361"/>
          </a:xfrm>
          <a:solidFill>
            <a:srgbClr val="FFFFCC"/>
          </a:solidFill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Профессиональная ХОБЛ – особый фенотип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4300" y="831273"/>
            <a:ext cx="8915400" cy="5029200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Начальная </a:t>
            </a:r>
            <a:r>
              <a:rPr lang="ru-RU" b="1" dirty="0">
                <a:latin typeface="Arial Black" panose="020B0A04020102020204" pitchFamily="34" charset="0"/>
              </a:rPr>
              <a:t>реакция на промаэрозоль – синдром раздражения верхних дыхательных путей</a:t>
            </a:r>
          </a:p>
          <a:p>
            <a:pPr algn="ctr"/>
            <a:r>
              <a:rPr lang="ru-RU" b="1" dirty="0">
                <a:latin typeface="Arial Black" panose="020B0A04020102020204" pitchFamily="34" charset="0"/>
              </a:rPr>
              <a:t>Атрофия слизистой бронхов и сочетание с атрофическим фарингитом</a:t>
            </a: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Высокая </a:t>
            </a:r>
            <a:r>
              <a:rPr lang="ru-RU" b="1" dirty="0">
                <a:latin typeface="Arial Black" panose="020B0A04020102020204" pitchFamily="34" charset="0"/>
              </a:rPr>
              <a:t>степень сочетания необратимых и обратимых компонентов обструкции </a:t>
            </a:r>
          </a:p>
          <a:p>
            <a:pPr algn="ctr"/>
            <a:r>
              <a:rPr lang="ru-RU" b="1" dirty="0">
                <a:latin typeface="Arial Black" panose="020B0A04020102020204" pitchFamily="34" charset="0"/>
              </a:rPr>
              <a:t>Невыраженность клинических симптомов обострения (малопродуктивный кашель) при значительных пневмосклеротических и эмфизематозных изменениях в легких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71001" y="6087643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>
                <a:latin typeface="Arial Black" panose="020B0A04020102020204" pitchFamily="34" charset="0"/>
              </a:rPr>
              <a:t>Шпагина Л.А., Воевода М.И., Котова О.С. и др. // Бюллетень физиологии и патологии дыхания. 2013. №49. С. 8–15.</a:t>
            </a:r>
          </a:p>
        </p:txBody>
      </p:sp>
    </p:spTree>
    <p:extLst>
      <p:ext uri="{BB962C8B-B14F-4D97-AF65-F5344CB8AC3E}">
        <p14:creationId xmlns:p14="http://schemas.microsoft.com/office/powerpoint/2010/main" val="5915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1232</TotalTime>
  <Words>2148</Words>
  <Application>Microsoft Office PowerPoint</Application>
  <PresentationFormat>Экран (4:3)</PresentationFormat>
  <Paragraphs>360</Paragraphs>
  <Slides>30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Arial Unicode MS</vt:lpstr>
      <vt:lpstr>MS PGothic</vt:lpstr>
      <vt:lpstr>Arial</vt:lpstr>
      <vt:lpstr>Arial Black</vt:lpstr>
      <vt:lpstr>Arial Narrow</vt:lpstr>
      <vt:lpstr>Calibri</vt:lpstr>
      <vt:lpstr>Symbol</vt:lpstr>
      <vt:lpstr>Times New Roman</vt:lpstr>
      <vt:lpstr>Wingdings</vt:lpstr>
      <vt:lpstr>Digital Dots</vt:lpstr>
      <vt:lpstr>CS ChemDraw Drawing</vt:lpstr>
      <vt:lpstr>Профессиональная ХОБЛ.   </vt:lpstr>
      <vt:lpstr>Перечень профзаболеваний</vt:lpstr>
      <vt:lpstr>Проф. поллютанты – доказанный ФР ХОБЛ </vt:lpstr>
      <vt:lpstr>Профессиональные факторы риска ХОБЛ</vt:lpstr>
      <vt:lpstr>Профессиональная ХОБЛ определение</vt:lpstr>
      <vt:lpstr>Дополнительные факторы риска</vt:lpstr>
      <vt:lpstr>Основные клинические симптомы</vt:lpstr>
      <vt:lpstr>Презентация PowerPoint</vt:lpstr>
      <vt:lpstr>Профессиональная ХОБЛ – особый фенотип</vt:lpstr>
      <vt:lpstr>Классификация тяжести ХОБЛ по степени ограничения скорости воздушного потока (основанная на постбронходилатационном ОФВ1 (GOLD 2007))1</vt:lpstr>
      <vt:lpstr>Комбинированная оценка ХОБЛ  </vt:lpstr>
      <vt:lpstr>Лечение </vt:lpstr>
      <vt:lpstr>Презентация PowerPoint</vt:lpstr>
      <vt:lpstr>Выбор стратегии терапии</vt:lpstr>
      <vt:lpstr>Презентация PowerPoint</vt:lpstr>
      <vt:lpstr>АКЛИДИНИЯ БРОМИД:  ОСНОВНЫЕ СВОЙСТВА</vt:lpstr>
      <vt:lpstr>БРЕТАРИС® ДЖЕНУЭЙР® — НОВЫЙ ИНГАЛЯЦИОННЫЙ  М-ХОЛИНОЛИТИК ДЛИТЕЛЬНОГО ДЕЙСТВИЯ1, 2</vt:lpstr>
      <vt:lpstr>Презентация PowerPoint</vt:lpstr>
      <vt:lpstr>БРЕТАРИС® ДЖЕНУЭЙР® НАЧАЛО ДЕЙСТВИЯ</vt:lpstr>
      <vt:lpstr>БРЕТАРИС® ДЖЕНУЭЙР® ФАРМАКОКИНЕТИКА</vt:lpstr>
      <vt:lpstr>Презентация PowerPoint</vt:lpstr>
      <vt:lpstr>Презентация PowerPoint</vt:lpstr>
      <vt:lpstr>Легочная депозиция ультрамелкодисперсного  Беклометазона дипропионата (БДП)/формотерола</vt:lpstr>
      <vt:lpstr>Презентация PowerPoint</vt:lpstr>
      <vt:lpstr>Презентация PowerPoint</vt:lpstr>
      <vt:lpstr>Презентация PowerPoint</vt:lpstr>
      <vt:lpstr>Перспективные фенотипы ХОБЛ</vt:lpstr>
      <vt:lpstr>Обострение профессиональной ХОБЛ</vt:lpstr>
      <vt:lpstr>Презентация PowerPoint</vt:lpstr>
      <vt:lpstr>Профессиональная ХОБЛ.  Фенотип-ориентированная  терапия.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Александр Козловский</cp:lastModifiedBy>
  <cp:revision>153</cp:revision>
  <cp:lastPrinted>1601-01-01T00:00:00Z</cp:lastPrinted>
  <dcterms:created xsi:type="dcterms:W3CDTF">2007-06-05T10:41:10Z</dcterms:created>
  <dcterms:modified xsi:type="dcterms:W3CDTF">2016-03-23T10:19:17Z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