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700" r:id="rId2"/>
  </p:sldMasterIdLst>
  <p:notesMasterIdLst>
    <p:notesMasterId r:id="rId21"/>
  </p:notesMasterIdLst>
  <p:sldIdLst>
    <p:sldId id="256" r:id="rId3"/>
    <p:sldId id="353" r:id="rId4"/>
    <p:sldId id="324" r:id="rId5"/>
    <p:sldId id="260" r:id="rId6"/>
    <p:sldId id="344" r:id="rId7"/>
    <p:sldId id="330" r:id="rId8"/>
    <p:sldId id="356" r:id="rId9"/>
    <p:sldId id="331" r:id="rId10"/>
    <p:sldId id="358" r:id="rId11"/>
    <p:sldId id="346" r:id="rId12"/>
    <p:sldId id="345" r:id="rId13"/>
    <p:sldId id="359" r:id="rId14"/>
    <p:sldId id="270" r:id="rId15"/>
    <p:sldId id="327" r:id="rId16"/>
    <p:sldId id="337" r:id="rId17"/>
    <p:sldId id="361" r:id="rId18"/>
    <p:sldId id="362" r:id="rId19"/>
    <p:sldId id="343" r:id="rId20"/>
  </p:sldIdLst>
  <p:sldSz cx="9144000" cy="6858000" type="screen4x3"/>
  <p:notesSz cx="6797675" cy="98726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99FF33"/>
    <a:srgbClr val="FF6D09"/>
    <a:srgbClr val="CC00CC"/>
    <a:srgbClr val="66FF33"/>
    <a:srgbClr val="00CCFF"/>
    <a:srgbClr val="9933FF"/>
    <a:srgbClr val="00E2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87" autoAdjust="0"/>
    <p:restoredTop sz="86380" autoAdjust="0"/>
  </p:normalViewPr>
  <p:slideViewPr>
    <p:cSldViewPr snapToGrid="0">
      <p:cViewPr varScale="1">
        <p:scale>
          <a:sx n="63" d="100"/>
          <a:sy n="63" d="100"/>
        </p:scale>
        <p:origin x="-13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plotArea>
      <c:layout>
        <c:manualLayout>
          <c:layoutTarget val="inner"/>
          <c:xMode val="edge"/>
          <c:yMode val="edge"/>
          <c:x val="9.0443762698059565E-2"/>
          <c:y val="5.4100462506125449E-2"/>
          <c:w val="0.71521706912061656"/>
          <c:h val="0.793816783132286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Омская обл.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-1.0591689419736287E-2"/>
                  <c:y val="-0.1579144107002560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1,59</a:t>
                    </a:r>
                  </a:p>
                </c:rich>
              </c:tx>
              <c:dLblPos val="ctr"/>
              <c:showVal val="1"/>
            </c:dLbl>
            <c:dLbl>
              <c:idx val="1"/>
              <c:layout>
                <c:manualLayout>
                  <c:x val="-8.0162051656705834E-3"/>
                  <c:y val="-0.16649194017385646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-9.619407267777871E-3"/>
                  <c:y val="-0.15345268542199531"/>
                </c:manualLayout>
              </c:layout>
              <c:dLblPos val="ctr"/>
              <c:showVal val="1"/>
            </c:dLbl>
            <c:dLbl>
              <c:idx val="3"/>
              <c:layout>
                <c:manualLayout>
                  <c:x val="-1.5130984885337534E-3"/>
                  <c:y val="4.7560836293581571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1.5130984885337534E-3"/>
                  <c:y val="-1.8704153724083388E-2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1.5130984885337519E-3"/>
                  <c:y val="-2.1764781615198122E-2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4.5392954656012551E-3"/>
                  <c:y val="-0.1973930133753195"/>
                </c:manualLayout>
              </c:layout>
              <c:dLblPos val="ctr"/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1.59</c:v>
                </c:pt>
                <c:pt idx="1">
                  <c:v>1.6</c:v>
                </c:pt>
                <c:pt idx="2">
                  <c:v>0.83</c:v>
                </c:pt>
                <c:pt idx="3">
                  <c:v>0.9</c:v>
                </c:pt>
                <c:pt idx="4">
                  <c:v>0.89</c:v>
                </c:pt>
                <c:pt idx="5">
                  <c:v>0.85</c:v>
                </c:pt>
                <c:pt idx="6">
                  <c:v>0.88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1.9831240670467064E-2"/>
                  <c:y val="9.7113735937366837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1"/>
              <c:layout>
                <c:manualLayout>
                  <c:x val="5.0608974484989515E-3"/>
                  <c:y val="-1.420400749264506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1,92</a:t>
                    </a:r>
                  </a:p>
                </c:rich>
              </c:tx>
              <c:dLblPos val="outEnd"/>
              <c:showVal val="1"/>
            </c:dLbl>
            <c:dLbl>
              <c:idx val="2"/>
              <c:layout>
                <c:manualLayout>
                  <c:x val="4.664989867601492E-3"/>
                  <c:y val="9.4953292720109852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1,71</a:t>
                    </a:r>
                  </a:p>
                </c:rich>
              </c:tx>
              <c:dLblPos val="outEnd"/>
              <c:showVal val="1"/>
            </c:dLbl>
            <c:dLbl>
              <c:idx val="3"/>
              <c:layout>
                <c:manualLayout>
                  <c:x val="6.052393954135012E-3"/>
                  <c:y val="7.6320117586137362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4"/>
              <c:layout>
                <c:manualLayout>
                  <c:x val="-1.5130984885337519E-3"/>
                  <c:y val="-2.1910106392761843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1,74</a:t>
                    </a:r>
                  </a:p>
                </c:rich>
              </c:tx>
              <c:dLblPos val="outEnd"/>
              <c:showVal val="1"/>
            </c:dLbl>
            <c:dLbl>
              <c:idx val="5"/>
              <c:layout>
                <c:manualLayout>
                  <c:x val="0"/>
                  <c:y val="-0.3059591707317452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1,65</a:t>
                    </a:r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1.73</c:v>
                </c:pt>
                <c:pt idx="1">
                  <c:v>1.92</c:v>
                </c:pt>
                <c:pt idx="2">
                  <c:v>1.71</c:v>
                </c:pt>
                <c:pt idx="3">
                  <c:v>1.79</c:v>
                </c:pt>
                <c:pt idx="4">
                  <c:v>1.74</c:v>
                </c:pt>
                <c:pt idx="5">
                  <c:v>1.65</c:v>
                </c:pt>
              </c:numCache>
            </c:numRef>
          </c:val>
        </c:ser>
        <c:axId val="108193280"/>
        <c:axId val="108194816"/>
      </c:barChart>
      <c:catAx>
        <c:axId val="1081932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08194816"/>
        <c:crosses val="autoZero"/>
        <c:auto val="1"/>
        <c:lblAlgn val="ctr"/>
        <c:lblOffset val="100"/>
      </c:catAx>
      <c:valAx>
        <c:axId val="108194816"/>
        <c:scaling>
          <c:orientation val="minMax"/>
        </c:scaling>
        <c:axPos val="l"/>
        <c:majorGridlines/>
        <c:numFmt formatCode="General" sourceLinked="1"/>
        <c:tickLblPos val="nextTo"/>
        <c:spPr>
          <a:noFill/>
        </c:spPr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ru-RU"/>
          </a:p>
        </c:txPr>
        <c:crossAx val="10819328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8321554819386152"/>
          <c:y val="0.35927046203623531"/>
          <c:w val="0.20716504453836096"/>
          <c:h val="0.49629256700968727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9C1B6D-EA52-494E-9DA8-61BE14D9FA35}" type="doc">
      <dgm:prSet loTypeId="urn:microsoft.com/office/officeart/2005/8/layout/arrow4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BA381940-9E2F-480C-85E6-BF4FF76A931C}">
      <dgm:prSet phldrT="[Текст]" custT="1"/>
      <dgm:spPr/>
      <dgm:t>
        <a:bodyPr/>
        <a:lstStyle/>
        <a:p>
          <a:r>
            <a:rPr lang="ru-RU" sz="2400" dirty="0" err="1" smtClean="0">
              <a:solidFill>
                <a:srgbClr val="FFFF00"/>
              </a:solidFill>
            </a:rPr>
            <a:t>Профпатологи</a:t>
          </a:r>
          <a:r>
            <a:rPr lang="ru-RU" sz="2400" dirty="0" smtClean="0">
              <a:solidFill>
                <a:srgbClr val="FFFF00"/>
              </a:solidFill>
            </a:rPr>
            <a:t> </a:t>
          </a:r>
          <a:r>
            <a:rPr lang="ru-RU" sz="2400" dirty="0" smtClean="0">
              <a:solidFill>
                <a:srgbClr val="FFFF00"/>
              </a:solidFill>
            </a:rPr>
            <a:t>Тарской,</a:t>
          </a:r>
          <a:endParaRPr lang="ru-RU" sz="2400" dirty="0" smtClean="0">
            <a:solidFill>
              <a:srgbClr val="FFFF00"/>
            </a:solidFill>
          </a:endParaRPr>
        </a:p>
        <a:p>
          <a:r>
            <a:rPr lang="ru-RU" sz="2400" dirty="0" err="1" smtClean="0">
              <a:solidFill>
                <a:srgbClr val="FFFF00"/>
              </a:solidFill>
            </a:rPr>
            <a:t>Павлоградской</a:t>
          </a:r>
          <a:r>
            <a:rPr lang="ru-RU" sz="2400" dirty="0" smtClean="0">
              <a:solidFill>
                <a:srgbClr val="FFFF00"/>
              </a:solidFill>
            </a:rPr>
            <a:t>, </a:t>
          </a:r>
          <a:r>
            <a:rPr lang="ru-RU" sz="2400" dirty="0" err="1" smtClean="0">
              <a:solidFill>
                <a:srgbClr val="FFFF00"/>
              </a:solidFill>
            </a:rPr>
            <a:t>Большереченской</a:t>
          </a:r>
          <a:r>
            <a:rPr lang="ru-RU" sz="2400" dirty="0" smtClean="0">
              <a:solidFill>
                <a:srgbClr val="FFFF00"/>
              </a:solidFill>
            </a:rPr>
            <a:t> </a:t>
          </a:r>
          <a:r>
            <a:rPr lang="ru-RU" sz="2400" dirty="0" smtClean="0">
              <a:solidFill>
                <a:srgbClr val="FFFF00"/>
              </a:solidFill>
            </a:rPr>
            <a:t>ЦРБ</a:t>
          </a:r>
          <a:endParaRPr lang="ru-RU" sz="2400" dirty="0">
            <a:solidFill>
              <a:srgbClr val="FFFF00"/>
            </a:solidFill>
          </a:endParaRPr>
        </a:p>
      </dgm:t>
    </dgm:pt>
    <dgm:pt modelId="{4340FA3A-6102-4199-96D2-63A102D1B6D6}" type="parTrans" cxnId="{40B8B23D-46DD-476C-BC1B-461A823258A6}">
      <dgm:prSet/>
      <dgm:spPr/>
      <dgm:t>
        <a:bodyPr/>
        <a:lstStyle/>
        <a:p>
          <a:endParaRPr lang="ru-RU"/>
        </a:p>
      </dgm:t>
    </dgm:pt>
    <dgm:pt modelId="{6B54D7D5-2FA9-4A23-91C5-32BF0B2E3F3A}" type="sibTrans" cxnId="{40B8B23D-46DD-476C-BC1B-461A823258A6}">
      <dgm:prSet/>
      <dgm:spPr/>
      <dgm:t>
        <a:bodyPr/>
        <a:lstStyle/>
        <a:p>
          <a:endParaRPr lang="ru-RU"/>
        </a:p>
      </dgm:t>
    </dgm:pt>
    <dgm:pt modelId="{A2D24B0F-E920-4D02-8C96-679D00E669A1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bg1">
                  <a:lumMod val="95000"/>
                </a:schemeClr>
              </a:solidFill>
            </a:rPr>
            <a:t>Остальные ЦРБ </a:t>
          </a:r>
          <a:r>
            <a:rPr lang="ru-RU" sz="2800" dirty="0" smtClean="0">
              <a:solidFill>
                <a:schemeClr val="bg1">
                  <a:lumMod val="95000"/>
                </a:schemeClr>
              </a:solidFill>
            </a:rPr>
            <a:t>(Азовская, </a:t>
          </a:r>
        </a:p>
        <a:p>
          <a:r>
            <a:rPr lang="ru-RU" sz="2800" dirty="0" err="1" smtClean="0">
              <a:solidFill>
                <a:schemeClr val="bg1">
                  <a:lumMod val="95000"/>
                </a:schemeClr>
              </a:solidFill>
            </a:rPr>
            <a:t>Нововаршавская</a:t>
          </a:r>
          <a:r>
            <a:rPr lang="ru-RU" sz="2800" dirty="0" smtClean="0">
              <a:solidFill>
                <a:schemeClr val="bg1">
                  <a:lumMod val="95000"/>
                </a:schemeClr>
              </a:solidFill>
            </a:rPr>
            <a:t>,</a:t>
          </a:r>
        </a:p>
        <a:p>
          <a:r>
            <a:rPr lang="ru-RU" sz="2800" dirty="0" err="1" smtClean="0">
              <a:solidFill>
                <a:schemeClr val="bg1">
                  <a:lumMod val="95000"/>
                </a:schemeClr>
              </a:solidFill>
            </a:rPr>
            <a:t>Тюкалинская</a:t>
          </a:r>
          <a:r>
            <a:rPr lang="ru-RU" sz="2800" dirty="0" smtClean="0">
              <a:solidFill>
                <a:schemeClr val="bg1">
                  <a:lumMod val="95000"/>
                </a:schemeClr>
              </a:solidFill>
            </a:rPr>
            <a:t>)</a:t>
          </a:r>
          <a:endParaRPr lang="ru-RU" sz="2800" dirty="0">
            <a:solidFill>
              <a:schemeClr val="bg1">
                <a:lumMod val="95000"/>
              </a:schemeClr>
            </a:solidFill>
          </a:endParaRPr>
        </a:p>
      </dgm:t>
    </dgm:pt>
    <dgm:pt modelId="{5D4B6DCF-59A0-48CD-9D55-E066D7AC3BE7}" type="parTrans" cxnId="{95EF4ED8-71CB-49DE-8465-DE67C6CE8AF7}">
      <dgm:prSet/>
      <dgm:spPr/>
      <dgm:t>
        <a:bodyPr/>
        <a:lstStyle/>
        <a:p>
          <a:endParaRPr lang="ru-RU"/>
        </a:p>
      </dgm:t>
    </dgm:pt>
    <dgm:pt modelId="{55841F04-05A2-4D4A-8E06-0F6FC5128E59}" type="sibTrans" cxnId="{95EF4ED8-71CB-49DE-8465-DE67C6CE8AF7}">
      <dgm:prSet/>
      <dgm:spPr/>
      <dgm:t>
        <a:bodyPr/>
        <a:lstStyle/>
        <a:p>
          <a:endParaRPr lang="ru-RU"/>
        </a:p>
      </dgm:t>
    </dgm:pt>
    <dgm:pt modelId="{BD5A1C2F-0CA0-4B72-A45B-6FA35125282A}">
      <dgm:prSet/>
      <dgm:spPr/>
      <dgm:t>
        <a:bodyPr/>
        <a:lstStyle/>
        <a:p>
          <a:endParaRPr lang="ru-RU"/>
        </a:p>
      </dgm:t>
    </dgm:pt>
    <dgm:pt modelId="{3319DD18-064B-4CA9-8B04-A27248AF4905}" type="parTrans" cxnId="{12D68CFF-D5B1-491D-89AF-6618188F569E}">
      <dgm:prSet/>
      <dgm:spPr/>
      <dgm:t>
        <a:bodyPr/>
        <a:lstStyle/>
        <a:p>
          <a:endParaRPr lang="ru-RU"/>
        </a:p>
      </dgm:t>
    </dgm:pt>
    <dgm:pt modelId="{CEC9380B-96EE-45BC-9618-7442B78B4C4E}" type="sibTrans" cxnId="{12D68CFF-D5B1-491D-89AF-6618188F569E}">
      <dgm:prSet/>
      <dgm:spPr/>
      <dgm:t>
        <a:bodyPr/>
        <a:lstStyle/>
        <a:p>
          <a:endParaRPr lang="ru-RU"/>
        </a:p>
      </dgm:t>
    </dgm:pt>
    <dgm:pt modelId="{B767D713-67CD-4D24-B5F9-70FBE1B14FDB}">
      <dgm:prSet/>
      <dgm:spPr/>
      <dgm:t>
        <a:bodyPr/>
        <a:lstStyle/>
        <a:p>
          <a:endParaRPr lang="ru-RU"/>
        </a:p>
      </dgm:t>
    </dgm:pt>
    <dgm:pt modelId="{DAD5366C-FB05-4BB8-854E-C47FF7FC9F01}" type="parTrans" cxnId="{5379441A-F1CD-48D9-968E-F195210D04CF}">
      <dgm:prSet/>
      <dgm:spPr/>
      <dgm:t>
        <a:bodyPr/>
        <a:lstStyle/>
        <a:p>
          <a:endParaRPr lang="ru-RU"/>
        </a:p>
      </dgm:t>
    </dgm:pt>
    <dgm:pt modelId="{D07F70FD-23A0-4CE1-906D-FCEF65173FFD}" type="sibTrans" cxnId="{5379441A-F1CD-48D9-968E-F195210D04CF}">
      <dgm:prSet/>
      <dgm:spPr/>
      <dgm:t>
        <a:bodyPr/>
        <a:lstStyle/>
        <a:p>
          <a:endParaRPr lang="ru-RU"/>
        </a:p>
      </dgm:t>
    </dgm:pt>
    <dgm:pt modelId="{4F75AE45-5CCC-4C22-A3DB-5426D549D534}">
      <dgm:prSet/>
      <dgm:spPr/>
      <dgm:t>
        <a:bodyPr/>
        <a:lstStyle/>
        <a:p>
          <a:endParaRPr lang="ru-RU"/>
        </a:p>
      </dgm:t>
    </dgm:pt>
    <dgm:pt modelId="{CFB0BC62-218D-4D1A-80E8-F57F21A2257B}" type="parTrans" cxnId="{57FA8B6B-EA7E-41CE-B255-93BCEA286F82}">
      <dgm:prSet/>
      <dgm:spPr/>
      <dgm:t>
        <a:bodyPr/>
        <a:lstStyle/>
        <a:p>
          <a:endParaRPr lang="ru-RU"/>
        </a:p>
      </dgm:t>
    </dgm:pt>
    <dgm:pt modelId="{881586C9-01D8-4B99-B354-B63032182F70}" type="sibTrans" cxnId="{57FA8B6B-EA7E-41CE-B255-93BCEA286F82}">
      <dgm:prSet/>
      <dgm:spPr/>
      <dgm:t>
        <a:bodyPr/>
        <a:lstStyle/>
        <a:p>
          <a:endParaRPr lang="ru-RU"/>
        </a:p>
      </dgm:t>
    </dgm:pt>
    <dgm:pt modelId="{F9EFF812-0FD0-4673-9667-CEE0F604EFC6}" type="pres">
      <dgm:prSet presAssocID="{F39C1B6D-EA52-494E-9DA8-61BE14D9FA3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C8C812-659E-4849-AE0A-7CB01BC5FE79}" type="pres">
      <dgm:prSet presAssocID="{BA381940-9E2F-480C-85E6-BF4FF76A931C}" presName="upArrow" presStyleLbl="node1" presStyleIdx="0" presStyleCnt="2"/>
      <dgm:spPr>
        <a:solidFill>
          <a:srgbClr val="00FFFF">
            <a:alpha val="90000"/>
          </a:srgbClr>
        </a:solidFill>
      </dgm:spPr>
    </dgm:pt>
    <dgm:pt modelId="{0907661D-D74E-430A-A2C1-2A4917FCD519}" type="pres">
      <dgm:prSet presAssocID="{BA381940-9E2F-480C-85E6-BF4FF76A931C}" presName="upArrowText" presStyleLbl="revTx" presStyleIdx="0" presStyleCnt="2" custScaleX="1142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EFC106-BA80-430E-9201-B332DAA5175C}" type="pres">
      <dgm:prSet presAssocID="{A2D24B0F-E920-4D02-8C96-679D00E669A1}" presName="downArrow" presStyleLbl="node1" presStyleIdx="1" presStyleCnt="2" custLinFactNeighborX="-512" custLinFactNeighborY="-668"/>
      <dgm:spPr>
        <a:solidFill>
          <a:schemeClr val="accent3">
            <a:lumMod val="75000"/>
            <a:alpha val="50000"/>
          </a:schemeClr>
        </a:solidFill>
      </dgm:spPr>
    </dgm:pt>
    <dgm:pt modelId="{5FDAFFC7-192A-4EF8-B4F6-9B5034235A4E}" type="pres">
      <dgm:prSet presAssocID="{A2D24B0F-E920-4D02-8C96-679D00E669A1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EF4ED8-71CB-49DE-8465-DE67C6CE8AF7}" srcId="{F39C1B6D-EA52-494E-9DA8-61BE14D9FA35}" destId="{A2D24B0F-E920-4D02-8C96-679D00E669A1}" srcOrd="1" destOrd="0" parTransId="{5D4B6DCF-59A0-48CD-9D55-E066D7AC3BE7}" sibTransId="{55841F04-05A2-4D4A-8E06-0F6FC5128E59}"/>
    <dgm:cxn modelId="{40B8B23D-46DD-476C-BC1B-461A823258A6}" srcId="{F39C1B6D-EA52-494E-9DA8-61BE14D9FA35}" destId="{BA381940-9E2F-480C-85E6-BF4FF76A931C}" srcOrd="0" destOrd="0" parTransId="{4340FA3A-6102-4199-96D2-63A102D1B6D6}" sibTransId="{6B54D7D5-2FA9-4A23-91C5-32BF0B2E3F3A}"/>
    <dgm:cxn modelId="{12D68CFF-D5B1-491D-89AF-6618188F569E}" srcId="{F39C1B6D-EA52-494E-9DA8-61BE14D9FA35}" destId="{BD5A1C2F-0CA0-4B72-A45B-6FA35125282A}" srcOrd="2" destOrd="0" parTransId="{3319DD18-064B-4CA9-8B04-A27248AF4905}" sibTransId="{CEC9380B-96EE-45BC-9618-7442B78B4C4E}"/>
    <dgm:cxn modelId="{FB8CE714-BD14-42D2-8D39-02DC581D7A80}" type="presOf" srcId="{A2D24B0F-E920-4D02-8C96-679D00E669A1}" destId="{5FDAFFC7-192A-4EF8-B4F6-9B5034235A4E}" srcOrd="0" destOrd="0" presId="urn:microsoft.com/office/officeart/2005/8/layout/arrow4"/>
    <dgm:cxn modelId="{A0067DD0-57EF-4387-BE2F-11EF1C18849F}" type="presOf" srcId="{BA381940-9E2F-480C-85E6-BF4FF76A931C}" destId="{0907661D-D74E-430A-A2C1-2A4917FCD519}" srcOrd="0" destOrd="0" presId="urn:microsoft.com/office/officeart/2005/8/layout/arrow4"/>
    <dgm:cxn modelId="{57FA8B6B-EA7E-41CE-B255-93BCEA286F82}" srcId="{F39C1B6D-EA52-494E-9DA8-61BE14D9FA35}" destId="{4F75AE45-5CCC-4C22-A3DB-5426D549D534}" srcOrd="4" destOrd="0" parTransId="{CFB0BC62-218D-4D1A-80E8-F57F21A2257B}" sibTransId="{881586C9-01D8-4B99-B354-B63032182F70}"/>
    <dgm:cxn modelId="{5379441A-F1CD-48D9-968E-F195210D04CF}" srcId="{F39C1B6D-EA52-494E-9DA8-61BE14D9FA35}" destId="{B767D713-67CD-4D24-B5F9-70FBE1B14FDB}" srcOrd="3" destOrd="0" parTransId="{DAD5366C-FB05-4BB8-854E-C47FF7FC9F01}" sibTransId="{D07F70FD-23A0-4CE1-906D-FCEF65173FFD}"/>
    <dgm:cxn modelId="{269A6F95-B553-4393-A8A7-57AAABA52219}" type="presOf" srcId="{F39C1B6D-EA52-494E-9DA8-61BE14D9FA35}" destId="{F9EFF812-0FD0-4673-9667-CEE0F604EFC6}" srcOrd="0" destOrd="0" presId="urn:microsoft.com/office/officeart/2005/8/layout/arrow4"/>
    <dgm:cxn modelId="{3C58225B-E062-47F7-A786-AB2F6DBA0D5A}" type="presParOf" srcId="{F9EFF812-0FD0-4673-9667-CEE0F604EFC6}" destId="{1CC8C812-659E-4849-AE0A-7CB01BC5FE79}" srcOrd="0" destOrd="0" presId="urn:microsoft.com/office/officeart/2005/8/layout/arrow4"/>
    <dgm:cxn modelId="{FC8EA18F-F46D-4A00-B5DF-FDF4E350C058}" type="presParOf" srcId="{F9EFF812-0FD0-4673-9667-CEE0F604EFC6}" destId="{0907661D-D74E-430A-A2C1-2A4917FCD519}" srcOrd="1" destOrd="0" presId="urn:microsoft.com/office/officeart/2005/8/layout/arrow4"/>
    <dgm:cxn modelId="{6420B029-D255-455B-8A84-46E443B4FEA9}" type="presParOf" srcId="{F9EFF812-0FD0-4673-9667-CEE0F604EFC6}" destId="{89EFC106-BA80-430E-9201-B332DAA5175C}" srcOrd="2" destOrd="0" presId="urn:microsoft.com/office/officeart/2005/8/layout/arrow4"/>
    <dgm:cxn modelId="{78D4C5E0-4CD3-4DDD-88DB-2CEF93F00535}" type="presParOf" srcId="{F9EFF812-0FD0-4673-9667-CEE0F604EFC6}" destId="{5FDAFFC7-192A-4EF8-B4F6-9B5034235A4E}" srcOrd="3" destOrd="0" presId="urn:microsoft.com/office/officeart/2005/8/layout/arrow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ECE895-B586-4006-B765-486658D876A6}" type="doc">
      <dgm:prSet loTypeId="urn:microsoft.com/office/officeart/2005/8/layout/arrow3" loCatId="relationship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116D3DF-C4E5-4B38-A602-FCD16C5D8CCF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</a:rPr>
            <a:t>Число установленных случаев ПЗ</a:t>
          </a:r>
          <a:endParaRPr lang="ru-RU" b="1" dirty="0">
            <a:solidFill>
              <a:srgbClr val="FFC000"/>
            </a:solidFill>
          </a:endParaRPr>
        </a:p>
      </dgm:t>
    </dgm:pt>
    <dgm:pt modelId="{B073B4C5-A9E4-49E1-9C7A-13F7EB71110B}" type="parTrans" cxnId="{2992F8C1-9743-4EA0-8B98-C20365BE8FA7}">
      <dgm:prSet/>
      <dgm:spPr/>
      <dgm:t>
        <a:bodyPr/>
        <a:lstStyle/>
        <a:p>
          <a:endParaRPr lang="ru-RU"/>
        </a:p>
      </dgm:t>
    </dgm:pt>
    <dgm:pt modelId="{3CA5DEAA-9A4B-4726-AE91-443FACDA1818}" type="sibTrans" cxnId="{2992F8C1-9743-4EA0-8B98-C20365BE8FA7}">
      <dgm:prSet/>
      <dgm:spPr/>
      <dgm:t>
        <a:bodyPr/>
        <a:lstStyle/>
        <a:p>
          <a:endParaRPr lang="ru-RU"/>
        </a:p>
      </dgm:t>
    </dgm:pt>
    <dgm:pt modelId="{20E7DAF7-BBCB-42F3-819B-6F4FEAC31E6A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</a:rPr>
            <a:t>Сложность рассматриваемых случаев</a:t>
          </a:r>
          <a:endParaRPr lang="ru-RU" b="1" dirty="0">
            <a:solidFill>
              <a:srgbClr val="FFC000"/>
            </a:solidFill>
          </a:endParaRPr>
        </a:p>
      </dgm:t>
    </dgm:pt>
    <dgm:pt modelId="{E342F4A4-9298-4BE1-B924-1606785D46E3}" type="parTrans" cxnId="{7BC3676C-BC26-4CF7-BEAC-87D16197525A}">
      <dgm:prSet/>
      <dgm:spPr/>
      <dgm:t>
        <a:bodyPr/>
        <a:lstStyle/>
        <a:p>
          <a:endParaRPr lang="ru-RU"/>
        </a:p>
      </dgm:t>
    </dgm:pt>
    <dgm:pt modelId="{BDEC8DB9-BD26-4E78-B06E-B6585F42B25C}" type="sibTrans" cxnId="{7BC3676C-BC26-4CF7-BEAC-87D16197525A}">
      <dgm:prSet/>
      <dgm:spPr/>
      <dgm:t>
        <a:bodyPr/>
        <a:lstStyle/>
        <a:p>
          <a:endParaRPr lang="ru-RU"/>
        </a:p>
      </dgm:t>
    </dgm:pt>
    <dgm:pt modelId="{E3788CCE-0403-41F3-89CC-2F92C4096962}">
      <dgm:prSet/>
      <dgm:spPr/>
      <dgm:t>
        <a:bodyPr/>
        <a:lstStyle/>
        <a:p>
          <a:endParaRPr lang="ru-RU"/>
        </a:p>
      </dgm:t>
    </dgm:pt>
    <dgm:pt modelId="{BD1B8C27-D359-44D1-B497-CD28E005401B}" type="parTrans" cxnId="{D6CC7C26-4BD1-40F8-9811-88B82C73C1C7}">
      <dgm:prSet/>
      <dgm:spPr/>
      <dgm:t>
        <a:bodyPr/>
        <a:lstStyle/>
        <a:p>
          <a:endParaRPr lang="ru-RU"/>
        </a:p>
      </dgm:t>
    </dgm:pt>
    <dgm:pt modelId="{BCBEA2F3-4C0A-4152-B14B-E5AA2F00743F}" type="sibTrans" cxnId="{D6CC7C26-4BD1-40F8-9811-88B82C73C1C7}">
      <dgm:prSet/>
      <dgm:spPr/>
      <dgm:t>
        <a:bodyPr/>
        <a:lstStyle/>
        <a:p>
          <a:endParaRPr lang="ru-RU"/>
        </a:p>
      </dgm:t>
    </dgm:pt>
    <dgm:pt modelId="{17E712E8-399A-4890-8E1C-14C8127E2CCD}" type="pres">
      <dgm:prSet presAssocID="{EEECE895-B586-4006-B765-486658D876A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01DEDC-8812-4A6F-BF35-9DE8898C468B}" type="pres">
      <dgm:prSet presAssocID="{EEECE895-B586-4006-B765-486658D876A6}" presName="divider" presStyleLbl="fgShp" presStyleIdx="0" presStyleCnt="1"/>
      <dgm:spPr/>
    </dgm:pt>
    <dgm:pt modelId="{98393047-32A4-4076-A4A6-F1DD971A73CC}" type="pres">
      <dgm:prSet presAssocID="{7116D3DF-C4E5-4B38-A602-FCD16C5D8CCF}" presName="downArrow" presStyleLbl="node1" presStyleIdx="0" presStyleCnt="2"/>
      <dgm:spPr/>
    </dgm:pt>
    <dgm:pt modelId="{81BD150C-2D94-4339-A930-C2935D36D214}" type="pres">
      <dgm:prSet presAssocID="{7116D3DF-C4E5-4B38-A602-FCD16C5D8CCF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D4C3B4-10D9-41EC-A853-729324675A7C}" type="pres">
      <dgm:prSet presAssocID="{20E7DAF7-BBCB-42F3-819B-6F4FEAC31E6A}" presName="upArrow" presStyleLbl="node1" presStyleIdx="1" presStyleCnt="2"/>
      <dgm:spPr/>
    </dgm:pt>
    <dgm:pt modelId="{B9A46834-48CE-4CAD-80E3-8CEC13DE4A74}" type="pres">
      <dgm:prSet presAssocID="{20E7DAF7-BBCB-42F3-819B-6F4FEAC31E6A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92F8C1-9743-4EA0-8B98-C20365BE8FA7}" srcId="{EEECE895-B586-4006-B765-486658D876A6}" destId="{7116D3DF-C4E5-4B38-A602-FCD16C5D8CCF}" srcOrd="0" destOrd="0" parTransId="{B073B4C5-A9E4-49E1-9C7A-13F7EB71110B}" sibTransId="{3CA5DEAA-9A4B-4726-AE91-443FACDA1818}"/>
    <dgm:cxn modelId="{6BB95C4A-2794-433D-8BB3-7848B283734A}" type="presOf" srcId="{20E7DAF7-BBCB-42F3-819B-6F4FEAC31E6A}" destId="{B9A46834-48CE-4CAD-80E3-8CEC13DE4A74}" srcOrd="0" destOrd="0" presId="urn:microsoft.com/office/officeart/2005/8/layout/arrow3"/>
    <dgm:cxn modelId="{8944E380-A0AD-48C8-B933-18DF1574BCEC}" type="presOf" srcId="{EEECE895-B586-4006-B765-486658D876A6}" destId="{17E712E8-399A-4890-8E1C-14C8127E2CCD}" srcOrd="0" destOrd="0" presId="urn:microsoft.com/office/officeart/2005/8/layout/arrow3"/>
    <dgm:cxn modelId="{7BC3676C-BC26-4CF7-BEAC-87D16197525A}" srcId="{EEECE895-B586-4006-B765-486658D876A6}" destId="{20E7DAF7-BBCB-42F3-819B-6F4FEAC31E6A}" srcOrd="1" destOrd="0" parTransId="{E342F4A4-9298-4BE1-B924-1606785D46E3}" sibTransId="{BDEC8DB9-BD26-4E78-B06E-B6585F42B25C}"/>
    <dgm:cxn modelId="{D6CC7C26-4BD1-40F8-9811-88B82C73C1C7}" srcId="{EEECE895-B586-4006-B765-486658D876A6}" destId="{E3788CCE-0403-41F3-89CC-2F92C4096962}" srcOrd="2" destOrd="0" parTransId="{BD1B8C27-D359-44D1-B497-CD28E005401B}" sibTransId="{BCBEA2F3-4C0A-4152-B14B-E5AA2F00743F}"/>
    <dgm:cxn modelId="{67911E65-2A3C-4579-A2AA-07C84010D6A8}" type="presOf" srcId="{7116D3DF-C4E5-4B38-A602-FCD16C5D8CCF}" destId="{81BD150C-2D94-4339-A930-C2935D36D214}" srcOrd="0" destOrd="0" presId="urn:microsoft.com/office/officeart/2005/8/layout/arrow3"/>
    <dgm:cxn modelId="{25A5D66E-14D2-4E45-B787-D5B19AA858F7}" type="presParOf" srcId="{17E712E8-399A-4890-8E1C-14C8127E2CCD}" destId="{BC01DEDC-8812-4A6F-BF35-9DE8898C468B}" srcOrd="0" destOrd="0" presId="urn:microsoft.com/office/officeart/2005/8/layout/arrow3"/>
    <dgm:cxn modelId="{51CB91B8-6A21-486F-8B84-F10B3ED47312}" type="presParOf" srcId="{17E712E8-399A-4890-8E1C-14C8127E2CCD}" destId="{98393047-32A4-4076-A4A6-F1DD971A73CC}" srcOrd="1" destOrd="0" presId="urn:microsoft.com/office/officeart/2005/8/layout/arrow3"/>
    <dgm:cxn modelId="{25957BA3-AF3B-44EA-A000-4EAFF22C898E}" type="presParOf" srcId="{17E712E8-399A-4890-8E1C-14C8127E2CCD}" destId="{81BD150C-2D94-4339-A930-C2935D36D214}" srcOrd="2" destOrd="0" presId="urn:microsoft.com/office/officeart/2005/8/layout/arrow3"/>
    <dgm:cxn modelId="{121736A4-1690-4047-81AB-633549A1FED6}" type="presParOf" srcId="{17E712E8-399A-4890-8E1C-14C8127E2CCD}" destId="{B1D4C3B4-10D9-41EC-A853-729324675A7C}" srcOrd="3" destOrd="0" presId="urn:microsoft.com/office/officeart/2005/8/layout/arrow3"/>
    <dgm:cxn modelId="{C60F7CB7-89CD-4E8F-88C7-035BFF871CC3}" type="presParOf" srcId="{17E712E8-399A-4890-8E1C-14C8127E2CCD}" destId="{B9A46834-48CE-4CAD-80E3-8CEC13DE4A74}" srcOrd="4" destOrd="0" presId="urn:microsoft.com/office/officeart/2005/8/layout/arrow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C8C812-659E-4849-AE0A-7CB01BC5FE79}">
      <dsp:nvSpPr>
        <dsp:cNvPr id="0" name=""/>
        <dsp:cNvSpPr/>
      </dsp:nvSpPr>
      <dsp:spPr>
        <a:xfrm>
          <a:off x="4507" y="0"/>
          <a:ext cx="2704242" cy="2073401"/>
        </a:xfrm>
        <a:prstGeom prst="upArrow">
          <a:avLst/>
        </a:prstGeom>
        <a:solidFill>
          <a:srgbClr val="00FFFF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07661D-D74E-430A-A2C1-2A4917FCD519}">
      <dsp:nvSpPr>
        <dsp:cNvPr id="0" name=""/>
        <dsp:cNvSpPr/>
      </dsp:nvSpPr>
      <dsp:spPr>
        <a:xfrm>
          <a:off x="2436385" y="0"/>
          <a:ext cx="5296002" cy="2073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0" rIns="213360" bIns="21336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err="1" smtClean="0">
              <a:solidFill>
                <a:srgbClr val="FFFF00"/>
              </a:solidFill>
            </a:rPr>
            <a:t>Профпатологи</a:t>
          </a:r>
          <a:r>
            <a:rPr lang="ru-RU" sz="3000" kern="1200" dirty="0" smtClean="0">
              <a:solidFill>
                <a:srgbClr val="FFFF00"/>
              </a:solidFill>
            </a:rPr>
            <a:t> </a:t>
          </a:r>
          <a:r>
            <a:rPr lang="ru-RU" sz="3000" kern="1200" dirty="0" err="1" smtClean="0">
              <a:solidFill>
                <a:srgbClr val="FFFF00"/>
              </a:solidFill>
            </a:rPr>
            <a:t>Большереченской</a:t>
          </a:r>
          <a:r>
            <a:rPr lang="ru-RU" sz="3000" kern="1200" dirty="0" smtClean="0">
              <a:solidFill>
                <a:srgbClr val="FFFF00"/>
              </a:solidFill>
            </a:rPr>
            <a:t>,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rgbClr val="FFFF00"/>
              </a:solidFill>
            </a:rPr>
            <a:t>Полтавской, </a:t>
          </a:r>
          <a:r>
            <a:rPr lang="ru-RU" sz="3000" kern="1200" dirty="0" err="1" smtClean="0">
              <a:solidFill>
                <a:srgbClr val="FFFF00"/>
              </a:solidFill>
            </a:rPr>
            <a:t>Щербакульской</a:t>
          </a:r>
          <a:r>
            <a:rPr lang="ru-RU" sz="3000" kern="1200" dirty="0" smtClean="0">
              <a:solidFill>
                <a:srgbClr val="FFFF00"/>
              </a:solidFill>
            </a:rPr>
            <a:t> ЦРБ</a:t>
          </a:r>
          <a:endParaRPr lang="ru-RU" sz="3000" kern="1200" dirty="0">
            <a:solidFill>
              <a:srgbClr val="FFFF00"/>
            </a:solidFill>
          </a:endParaRPr>
        </a:p>
      </dsp:txBody>
      <dsp:txXfrm>
        <a:off x="2436385" y="0"/>
        <a:ext cx="5296002" cy="2073401"/>
      </dsp:txXfrm>
    </dsp:sp>
    <dsp:sp modelId="{89EFC106-BA80-430E-9201-B332DAA5175C}">
      <dsp:nvSpPr>
        <dsp:cNvPr id="0" name=""/>
        <dsp:cNvSpPr/>
      </dsp:nvSpPr>
      <dsp:spPr>
        <a:xfrm>
          <a:off x="801934" y="2232334"/>
          <a:ext cx="2704242" cy="2073401"/>
        </a:xfrm>
        <a:prstGeom prst="downArrow">
          <a:avLst/>
        </a:prstGeom>
        <a:solidFill>
          <a:schemeClr val="accent3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DAFFC7-192A-4EF8-B4F6-9B5034235A4E}">
      <dsp:nvSpPr>
        <dsp:cNvPr id="0" name=""/>
        <dsp:cNvSpPr/>
      </dsp:nvSpPr>
      <dsp:spPr>
        <a:xfrm>
          <a:off x="3601149" y="2246185"/>
          <a:ext cx="4589018" cy="2073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0" rIns="213360" bIns="21336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bg1">
                  <a:lumMod val="95000"/>
                </a:schemeClr>
              </a:solidFill>
            </a:rPr>
            <a:t>Остальные ЦРБ (</a:t>
          </a:r>
          <a:r>
            <a:rPr lang="ru-RU" sz="3000" kern="1200" dirty="0" err="1" smtClean="0">
              <a:solidFill>
                <a:schemeClr val="bg1">
                  <a:lumMod val="95000"/>
                </a:schemeClr>
              </a:solidFill>
            </a:rPr>
            <a:t>Исилькульская</a:t>
          </a:r>
          <a:r>
            <a:rPr lang="ru-RU" sz="3000" kern="1200" dirty="0" smtClean="0">
              <a:solidFill>
                <a:schemeClr val="bg1">
                  <a:lumMod val="95000"/>
                </a:schemeClr>
              </a:solidFill>
            </a:rPr>
            <a:t>, </a:t>
          </a:r>
          <a:r>
            <a:rPr lang="ru-RU" sz="3000" kern="1200" dirty="0" err="1" smtClean="0">
              <a:solidFill>
                <a:schemeClr val="bg1">
                  <a:lumMod val="95000"/>
                </a:schemeClr>
              </a:solidFill>
            </a:rPr>
            <a:t>Нововаршавская</a:t>
          </a:r>
          <a:r>
            <a:rPr lang="ru-RU" sz="3000" kern="1200" dirty="0" smtClean="0">
              <a:solidFill>
                <a:schemeClr val="bg1">
                  <a:lumMod val="95000"/>
                </a:schemeClr>
              </a:solidFill>
            </a:rPr>
            <a:t>, </a:t>
          </a:r>
          <a:r>
            <a:rPr lang="ru-RU" sz="3000" kern="1200" dirty="0" err="1" smtClean="0">
              <a:solidFill>
                <a:schemeClr val="bg1">
                  <a:lumMod val="95000"/>
                </a:schemeClr>
              </a:solidFill>
            </a:rPr>
            <a:t>Павлоградская</a:t>
          </a:r>
          <a:r>
            <a:rPr lang="ru-RU" sz="3000" kern="1200" dirty="0" smtClean="0">
              <a:solidFill>
                <a:schemeClr val="bg1">
                  <a:lumMod val="95000"/>
                </a:schemeClr>
              </a:solidFill>
            </a:rPr>
            <a:t>)</a:t>
          </a:r>
          <a:endParaRPr lang="ru-RU" sz="30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3601149" y="2246185"/>
        <a:ext cx="4589018" cy="207340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01DEDC-8812-4A6F-BF35-9DE8898C468B}">
      <dsp:nvSpPr>
        <dsp:cNvPr id="0" name=""/>
        <dsp:cNvSpPr/>
      </dsp:nvSpPr>
      <dsp:spPr>
        <a:xfrm rot="21300000">
          <a:off x="25147" y="1854438"/>
          <a:ext cx="8144380" cy="932654"/>
        </a:xfrm>
        <a:prstGeom prst="mathMinus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98393047-32A4-4076-A4A6-F1DD971A73CC}">
      <dsp:nvSpPr>
        <dsp:cNvPr id="0" name=""/>
        <dsp:cNvSpPr/>
      </dsp:nvSpPr>
      <dsp:spPr>
        <a:xfrm>
          <a:off x="983360" y="232076"/>
          <a:ext cx="2458402" cy="1856612"/>
        </a:xfrm>
        <a:prstGeom prst="downArrow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1BD150C-2D94-4339-A930-C2935D36D214}">
      <dsp:nvSpPr>
        <dsp:cNvPr id="0" name=""/>
        <dsp:cNvSpPr/>
      </dsp:nvSpPr>
      <dsp:spPr>
        <a:xfrm>
          <a:off x="4343177" y="0"/>
          <a:ext cx="2622296" cy="1949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FFC000"/>
              </a:solidFill>
            </a:rPr>
            <a:t>Число установленных случаев ПЗ</a:t>
          </a:r>
          <a:endParaRPr lang="ru-RU" sz="1900" b="1" kern="1200" dirty="0">
            <a:solidFill>
              <a:srgbClr val="FFC000"/>
            </a:solidFill>
          </a:endParaRPr>
        </a:p>
      </dsp:txBody>
      <dsp:txXfrm>
        <a:off x="4343177" y="0"/>
        <a:ext cx="2622296" cy="1949443"/>
      </dsp:txXfrm>
    </dsp:sp>
    <dsp:sp modelId="{B1D4C3B4-10D9-41EC-A853-729324675A7C}">
      <dsp:nvSpPr>
        <dsp:cNvPr id="0" name=""/>
        <dsp:cNvSpPr/>
      </dsp:nvSpPr>
      <dsp:spPr>
        <a:xfrm>
          <a:off x="4752911" y="2552842"/>
          <a:ext cx="2458402" cy="1856612"/>
        </a:xfrm>
        <a:prstGeom prst="upArrow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9A46834-48CE-4CAD-80E3-8CEC13DE4A74}">
      <dsp:nvSpPr>
        <dsp:cNvPr id="0" name=""/>
        <dsp:cNvSpPr/>
      </dsp:nvSpPr>
      <dsp:spPr>
        <a:xfrm>
          <a:off x="1229201" y="2692088"/>
          <a:ext cx="2622296" cy="1949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FFC000"/>
              </a:solidFill>
            </a:rPr>
            <a:t>Сложность рассматриваемых случаев</a:t>
          </a:r>
          <a:endParaRPr lang="ru-RU" sz="1900" b="1" kern="1200" dirty="0">
            <a:solidFill>
              <a:srgbClr val="FFC000"/>
            </a:solidFill>
          </a:endParaRPr>
        </a:p>
      </dsp:txBody>
      <dsp:txXfrm>
        <a:off x="1229201" y="2692088"/>
        <a:ext cx="2622296" cy="1949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E3EA95D-3D34-4E65-B87A-614500942462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07F20F82-80D1-42AE-A29C-D65605C6624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C21D85-7EE8-4A4E-9F6C-A901FAAAE97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6775" y="1073150"/>
            <a:ext cx="7772400" cy="1470025"/>
          </a:xfrm>
        </p:spPr>
        <p:txBody>
          <a:bodyPr/>
          <a:lstStyle>
            <a:lvl1pPr>
              <a:defRPr sz="3600"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med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00788" y="188913"/>
            <a:ext cx="1727200" cy="56880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6013" y="188913"/>
            <a:ext cx="5032375" cy="56880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6911975" cy="4841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187450" y="1557338"/>
            <a:ext cx="6337300" cy="4319587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</p:spTree>
  </p:cSld>
  <p:clrMapOvr>
    <a:masterClrMapping/>
  </p:clrMapOvr>
  <p:transition spd="med">
    <p:whee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16013" y="188913"/>
            <a:ext cx="6911975" cy="56880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395288" y="2175247"/>
            <a:ext cx="8353425" cy="461665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ctr">
              <a:buNone/>
              <a:defRPr lang="ru-RU" sz="3000" b="0" dirty="0">
                <a:solidFill>
                  <a:srgbClr val="2C57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287338" y="3645024"/>
            <a:ext cx="8569325" cy="307975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ctr">
              <a:buNone/>
              <a:defRPr lang="ru-RU" sz="2000" b="1" dirty="0">
                <a:solidFill>
                  <a:srgbClr val="1C05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7690F-8B9D-4CEC-918F-A2689A2AB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55439"/>
            <a:ext cx="7816924" cy="230832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lvl1pPr algn="ctr">
              <a:defRPr sz="1500" b="1" i="1" baseline="0">
                <a:solidFill>
                  <a:srgbClr val="0832A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12"/>
          </p:nvPr>
        </p:nvSpPr>
        <p:spPr>
          <a:xfrm>
            <a:off x="179512" y="4077072"/>
            <a:ext cx="4032448" cy="259228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500" i="1">
                <a:solidFill>
                  <a:srgbClr val="0E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13"/>
          </p:nvPr>
        </p:nvSpPr>
        <p:spPr>
          <a:xfrm>
            <a:off x="4932040" y="4077072"/>
            <a:ext cx="4032448" cy="259228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500" i="1">
                <a:solidFill>
                  <a:srgbClr val="0E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4" name="Рисунок 4"/>
          <p:cNvSpPr>
            <a:spLocks noGrp="1"/>
          </p:cNvSpPr>
          <p:nvPr>
            <p:ph type="pic" sz="quarter" idx="14"/>
          </p:nvPr>
        </p:nvSpPr>
        <p:spPr>
          <a:xfrm>
            <a:off x="179512" y="1412776"/>
            <a:ext cx="4032448" cy="259228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500" i="1">
                <a:solidFill>
                  <a:srgbClr val="0E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5" name="Рисунок 4"/>
          <p:cNvSpPr>
            <a:spLocks noGrp="1"/>
          </p:cNvSpPr>
          <p:nvPr>
            <p:ph type="pic" sz="quarter" idx="15"/>
          </p:nvPr>
        </p:nvSpPr>
        <p:spPr>
          <a:xfrm>
            <a:off x="4932040" y="1412776"/>
            <a:ext cx="4032448" cy="259228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500" i="1">
                <a:solidFill>
                  <a:srgbClr val="0E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7" name="Номер слайда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6DECF-C217-416A-8692-5687D4C8B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55439"/>
            <a:ext cx="7816924" cy="230832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lvl1pPr algn="ctr">
              <a:defRPr sz="1500" b="1" i="1" baseline="0">
                <a:solidFill>
                  <a:srgbClr val="0832A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12"/>
          </p:nvPr>
        </p:nvSpPr>
        <p:spPr>
          <a:xfrm>
            <a:off x="179512" y="4077072"/>
            <a:ext cx="4032448" cy="259228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500" i="1">
                <a:solidFill>
                  <a:srgbClr val="0E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13"/>
          </p:nvPr>
        </p:nvSpPr>
        <p:spPr>
          <a:xfrm>
            <a:off x="4932040" y="4077072"/>
            <a:ext cx="4032448" cy="259228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500" i="1">
                <a:solidFill>
                  <a:srgbClr val="0E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4" name="Рисунок 4"/>
          <p:cNvSpPr>
            <a:spLocks noGrp="1"/>
          </p:cNvSpPr>
          <p:nvPr>
            <p:ph type="pic" sz="quarter" idx="14"/>
          </p:nvPr>
        </p:nvSpPr>
        <p:spPr>
          <a:xfrm>
            <a:off x="179512" y="1412776"/>
            <a:ext cx="4032448" cy="259228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500" i="1">
                <a:solidFill>
                  <a:srgbClr val="0E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5" name="Рисунок 4"/>
          <p:cNvSpPr>
            <a:spLocks noGrp="1"/>
          </p:cNvSpPr>
          <p:nvPr>
            <p:ph type="pic" sz="quarter" idx="15"/>
          </p:nvPr>
        </p:nvSpPr>
        <p:spPr>
          <a:xfrm>
            <a:off x="4932040" y="1412776"/>
            <a:ext cx="4032448" cy="259228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500" i="1">
                <a:solidFill>
                  <a:srgbClr val="0E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7" name="Номер слайда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8A40-5CB0-44A7-ADE3-8CFB4E6CD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55439"/>
            <a:ext cx="7816924" cy="230832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lvl1pPr algn="ctr">
              <a:defRPr sz="1500" b="1" i="1" baseline="0">
                <a:solidFill>
                  <a:srgbClr val="0832A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12"/>
          </p:nvPr>
        </p:nvSpPr>
        <p:spPr>
          <a:xfrm>
            <a:off x="2555776" y="4077072"/>
            <a:ext cx="4032448" cy="259228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500" i="1">
                <a:solidFill>
                  <a:srgbClr val="0E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4" name="Рисунок 4"/>
          <p:cNvSpPr>
            <a:spLocks noGrp="1"/>
          </p:cNvSpPr>
          <p:nvPr>
            <p:ph type="pic" sz="quarter" idx="14"/>
          </p:nvPr>
        </p:nvSpPr>
        <p:spPr>
          <a:xfrm>
            <a:off x="179512" y="1412776"/>
            <a:ext cx="4032448" cy="259228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500" i="1">
                <a:solidFill>
                  <a:srgbClr val="0E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5" name="Рисунок 4"/>
          <p:cNvSpPr>
            <a:spLocks noGrp="1"/>
          </p:cNvSpPr>
          <p:nvPr>
            <p:ph type="pic" sz="quarter" idx="15"/>
          </p:nvPr>
        </p:nvSpPr>
        <p:spPr>
          <a:xfrm>
            <a:off x="4932040" y="1412776"/>
            <a:ext cx="4032448" cy="259228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500" i="1">
                <a:solidFill>
                  <a:srgbClr val="0E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Номер слайда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F46E8-578E-4DEB-B780-8BEFABAE8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55439"/>
            <a:ext cx="7816924" cy="230832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lvl1pPr algn="ctr">
              <a:defRPr sz="1500" b="1" i="1" baseline="0">
                <a:solidFill>
                  <a:srgbClr val="0832A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12"/>
          </p:nvPr>
        </p:nvSpPr>
        <p:spPr>
          <a:xfrm>
            <a:off x="540000" y="4077072"/>
            <a:ext cx="8064000" cy="259228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500" i="1">
                <a:solidFill>
                  <a:srgbClr val="0E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4" name="Рисунок 4"/>
          <p:cNvSpPr>
            <a:spLocks noGrp="1"/>
          </p:cNvSpPr>
          <p:nvPr>
            <p:ph type="pic" sz="quarter" idx="14"/>
          </p:nvPr>
        </p:nvSpPr>
        <p:spPr>
          <a:xfrm>
            <a:off x="179512" y="1412776"/>
            <a:ext cx="4032448" cy="259228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500" i="1">
                <a:solidFill>
                  <a:srgbClr val="0E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5" name="Рисунок 4"/>
          <p:cNvSpPr>
            <a:spLocks noGrp="1"/>
          </p:cNvSpPr>
          <p:nvPr>
            <p:ph type="pic" sz="quarter" idx="15"/>
          </p:nvPr>
        </p:nvSpPr>
        <p:spPr>
          <a:xfrm>
            <a:off x="4932040" y="1412776"/>
            <a:ext cx="4032448" cy="259228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500" i="1">
                <a:solidFill>
                  <a:srgbClr val="0E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Номер слайда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6CB1E-25CE-456F-8B39-199406225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55439"/>
            <a:ext cx="7816924" cy="230832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lvl1pPr algn="ctr">
              <a:defRPr sz="1500" b="1" i="1">
                <a:solidFill>
                  <a:srgbClr val="0832A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Рисунок 4"/>
          <p:cNvSpPr>
            <a:spLocks noGrp="1"/>
          </p:cNvSpPr>
          <p:nvPr>
            <p:ph type="pic" sz="quarter" idx="14"/>
          </p:nvPr>
        </p:nvSpPr>
        <p:spPr>
          <a:xfrm>
            <a:off x="179512" y="1412776"/>
            <a:ext cx="8784976" cy="518457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500" i="1">
                <a:solidFill>
                  <a:srgbClr val="0E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4" name="Номер слайда 4"/>
          <p:cNvSpPr>
            <a:spLocks noGrp="1"/>
          </p:cNvSpPr>
          <p:nvPr userDrawn="1"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D8E80-B129-488D-B6E5-5A3F58739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145883"/>
            <a:ext cx="6911975" cy="484187"/>
          </a:xfrm>
        </p:spPr>
        <p:txBody>
          <a:bodyPr/>
          <a:lstStyle>
            <a:lvl1pPr>
              <a:defRPr sz="2800" i="0">
                <a:solidFill>
                  <a:srgbClr val="FFFF00"/>
                </a:solidFill>
                <a:latin typeface="Candara" panose="020E0502030303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1675" y="1042988"/>
            <a:ext cx="8194675" cy="4319587"/>
          </a:xfrm>
        </p:spPr>
        <p:txBody>
          <a:bodyPr/>
          <a:lstStyle>
            <a:lvl1pPr>
              <a:lnSpc>
                <a:spcPct val="110000"/>
              </a:lnSpc>
              <a:spcAft>
                <a:spcPts val="1200"/>
              </a:spcAft>
              <a:buSzPct val="90000"/>
              <a:defRPr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>
              <a:lnSpc>
                <a:spcPct val="110000"/>
              </a:lnSpc>
              <a:spcAft>
                <a:spcPts val="1200"/>
              </a:spcAft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defRPr>
            </a:lvl2pPr>
            <a:lvl3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defRPr>
            </a:lvl3pPr>
            <a:lvl4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defRPr>
            </a:lvl4pPr>
            <a:lvl5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323013" y="64039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585E0"/>
                </a:solidFill>
              </a:defRPr>
            </a:lvl1pPr>
          </a:lstStyle>
          <a:p>
            <a:fld id="{B2A54960-3323-4F03-9329-9BAEBFEBD5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4"/>
          <p:cNvSpPr>
            <a:spLocks noGrp="1"/>
          </p:cNvSpPr>
          <p:nvPr>
            <p:ph type="pic" sz="quarter" idx="14"/>
          </p:nvPr>
        </p:nvSpPr>
        <p:spPr>
          <a:xfrm>
            <a:off x="612000" y="836712"/>
            <a:ext cx="7920000" cy="57606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500" i="1">
                <a:solidFill>
                  <a:srgbClr val="0E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3" name="Номер слайда 4"/>
          <p:cNvSpPr>
            <a:spLocks noGrp="1"/>
          </p:cNvSpPr>
          <p:nvPr userDrawn="1"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C31B6-7C70-41D8-ADD6-0CEEA39DC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4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0B478-1044-4E71-B1A7-897EDA3A2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4"/>
          <p:cNvSpPr>
            <a:spLocks noGrp="1"/>
          </p:cNvSpPr>
          <p:nvPr>
            <p:ph type="pic" sz="quarter" idx="14"/>
          </p:nvPr>
        </p:nvSpPr>
        <p:spPr>
          <a:xfrm>
            <a:off x="107504" y="1412776"/>
            <a:ext cx="4392488" cy="280831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500" i="1">
                <a:solidFill>
                  <a:srgbClr val="0E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4" name="Рисунок 4"/>
          <p:cNvSpPr>
            <a:spLocks noGrp="1"/>
          </p:cNvSpPr>
          <p:nvPr>
            <p:ph type="pic" sz="quarter" idx="15"/>
          </p:nvPr>
        </p:nvSpPr>
        <p:spPr>
          <a:xfrm>
            <a:off x="4644008" y="3573016"/>
            <a:ext cx="4392488" cy="280831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500" i="1">
                <a:solidFill>
                  <a:srgbClr val="0E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5">
            <a:hlinkClick r:id="" action="ppaction://noaction" highlightClick="1"/>
          </p:cNvPr>
          <p:cNvSpPr>
            <a:spLocks noGrp="1"/>
          </p:cNvSpPr>
          <p:nvPr>
            <p:ph type="body" sz="quarter" idx="10"/>
          </p:nvPr>
        </p:nvSpPr>
        <p:spPr>
          <a:xfrm>
            <a:off x="4644008" y="3212976"/>
            <a:ext cx="4392488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spAutoFit/>
          </a:bodyPr>
          <a:lstStyle>
            <a:lvl1pPr marL="0" indent="360000">
              <a:lnSpc>
                <a:spcPct val="100000"/>
              </a:lnSpc>
              <a:spcBef>
                <a:spcPts val="0"/>
              </a:spcBef>
              <a:buFontTx/>
              <a:buNone/>
              <a:defRPr sz="2000" i="0">
                <a:solidFill>
                  <a:srgbClr val="1C05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360000">
              <a:lnSpc>
                <a:spcPct val="100000"/>
              </a:lnSpc>
              <a:spcBef>
                <a:spcPts val="0"/>
              </a:spcBef>
              <a:buFontTx/>
              <a:buNone/>
              <a:defRPr sz="3000" i="0">
                <a:solidFill>
                  <a:srgbClr val="1C05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360000">
              <a:lnSpc>
                <a:spcPct val="100000"/>
              </a:lnSpc>
              <a:spcBef>
                <a:spcPts val="0"/>
              </a:spcBef>
              <a:buFontTx/>
              <a:buNone/>
              <a:defRPr sz="3000" i="0">
                <a:solidFill>
                  <a:srgbClr val="1C05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indent="360000">
              <a:lnSpc>
                <a:spcPct val="100000"/>
              </a:lnSpc>
              <a:spcBef>
                <a:spcPts val="0"/>
              </a:spcBef>
              <a:buFontTx/>
              <a:buNone/>
              <a:defRPr sz="3000" i="0">
                <a:solidFill>
                  <a:srgbClr val="1C05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360000">
              <a:lnSpc>
                <a:spcPct val="100000"/>
              </a:lnSpc>
              <a:spcBef>
                <a:spcPts val="0"/>
              </a:spcBef>
              <a:buFontTx/>
              <a:buNone/>
              <a:defRPr sz="3000" i="0">
                <a:solidFill>
                  <a:srgbClr val="1C05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>
            <a:hlinkClick r:id="" action="ppaction://noaction" highlightClick="1"/>
          </p:cNvPr>
          <p:cNvSpPr>
            <a:spLocks noGrp="1"/>
          </p:cNvSpPr>
          <p:nvPr>
            <p:ph type="body" sz="quarter" idx="16"/>
          </p:nvPr>
        </p:nvSpPr>
        <p:spPr>
          <a:xfrm>
            <a:off x="107504" y="1052736"/>
            <a:ext cx="4392488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spAutoFit/>
          </a:bodyPr>
          <a:lstStyle>
            <a:lvl1pPr marL="0" indent="360000">
              <a:lnSpc>
                <a:spcPct val="100000"/>
              </a:lnSpc>
              <a:spcBef>
                <a:spcPts val="0"/>
              </a:spcBef>
              <a:buFontTx/>
              <a:buNone/>
              <a:defRPr sz="2000" i="0">
                <a:solidFill>
                  <a:srgbClr val="1C05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360000">
              <a:lnSpc>
                <a:spcPct val="100000"/>
              </a:lnSpc>
              <a:spcBef>
                <a:spcPts val="0"/>
              </a:spcBef>
              <a:buFontTx/>
              <a:buNone/>
              <a:defRPr sz="3000" i="0">
                <a:solidFill>
                  <a:srgbClr val="1C05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360000">
              <a:lnSpc>
                <a:spcPct val="100000"/>
              </a:lnSpc>
              <a:spcBef>
                <a:spcPts val="0"/>
              </a:spcBef>
              <a:buFontTx/>
              <a:buNone/>
              <a:defRPr sz="3000" i="0">
                <a:solidFill>
                  <a:srgbClr val="1C05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indent="360000">
              <a:lnSpc>
                <a:spcPct val="100000"/>
              </a:lnSpc>
              <a:spcBef>
                <a:spcPts val="0"/>
              </a:spcBef>
              <a:buFontTx/>
              <a:buNone/>
              <a:defRPr sz="3000" i="0">
                <a:solidFill>
                  <a:srgbClr val="1C05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360000">
              <a:lnSpc>
                <a:spcPct val="100000"/>
              </a:lnSpc>
              <a:spcBef>
                <a:spcPts val="0"/>
              </a:spcBef>
              <a:buFontTx/>
              <a:buNone/>
              <a:defRPr sz="3000" i="0">
                <a:solidFill>
                  <a:srgbClr val="1C05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Номер слайда 4"/>
          <p:cNvSpPr>
            <a:spLocks noGrp="1"/>
          </p:cNvSpPr>
          <p:nvPr userDrawn="1"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802D4-FE41-48EC-8DEA-69421287F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hlinkClick r:id="" action="ppaction://noaction" highlightClick="1"/>
          </p:cNvPr>
          <p:cNvSpPr>
            <a:spLocks noGrp="1"/>
          </p:cNvSpPr>
          <p:nvPr>
            <p:ph type="body" sz="quarter" idx="10"/>
          </p:nvPr>
        </p:nvSpPr>
        <p:spPr>
          <a:xfrm>
            <a:off x="1007480" y="1236704"/>
            <a:ext cx="7129040" cy="2490082"/>
          </a:xfrm>
          <a:prstGeom prst="rect">
            <a:avLst/>
          </a:prstGeom>
          <a:noFill/>
          <a:ln>
            <a:noFill/>
          </a:ln>
        </p:spPr>
        <p:txBody>
          <a:bodyPr wrap="square" tIns="90000" bIns="90000" anchor="ctr" anchorCtr="1">
            <a:spAutoFit/>
          </a:bodyPr>
          <a:lstStyle>
            <a:lvl1pPr marL="0" indent="360000">
              <a:lnSpc>
                <a:spcPct val="100000"/>
              </a:lnSpc>
              <a:spcBef>
                <a:spcPts val="0"/>
              </a:spcBef>
              <a:buFontTx/>
              <a:buNone/>
              <a:defRPr sz="3000" i="0">
                <a:solidFill>
                  <a:srgbClr val="1C05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360000">
              <a:lnSpc>
                <a:spcPct val="100000"/>
              </a:lnSpc>
              <a:spcBef>
                <a:spcPts val="0"/>
              </a:spcBef>
              <a:buFontTx/>
              <a:buNone/>
              <a:defRPr sz="3000" i="0">
                <a:solidFill>
                  <a:srgbClr val="1C05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360000">
              <a:lnSpc>
                <a:spcPct val="100000"/>
              </a:lnSpc>
              <a:spcBef>
                <a:spcPts val="0"/>
              </a:spcBef>
              <a:buFontTx/>
              <a:buNone/>
              <a:defRPr sz="3000" i="0">
                <a:solidFill>
                  <a:srgbClr val="1C05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indent="360000">
              <a:lnSpc>
                <a:spcPct val="100000"/>
              </a:lnSpc>
              <a:spcBef>
                <a:spcPts val="0"/>
              </a:spcBef>
              <a:buFontTx/>
              <a:buNone/>
              <a:defRPr sz="3000" i="0">
                <a:solidFill>
                  <a:srgbClr val="1C05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360000">
              <a:lnSpc>
                <a:spcPct val="100000"/>
              </a:lnSpc>
              <a:spcBef>
                <a:spcPts val="0"/>
              </a:spcBef>
              <a:buFontTx/>
              <a:buNone/>
              <a:defRPr sz="3000" i="0">
                <a:solidFill>
                  <a:srgbClr val="1C05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4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86328-EEC0-45DD-B3CA-9DE7FB457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hlinkClick r:id="" action="ppaction://noaction" highlightClick="1"/>
          </p:cNvPr>
          <p:cNvSpPr>
            <a:spLocks noGrp="1"/>
          </p:cNvSpPr>
          <p:nvPr>
            <p:ph type="body" sz="quarter" idx="10"/>
          </p:nvPr>
        </p:nvSpPr>
        <p:spPr>
          <a:xfrm>
            <a:off x="709557" y="1844824"/>
            <a:ext cx="7724886" cy="2105361"/>
          </a:xfrm>
          <a:prstGeom prst="rect">
            <a:avLst/>
          </a:prstGeom>
          <a:noFill/>
          <a:ln>
            <a:noFill/>
          </a:ln>
        </p:spPr>
        <p:txBody>
          <a:bodyPr wrap="square" tIns="90000" bIns="90000" anchor="ctr" anchorCtr="1">
            <a:sp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Clr>
                <a:srgbClr val="10065A"/>
              </a:buClr>
              <a:buFontTx/>
              <a:buNone/>
              <a:defRPr sz="2000" i="0">
                <a:solidFill>
                  <a:srgbClr val="1C05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342900">
              <a:lnSpc>
                <a:spcPct val="125000"/>
              </a:lnSpc>
              <a:spcBef>
                <a:spcPts val="0"/>
              </a:spcBef>
              <a:buClr>
                <a:srgbClr val="10065A"/>
              </a:buClr>
              <a:buFont typeface="Wingdings" panose="05000000000000000000" pitchFamily="2" charset="2"/>
              <a:buChar char="ü"/>
              <a:defRPr sz="2000" i="0">
                <a:solidFill>
                  <a:srgbClr val="1C05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80000" indent="342900">
              <a:lnSpc>
                <a:spcPct val="125000"/>
              </a:lnSpc>
              <a:spcBef>
                <a:spcPts val="0"/>
              </a:spcBef>
              <a:buClr>
                <a:srgbClr val="10065A"/>
              </a:buClr>
              <a:buFont typeface="Wingdings" panose="05000000000000000000" pitchFamily="2" charset="2"/>
              <a:buChar char="Ø"/>
              <a:defRPr sz="2000" i="0">
                <a:solidFill>
                  <a:srgbClr val="1C05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60000" indent="342900">
              <a:lnSpc>
                <a:spcPct val="125000"/>
              </a:lnSpc>
              <a:spcBef>
                <a:spcPts val="0"/>
              </a:spcBef>
              <a:buClr>
                <a:srgbClr val="10065A"/>
              </a:buClr>
              <a:buFont typeface="Wingdings" panose="05000000000000000000" pitchFamily="2" charset="2"/>
              <a:buChar char="v"/>
              <a:defRPr sz="2000" i="0">
                <a:solidFill>
                  <a:srgbClr val="1C05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540000" indent="342900">
              <a:lnSpc>
                <a:spcPct val="125000"/>
              </a:lnSpc>
              <a:spcBef>
                <a:spcPts val="0"/>
              </a:spcBef>
              <a:buClr>
                <a:srgbClr val="10065A"/>
              </a:buClr>
              <a:buFont typeface="Wingdings" panose="05000000000000000000" pitchFamily="2" charset="2"/>
              <a:buChar char="q"/>
              <a:defRPr sz="2000" i="0">
                <a:solidFill>
                  <a:srgbClr val="1C05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20097"/>
            <a:ext cx="8229600" cy="369332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algn="ctr">
              <a:defRPr sz="2400" b="1" i="1">
                <a:solidFill>
                  <a:srgbClr val="0832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E59A8-463C-442D-A54C-032CE8393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D3A33"/>
                </a:solidFill>
              </a:defRPr>
            </a:lvl1pPr>
          </a:lstStyle>
          <a:p>
            <a:pPr>
              <a:defRPr/>
            </a:pPr>
            <a:fld id="{1DB404C5-4F04-4E86-BF72-7AF3C1644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4A08C-E0B3-4BEC-AB33-CD978CDE3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4"/>
          <p:cNvSpPr txBox="1">
            <a:spLocks/>
          </p:cNvSpPr>
          <p:nvPr userDrawn="1"/>
        </p:nvSpPr>
        <p:spPr>
          <a:xfrm>
            <a:off x="0" y="0"/>
            <a:ext cx="9144000" cy="83502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lIns="72000" tIns="72000" rIns="72000" bIns="72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908050" indent="-436563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304925" indent="-395288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93863" indent="-3873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93913" indent="-398463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51113" indent="-398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3008313" indent="-398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65513" indent="-398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922713" indent="-398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altLang="ru-RU" sz="1400" i="1" dirty="0" smtClean="0">
                <a:solidFill>
                  <a:srgbClr val="3D3A33"/>
                </a:solidFill>
                <a:latin typeface="Arial" pitchFamily="34" charset="0"/>
              </a:rPr>
              <a:t>Заседание </a:t>
            </a:r>
            <a:r>
              <a:rPr lang="ru-RU" altLang="ru-RU" sz="1400" i="1" dirty="0">
                <a:solidFill>
                  <a:srgbClr val="3D3A33"/>
                </a:solidFill>
                <a:latin typeface="Arial" pitchFamily="34" charset="0"/>
              </a:rPr>
              <a:t>профильной комиссии по </a:t>
            </a:r>
            <a:r>
              <a:rPr lang="ru-RU" altLang="ru-RU" sz="1400" i="1" dirty="0" err="1" smtClean="0">
                <a:solidFill>
                  <a:srgbClr val="3D3A33"/>
                </a:solidFill>
                <a:latin typeface="Arial" pitchFamily="34" charset="0"/>
              </a:rPr>
              <a:t>профпатологии</a:t>
            </a:r>
            <a:r>
              <a:rPr lang="ru-RU" altLang="ru-RU" sz="1400" i="1" dirty="0" smtClean="0">
                <a:solidFill>
                  <a:srgbClr val="3D3A33"/>
                </a:solidFill>
                <a:latin typeface="Arial" pitchFamily="34" charset="0"/>
              </a:rPr>
              <a:t/>
            </a:r>
            <a:br>
              <a:rPr lang="ru-RU" altLang="ru-RU" sz="1400" i="1" dirty="0" smtClean="0">
                <a:solidFill>
                  <a:srgbClr val="3D3A33"/>
                </a:solidFill>
                <a:latin typeface="Arial" pitchFamily="34" charset="0"/>
              </a:rPr>
            </a:br>
            <a:r>
              <a:rPr lang="ru-RU" altLang="ru-RU" sz="1400" i="1" dirty="0" smtClean="0">
                <a:solidFill>
                  <a:srgbClr val="3D3A33"/>
                </a:solidFill>
                <a:latin typeface="Arial" pitchFamily="34" charset="0"/>
              </a:rPr>
              <a:t>Министерства </a:t>
            </a:r>
            <a:r>
              <a:rPr lang="ru-RU" altLang="ru-RU" sz="1400" i="1" dirty="0">
                <a:solidFill>
                  <a:srgbClr val="3D3A33"/>
                </a:solidFill>
                <a:latin typeface="Arial" pitchFamily="34" charset="0"/>
              </a:rPr>
              <a:t>здравоохранения Российской Федерации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altLang="ru-RU" sz="1400" i="1" dirty="0">
                <a:solidFill>
                  <a:srgbClr val="3D3A33"/>
                </a:solidFill>
                <a:latin typeface="Arial" pitchFamily="34" charset="0"/>
              </a:rPr>
              <a:t>г. Москва, пр-т Буденного, д. </a:t>
            </a:r>
            <a:r>
              <a:rPr lang="ru-RU" altLang="ru-RU" sz="1400" i="1" dirty="0" smtClean="0">
                <a:solidFill>
                  <a:srgbClr val="3D3A33"/>
                </a:solidFill>
                <a:latin typeface="Arial" pitchFamily="34" charset="0"/>
              </a:rPr>
              <a:t>31, 08.12.2016 </a:t>
            </a:r>
            <a:r>
              <a:rPr lang="ru-RU" altLang="ru-RU" sz="1400" i="1" dirty="0">
                <a:solidFill>
                  <a:srgbClr val="3D3A33"/>
                </a:solidFill>
                <a:latin typeface="Arial" pitchFamily="34" charset="0"/>
              </a:rPr>
              <a:t>г</a:t>
            </a:r>
          </a:p>
        </p:txBody>
      </p:sp>
      <p:sp>
        <p:nvSpPr>
          <p:cNvPr id="3" name="Номер слайда 4"/>
          <p:cNvSpPr>
            <a:spLocks noGrp="1"/>
          </p:cNvSpPr>
          <p:nvPr userDrawn="1">
            <p:ph type="sldNum" sz="quarter" idx="10"/>
          </p:nvPr>
        </p:nvSpPr>
        <p:spPr>
          <a:xfrm>
            <a:off x="8532813" y="0"/>
            <a:ext cx="611187" cy="330200"/>
          </a:xfrm>
          <a:solidFill>
            <a:schemeClr val="accent3">
              <a:lumMod val="75000"/>
            </a:schemeClr>
          </a:solidFill>
        </p:spPr>
        <p:txBody>
          <a:bodyPr lIns="72000" tIns="72000" rIns="72000" bIns="72000" anchorCtr="1"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fld id="{3F252256-8DDC-488D-B48D-847BEF184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AA11B-B87C-4968-86E0-DD25F8BDD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bg>
      <p:bgPr>
        <a:gradFill rotWithShape="0">
          <a:gsLst>
            <a:gs pos="0">
              <a:srgbClr val="C5D8FF"/>
            </a:gs>
            <a:gs pos="100000">
              <a:srgbClr val="E7F2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3D3A33"/>
                </a:solidFill>
              </a:defRPr>
            </a:lvl1pPr>
          </a:lstStyle>
          <a:p>
            <a:pPr>
              <a:defRPr/>
            </a:pPr>
            <a:fld id="{5D157DB0-DAFB-4E08-ABD8-80DBB6D8F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whee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3027363" y="1006475"/>
            <a:ext cx="3089275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604250" y="6527800"/>
            <a:ext cx="539750" cy="330200"/>
          </a:xfrm>
          <a:solidFill>
            <a:schemeClr val="accent3">
              <a:lumMod val="75000"/>
            </a:schemeClr>
          </a:solidFill>
        </p:spPr>
        <p:txBody>
          <a:bodyPr lIns="72000" tIns="72000" rIns="72000" bIns="72000"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fld id="{D8EB3DE4-882B-4423-AE2D-7F3537DA3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450" y="1557338"/>
            <a:ext cx="3092450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32300" y="1557338"/>
            <a:ext cx="3092450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3.wm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53000">
              <a:srgbClr val="14147E"/>
            </a:gs>
            <a:gs pos="100000">
              <a:srgbClr val="00000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3"/>
          <p:cNvSpPr>
            <a:spLocks noChangeArrowheads="1"/>
          </p:cNvSpPr>
          <p:nvPr/>
        </p:nvSpPr>
        <p:spPr bwMode="auto">
          <a:xfrm>
            <a:off x="333375" y="0"/>
            <a:ext cx="201613" cy="5254625"/>
          </a:xfrm>
          <a:custGeom>
            <a:avLst/>
            <a:gdLst>
              <a:gd name="T0" fmla="*/ 0 w 1251"/>
              <a:gd name="T1" fmla="*/ 0 h 16866"/>
              <a:gd name="T2" fmla="*/ 2147483646 w 1251"/>
              <a:gd name="T3" fmla="*/ 0 h 16866"/>
              <a:gd name="T4" fmla="*/ 2147483646 w 1251"/>
              <a:gd name="T5" fmla="*/ 2147483646 h 16866"/>
              <a:gd name="T6" fmla="*/ 0 w 1251"/>
              <a:gd name="T7" fmla="*/ 2147483646 h 16866"/>
              <a:gd name="T8" fmla="*/ 0 w 1251"/>
              <a:gd name="T9" fmla="*/ 0 h 168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1" h="16866">
                <a:moveTo>
                  <a:pt x="0" y="0"/>
                </a:moveTo>
                <a:lnTo>
                  <a:pt x="1250" y="0"/>
                </a:lnTo>
                <a:lnTo>
                  <a:pt x="1250" y="14757"/>
                </a:lnTo>
                <a:lnTo>
                  <a:pt x="0" y="16865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50000">
                <a:srgbClr val="E5E5E5"/>
              </a:gs>
              <a:gs pos="100000">
                <a:srgbClr val="0000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188913"/>
            <a:ext cx="6911975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557338"/>
            <a:ext cx="63373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9" name="Freeform 8"/>
          <p:cNvSpPr>
            <a:spLocks noChangeArrowheads="1"/>
          </p:cNvSpPr>
          <p:nvPr/>
        </p:nvSpPr>
        <p:spPr bwMode="auto">
          <a:xfrm>
            <a:off x="77788" y="0"/>
            <a:ext cx="201612" cy="6513513"/>
          </a:xfrm>
          <a:custGeom>
            <a:avLst/>
            <a:gdLst>
              <a:gd name="T0" fmla="*/ 0 w 1251"/>
              <a:gd name="T1" fmla="*/ 0 h 16866"/>
              <a:gd name="T2" fmla="*/ 2147483646 w 1251"/>
              <a:gd name="T3" fmla="*/ 0 h 16866"/>
              <a:gd name="T4" fmla="*/ 2147483646 w 1251"/>
              <a:gd name="T5" fmla="*/ 2147483646 h 16866"/>
              <a:gd name="T6" fmla="*/ 0 w 1251"/>
              <a:gd name="T7" fmla="*/ 2147483646 h 16866"/>
              <a:gd name="T8" fmla="*/ 0 w 1251"/>
              <a:gd name="T9" fmla="*/ 0 h 168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1" h="16866">
                <a:moveTo>
                  <a:pt x="0" y="0"/>
                </a:moveTo>
                <a:lnTo>
                  <a:pt x="1250" y="0"/>
                </a:lnTo>
                <a:lnTo>
                  <a:pt x="1250" y="14757"/>
                </a:lnTo>
                <a:lnTo>
                  <a:pt x="0" y="16865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50000">
                <a:srgbClr val="E5E5E5"/>
              </a:gs>
              <a:gs pos="100000">
                <a:srgbClr val="0000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9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ransition spd="med">
    <p:wheel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524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/>
        <a:defRPr sz="2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defTabSz="6524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/>
        <a:defRPr sz="2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defTabSz="6524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/>
        <a:defRPr sz="2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defTabSz="6524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/>
        <a:defRPr sz="2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defTabSz="6524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/>
        <a:defRPr sz="2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defTabSz="6524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pitchFamily="2" charset="2"/>
        <a:defRPr sz="2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defTabSz="6524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pitchFamily="2" charset="2"/>
        <a:defRPr sz="2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defTabSz="6524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pitchFamily="2" charset="2"/>
        <a:defRPr sz="2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defTabSz="6524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pitchFamily="2" charset="2"/>
        <a:defRPr sz="2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457200" indent="-392113" algn="l" defTabSz="652463" rtl="0" fontAlgn="base">
        <a:spcBef>
          <a:spcPct val="0"/>
        </a:spcBef>
        <a:spcAft>
          <a:spcPts val="1288"/>
        </a:spcAft>
        <a:buClr>
          <a:srgbClr val="FFFF00"/>
        </a:buClr>
        <a:buFont typeface="Wingdings" pitchFamily="2" charset="2"/>
        <a:buChar char="ü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17550" indent="-392113" algn="l" defTabSz="652463" rtl="0" fontAlgn="base">
        <a:spcBef>
          <a:spcPct val="0"/>
        </a:spcBef>
        <a:spcAft>
          <a:spcPts val="1025"/>
        </a:spcAft>
        <a:buClr>
          <a:srgbClr val="FFFF00"/>
        </a:buClr>
        <a:buFont typeface="Wingdings" pitchFamily="2" charset="2"/>
        <a:buChar char="ü"/>
        <a:defRPr sz="2400">
          <a:solidFill>
            <a:srgbClr val="FFFFFF"/>
          </a:solidFill>
          <a:latin typeface="+mn-lt"/>
        </a:defRPr>
      </a:lvl2pPr>
      <a:lvl3pPr marL="979488" indent="-392113" algn="l" defTabSz="652463" rtl="0" fontAlgn="base">
        <a:spcBef>
          <a:spcPct val="0"/>
        </a:spcBef>
        <a:spcAft>
          <a:spcPts val="775"/>
        </a:spcAft>
        <a:buClr>
          <a:srgbClr val="FFFF00"/>
        </a:buClr>
        <a:buFont typeface="Wingdings" pitchFamily="2" charset="2"/>
        <a:buChar char="ü"/>
        <a:defRPr sz="2200">
          <a:solidFill>
            <a:srgbClr val="FFFFFF"/>
          </a:solidFill>
          <a:latin typeface="+mn-lt"/>
        </a:defRPr>
      </a:lvl3pPr>
      <a:lvl4pPr marL="1239838" indent="-392113" algn="l" defTabSz="652463" rtl="0" fontAlgn="base">
        <a:spcBef>
          <a:spcPct val="0"/>
        </a:spcBef>
        <a:spcAft>
          <a:spcPts val="513"/>
        </a:spcAft>
        <a:buClr>
          <a:srgbClr val="FFFF00"/>
        </a:buClr>
        <a:buFont typeface="Wingdings" pitchFamily="2" charset="2"/>
        <a:buChar char="ü"/>
        <a:defRPr sz="2000">
          <a:solidFill>
            <a:srgbClr val="FFFFFF"/>
          </a:solidFill>
          <a:latin typeface="+mn-lt"/>
        </a:defRPr>
      </a:lvl4pPr>
      <a:lvl5pPr marL="1501775" indent="-392113" algn="l" defTabSz="652463" rtl="0" fontAlgn="base">
        <a:spcBef>
          <a:spcPct val="0"/>
        </a:spcBef>
        <a:spcAft>
          <a:spcPts val="250"/>
        </a:spcAft>
        <a:buClr>
          <a:srgbClr val="FFFF00"/>
        </a:buClr>
        <a:buFont typeface="Wingdings" pitchFamily="2" charset="2"/>
        <a:buChar char="ü"/>
        <a:defRPr sz="2000">
          <a:solidFill>
            <a:srgbClr val="FFFFFF"/>
          </a:solidFill>
          <a:latin typeface="+mn-lt"/>
        </a:defRPr>
      </a:lvl5pPr>
      <a:lvl6pPr marL="1958975" indent="-392113" algn="l" defTabSz="652463" rtl="0" eaLnBrk="1" fontAlgn="base" hangingPunct="1">
        <a:spcBef>
          <a:spcPct val="0"/>
        </a:spcBef>
        <a:spcAft>
          <a:spcPts val="250"/>
        </a:spcAft>
        <a:buClr>
          <a:srgbClr val="FFFF00"/>
        </a:buClr>
        <a:buFont typeface="Wingdings" pitchFamily="2" charset="2"/>
        <a:buChar char="ü"/>
        <a:defRPr>
          <a:solidFill>
            <a:srgbClr val="FFFFFF"/>
          </a:solidFill>
          <a:latin typeface="+mn-lt"/>
        </a:defRPr>
      </a:lvl6pPr>
      <a:lvl7pPr marL="2416175" indent="-392113" algn="l" defTabSz="652463" rtl="0" eaLnBrk="1" fontAlgn="base" hangingPunct="1">
        <a:spcBef>
          <a:spcPct val="0"/>
        </a:spcBef>
        <a:spcAft>
          <a:spcPts val="250"/>
        </a:spcAft>
        <a:buClr>
          <a:srgbClr val="FFFF00"/>
        </a:buClr>
        <a:buFont typeface="Wingdings" pitchFamily="2" charset="2"/>
        <a:buChar char="ü"/>
        <a:defRPr>
          <a:solidFill>
            <a:srgbClr val="FFFFFF"/>
          </a:solidFill>
          <a:latin typeface="+mn-lt"/>
        </a:defRPr>
      </a:lvl7pPr>
      <a:lvl8pPr marL="2873375" indent="-392113" algn="l" defTabSz="652463" rtl="0" eaLnBrk="1" fontAlgn="base" hangingPunct="1">
        <a:spcBef>
          <a:spcPct val="0"/>
        </a:spcBef>
        <a:spcAft>
          <a:spcPts val="250"/>
        </a:spcAft>
        <a:buClr>
          <a:srgbClr val="FFFF00"/>
        </a:buClr>
        <a:buFont typeface="Wingdings" pitchFamily="2" charset="2"/>
        <a:buChar char="ü"/>
        <a:defRPr>
          <a:solidFill>
            <a:srgbClr val="FFFFFF"/>
          </a:solidFill>
          <a:latin typeface="+mn-lt"/>
        </a:defRPr>
      </a:lvl8pPr>
      <a:lvl9pPr marL="3330575" indent="-392113" algn="l" defTabSz="652463" rtl="0" eaLnBrk="1" fontAlgn="base" hangingPunct="1">
        <a:spcBef>
          <a:spcPct val="0"/>
        </a:spcBef>
        <a:spcAft>
          <a:spcPts val="250"/>
        </a:spcAft>
        <a:buClr>
          <a:srgbClr val="FFFF00"/>
        </a:buClr>
        <a:buFont typeface="Wingdings" pitchFamily="2" charset="2"/>
        <a:buChar char="ü"/>
        <a:defRPr>
          <a:solidFill>
            <a:srgbClr val="FF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94C8D6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9" cstate="print">
            <a:extLst/>
          </a:blip>
          <a:stretch>
            <a:fillRect/>
          </a:stretch>
        </p:blipFill>
        <p:spPr>
          <a:xfrm>
            <a:off x="561975" y="1190625"/>
            <a:ext cx="8020050" cy="5667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Группа 10"/>
          <p:cNvGrpSpPr>
            <a:grpSpLocks/>
          </p:cNvGrpSpPr>
          <p:nvPr userDrawn="1"/>
        </p:nvGrpSpPr>
        <p:grpSpPr bwMode="auto">
          <a:xfrm>
            <a:off x="0" y="836613"/>
            <a:ext cx="9144000" cy="452437"/>
            <a:chOff x="0" y="853370"/>
            <a:chExt cx="9144000" cy="452770"/>
          </a:xfrm>
        </p:grpSpPr>
        <p:sp>
          <p:nvSpPr>
            <p:cNvPr id="9" name="Прямоугольник 8"/>
            <p:cNvSpPr/>
            <p:nvPr userDrawn="1"/>
          </p:nvSpPr>
          <p:spPr>
            <a:xfrm>
              <a:off x="0" y="853370"/>
              <a:ext cx="9144000" cy="452770"/>
            </a:xfrm>
            <a:prstGeom prst="rect">
              <a:avLst/>
            </a:prstGeom>
            <a:solidFill>
              <a:srgbClr val="94C8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4" name="Группа 3"/>
            <p:cNvGrpSpPr>
              <a:grpSpLocks/>
            </p:cNvGrpSpPr>
            <p:nvPr userDrawn="1"/>
          </p:nvGrpSpPr>
          <p:grpSpPr bwMode="auto">
            <a:xfrm>
              <a:off x="176585" y="863755"/>
              <a:ext cx="8790831" cy="432000"/>
              <a:chOff x="107505" y="850470"/>
              <a:chExt cx="8790831" cy="432000"/>
            </a:xfrm>
          </p:grpSpPr>
          <p:sp>
            <p:nvSpPr>
              <p:cNvPr id="1032" name="TextBox 5"/>
              <p:cNvSpPr txBox="1">
                <a:spLocks noChangeArrowheads="1"/>
              </p:cNvSpPr>
              <p:nvPr userDrawn="1"/>
            </p:nvSpPr>
            <p:spPr bwMode="auto">
              <a:xfrm>
                <a:off x="611958" y="960824"/>
                <a:ext cx="8286750" cy="28754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36000" tIns="36000" rIns="36000" bIns="360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altLang="ru-RU" sz="1400" dirty="0" smtClean="0">
                    <a:solidFill>
                      <a:srgbClr val="002060"/>
                    </a:solidFill>
                  </a:rPr>
                  <a:t>ФГБНУ «Научно-исследовательский институт медицины труда»</a:t>
                </a:r>
              </a:p>
            </p:txBody>
          </p:sp>
          <p:pic>
            <p:nvPicPr>
              <p:cNvPr id="1033" name="Рисунок 6"/>
              <p:cNvPicPr>
                <a:picLocks noChangeAspect="1"/>
              </p:cNvPicPr>
              <p:nvPr userDrawn="1"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107505" y="850470"/>
                <a:ext cx="275328" cy="43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028" name="Picture 14"/>
          <p:cNvPicPr>
            <a:picLocks noChangeAspect="1" noChangeArrowheads="1"/>
          </p:cNvPicPr>
          <p:nvPr userDrawn="1"/>
        </p:nvPicPr>
        <p:blipFill>
          <a:blip r:embed="rId21"/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 userDrawn="1"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7FD7D0B5-E88C-4AFC-9EA6-26349AD7D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6275" y="862013"/>
            <a:ext cx="8086725" cy="2667000"/>
          </a:xfrm>
        </p:spPr>
        <p:txBody>
          <a:bodyPr>
            <a:noAutofit/>
          </a:bodyPr>
          <a:lstStyle/>
          <a:p>
            <a:pPr algn="ctr">
              <a:buFont typeface="StarBats" charset="0"/>
              <a:buNone/>
              <a:defRPr/>
            </a:pPr>
            <a:r>
              <a:rPr lang="ru-RU" sz="4000" dirty="0" smtClean="0">
                <a:solidFill>
                  <a:schemeClr val="accent3">
                    <a:lumMod val="95000"/>
                  </a:schemeClr>
                </a:solidFill>
                <a:latin typeface="Cambria" panose="02040503050406030204" pitchFamily="18" charset="0"/>
              </a:rPr>
              <a:t>Обязательные </a:t>
            </a:r>
            <a:r>
              <a:rPr lang="ru-RU" sz="4000" dirty="0">
                <a:solidFill>
                  <a:schemeClr val="accent3">
                    <a:lumMod val="95000"/>
                  </a:schemeClr>
                </a:solidFill>
                <a:latin typeface="Cambria" panose="02040503050406030204" pitchFamily="18" charset="0"/>
              </a:rPr>
              <a:t>медицинские осмотры работников вредных </a:t>
            </a:r>
            <a:r>
              <a:rPr lang="ru-RU" sz="4000" dirty="0" smtClean="0">
                <a:solidFill>
                  <a:schemeClr val="accent3">
                    <a:lumMod val="95000"/>
                  </a:schemeClr>
                </a:solidFill>
                <a:latin typeface="Cambria" panose="02040503050406030204" pitchFamily="18" charset="0"/>
              </a:rPr>
              <a:t>профессий в Омской области. </a:t>
            </a:r>
            <a:br>
              <a:rPr lang="ru-RU" sz="4000" dirty="0" smtClean="0">
                <a:solidFill>
                  <a:schemeClr val="accent3">
                    <a:lumMod val="95000"/>
                  </a:schemeClr>
                </a:solidFill>
                <a:latin typeface="Cambria" panose="02040503050406030204" pitchFamily="18" charset="0"/>
              </a:rPr>
            </a:br>
            <a:r>
              <a:rPr lang="ru-RU" sz="4000" dirty="0" smtClean="0">
                <a:solidFill>
                  <a:schemeClr val="accent3">
                    <a:lumMod val="95000"/>
                  </a:schemeClr>
                </a:solidFill>
                <a:latin typeface="Cambria" panose="02040503050406030204" pitchFamily="18" charset="0"/>
              </a:rPr>
              <a:t>Итоги, проблемы </a:t>
            </a:r>
            <a:r>
              <a:rPr lang="ru-RU" sz="4000" dirty="0">
                <a:solidFill>
                  <a:schemeClr val="accent3">
                    <a:lumMod val="95000"/>
                  </a:schemeClr>
                </a:solidFill>
                <a:latin typeface="Cambria" panose="02040503050406030204" pitchFamily="18" charset="0"/>
              </a:rPr>
              <a:t>и </a:t>
            </a:r>
            <a:r>
              <a:rPr lang="ru-RU" sz="4000" dirty="0" smtClean="0">
                <a:solidFill>
                  <a:schemeClr val="accent3">
                    <a:lumMod val="95000"/>
                  </a:schemeClr>
                </a:solidFill>
                <a:latin typeface="Cambria" panose="02040503050406030204" pitchFamily="18" charset="0"/>
              </a:rPr>
              <a:t>перспективы</a:t>
            </a:r>
            <a:endParaRPr lang="ru-RU" sz="4000" dirty="0">
              <a:solidFill>
                <a:schemeClr val="accent3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0638" y="4427538"/>
            <a:ext cx="6858000" cy="1122362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ru-RU" dirty="0"/>
              <a:t>Главный </a:t>
            </a:r>
            <a:r>
              <a:rPr lang="ru-RU" dirty="0" err="1" smtClean="0"/>
              <a:t>профпатолог</a:t>
            </a:r>
            <a:endParaRPr lang="ru-RU" dirty="0" smtClean="0"/>
          </a:p>
          <a:p>
            <a:pPr>
              <a:spcAft>
                <a:spcPts val="600"/>
              </a:spcAft>
              <a:defRPr/>
            </a:pPr>
            <a:r>
              <a:rPr lang="ru-RU" dirty="0" smtClean="0"/>
              <a:t> </a:t>
            </a:r>
            <a:r>
              <a:rPr lang="ru-RU" dirty="0"/>
              <a:t>МЗ </a:t>
            </a:r>
            <a:r>
              <a:rPr lang="ru-RU" dirty="0" smtClean="0"/>
              <a:t>Омской области </a:t>
            </a:r>
          </a:p>
          <a:p>
            <a:pPr>
              <a:spcAft>
                <a:spcPts val="600"/>
              </a:spcAft>
              <a:defRPr/>
            </a:pPr>
            <a:r>
              <a:rPr lang="ru-RU" dirty="0" smtClean="0"/>
              <a:t>к.м.н., доцент О.В. Плотникова</a:t>
            </a:r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395265"/>
            <a:ext cx="6911975" cy="484187"/>
          </a:xfrm>
        </p:spPr>
        <p:txBody>
          <a:bodyPr/>
          <a:lstStyle/>
          <a:p>
            <a:r>
              <a:rPr lang="ru-RU" dirty="0" smtClean="0"/>
              <a:t>Выявление профессиональных заболеваний в сельских районах Омской области в ходе </a:t>
            </a:r>
            <a:r>
              <a:rPr lang="ru-RU" dirty="0" smtClean="0"/>
              <a:t>ПМО (всего 11 случаев)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89701" y="1900584"/>
          <a:ext cx="8395219" cy="4319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54960-3323-4F03-9329-9BAEBFEBD5D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82435" y="2438399"/>
            <a:ext cx="663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70%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5098473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30%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819" y="367556"/>
            <a:ext cx="7044315" cy="484187"/>
          </a:xfrm>
        </p:spPr>
        <p:txBody>
          <a:bodyPr/>
          <a:lstStyle/>
          <a:p>
            <a:pPr algn="ctr"/>
            <a:r>
              <a:rPr lang="ru-RU" dirty="0" smtClean="0"/>
              <a:t>Охват основными исследованиями в ходе  ПМО, % от подлежащих </a:t>
            </a:r>
            <a:r>
              <a:rPr lang="ru-RU" dirty="0" smtClean="0"/>
              <a:t>2016/2015 </a:t>
            </a:r>
            <a:r>
              <a:rPr lang="ru-RU" dirty="0" err="1" smtClean="0"/>
              <a:t>гг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" y="1325879"/>
          <a:ext cx="9144000" cy="513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06370"/>
                <a:gridCol w="1396098"/>
                <a:gridCol w="1549579"/>
                <a:gridCol w="1427826"/>
                <a:gridCol w="1544969"/>
                <a:gridCol w="1419158"/>
              </a:tblGrid>
              <a:tr h="1420057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Учреждения</a:t>
                      </a:r>
                      <a:r>
                        <a:rPr lang="ru-RU" sz="2000" b="0" baseline="0" dirty="0" smtClean="0"/>
                        <a:t> ЗО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err="1" smtClean="0"/>
                        <a:t>Р-графия</a:t>
                      </a:r>
                      <a:r>
                        <a:rPr lang="ru-RU" sz="2000" b="0" dirty="0" smtClean="0"/>
                        <a:t> ОГК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ФВД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ТА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err="1" smtClean="0"/>
                        <a:t>Вибр</a:t>
                      </a:r>
                      <a:r>
                        <a:rPr lang="ru-RU" sz="2000" b="0" dirty="0" smtClean="0"/>
                        <a:t>.</a:t>
                      </a:r>
                    </a:p>
                    <a:p>
                      <a:pPr algn="ctr"/>
                      <a:r>
                        <a:rPr lang="ru-RU" sz="2000" b="0" dirty="0" smtClean="0"/>
                        <a:t>Чувств.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err="1" smtClean="0"/>
                        <a:t>Онко</a:t>
                      </a:r>
                      <a:r>
                        <a:rPr lang="ru-RU" sz="2000" b="0" dirty="0" smtClean="0"/>
                        <a:t>-</a:t>
                      </a:r>
                    </a:p>
                    <a:p>
                      <a:pPr algn="ctr"/>
                      <a:r>
                        <a:rPr lang="ru-RU" sz="2000" b="0" dirty="0" smtClean="0"/>
                        <a:t>осмотр</a:t>
                      </a:r>
                      <a:endParaRPr lang="ru-RU" sz="2000" b="0" dirty="0"/>
                    </a:p>
                  </a:txBody>
                  <a:tcPr/>
                </a:tc>
              </a:tr>
              <a:tr h="57591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сельские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97,9/97,7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76,4</a:t>
                      </a:r>
                      <a:r>
                        <a:rPr lang="ru-RU" sz="1800" dirty="0" smtClean="0"/>
                        <a:t>/</a:t>
                      </a:r>
                      <a:r>
                        <a:rPr lang="ru-RU" sz="1800" b="1" dirty="0" smtClean="0"/>
                        <a:t>90,7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84,8/64,2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43,1</a:t>
                      </a:r>
                      <a:r>
                        <a:rPr lang="ru-RU" sz="1800" dirty="0" smtClean="0"/>
                        <a:t>/</a:t>
                      </a:r>
                      <a:r>
                        <a:rPr lang="ru-RU" sz="1800" b="1" dirty="0" smtClean="0"/>
                        <a:t>70.0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97,6/97,8</a:t>
                      </a:r>
                      <a:endParaRPr lang="ru-RU" sz="1800" dirty="0"/>
                    </a:p>
                  </a:txBody>
                  <a:tcPr/>
                </a:tc>
              </a:tr>
              <a:tr h="57591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городские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99.7/99,8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99,6/99,9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99,7/99,9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99,9/99,9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97,2/98,9</a:t>
                      </a:r>
                      <a:endParaRPr lang="ru-RU" sz="1800" dirty="0"/>
                    </a:p>
                  </a:txBody>
                  <a:tcPr/>
                </a:tc>
              </a:tr>
              <a:tr h="99404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/>
                        <a:t>ведомст-венные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93,9</a:t>
                      </a:r>
                      <a:r>
                        <a:rPr lang="ru-RU" sz="1800" dirty="0" smtClean="0"/>
                        <a:t>/96.7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93,5/96.6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97,7/99,0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98,4/97,6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100/98,1</a:t>
                      </a:r>
                      <a:endParaRPr lang="ru-RU" sz="1800" dirty="0"/>
                    </a:p>
                  </a:txBody>
                  <a:tcPr/>
                </a:tc>
              </a:tr>
              <a:tr h="994042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err="1" smtClean="0"/>
                        <a:t>коммерчес-кие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100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76,5/100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97,2/97,1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81,8/100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84/100</a:t>
                      </a:r>
                      <a:endParaRPr lang="ru-RU" sz="1800" b="1" dirty="0"/>
                    </a:p>
                  </a:txBody>
                  <a:tcPr/>
                </a:tc>
              </a:tr>
              <a:tr h="57591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Всего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99,6/98,1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89,0/97,1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97,2/93,9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90,3/94,0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90,2/99,0</a:t>
                      </a:r>
                      <a:endParaRPr lang="ru-RU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54960-3323-4F03-9329-9BAEBFEBD5D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Проблемы…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01675" y="1042988"/>
          <a:ext cx="8194675" cy="4641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54960-3323-4F03-9329-9BAEBFEBD5D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2150" y="747713"/>
            <a:ext cx="8118475" cy="5319712"/>
          </a:xfrm>
        </p:spPr>
        <p:txBody>
          <a:bodyPr/>
          <a:lstStyle/>
          <a:p>
            <a:pPr>
              <a:defRPr/>
            </a:pPr>
            <a:r>
              <a:rPr lang="ru-RU" dirty="0"/>
              <a:t>Невысокая результативность обязательных медицинских осмотров работников объясняется </a:t>
            </a:r>
            <a:r>
              <a:rPr lang="ru-RU" dirty="0" smtClean="0"/>
              <a:t>не </a:t>
            </a:r>
            <a:r>
              <a:rPr lang="ru-RU" dirty="0"/>
              <a:t>только  объективными причинами </a:t>
            </a:r>
            <a:r>
              <a:rPr lang="ru-RU" i="1" dirty="0" smtClean="0">
                <a:solidFill>
                  <a:schemeClr val="bg1"/>
                </a:solidFill>
              </a:rPr>
              <a:t>(недостаточная подготовка </a:t>
            </a:r>
            <a:r>
              <a:rPr lang="ru-RU" i="1" dirty="0">
                <a:solidFill>
                  <a:schemeClr val="bg1"/>
                </a:solidFill>
              </a:rPr>
              <a:t>врачей по </a:t>
            </a:r>
            <a:r>
              <a:rPr lang="ru-RU" i="1" dirty="0" smtClean="0">
                <a:solidFill>
                  <a:schemeClr val="bg1"/>
                </a:solidFill>
              </a:rPr>
              <a:t>профпатологии</a:t>
            </a:r>
            <a:r>
              <a:rPr lang="ru-RU" i="1" dirty="0">
                <a:solidFill>
                  <a:schemeClr val="bg1"/>
                </a:solidFill>
              </a:rPr>
              <a:t>,  отсутствие диагностического </a:t>
            </a:r>
            <a:r>
              <a:rPr lang="ru-RU" i="1" dirty="0" smtClean="0">
                <a:solidFill>
                  <a:schemeClr val="bg1"/>
                </a:solidFill>
              </a:rPr>
              <a:t>оборудования),</a:t>
            </a:r>
          </a:p>
          <a:p>
            <a:pPr>
              <a:buNone/>
              <a:defRPr/>
            </a:pPr>
            <a:r>
              <a:rPr lang="ru-RU" i="1" dirty="0" smtClean="0">
                <a:solidFill>
                  <a:schemeClr val="bg1"/>
                </a:solidFill>
              </a:rPr>
              <a:t>  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/>
              <a:t>но и несовершенством нормативной  правовой базы.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8251-415C-4197-AF67-419314FCFC83}" type="slidenum">
              <a:rPr lang="ru-RU"/>
              <a:pPr/>
              <a:t>13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77813"/>
            <a:ext cx="7975600" cy="5286375"/>
          </a:xfrm>
        </p:spPr>
        <p:txBody>
          <a:bodyPr/>
          <a:lstStyle/>
          <a:p>
            <a:pPr marL="65087" indent="0" algn="just">
              <a:buFont typeface="Wingdings" pitchFamily="2" charset="2"/>
              <a:buNone/>
              <a:defRPr/>
            </a:pPr>
            <a:r>
              <a:rPr lang="ru-RU" sz="2800" dirty="0" smtClean="0"/>
              <a:t>     Вступивший </a:t>
            </a:r>
            <a:r>
              <a:rPr lang="ru-RU" sz="2800" dirty="0"/>
              <a:t>в силу с 1 января 2012г. приказ </a:t>
            </a:r>
            <a:r>
              <a:rPr lang="ru-RU" sz="2800" dirty="0" err="1"/>
              <a:t>Минздравсоцразвития</a:t>
            </a:r>
            <a:r>
              <a:rPr lang="ru-RU" sz="2800" dirty="0"/>
              <a:t> России №</a:t>
            </a:r>
            <a:r>
              <a:rPr lang="ru-RU" sz="2800" dirty="0" smtClean="0"/>
              <a:t>302н</a:t>
            </a:r>
            <a:r>
              <a:rPr lang="en-US" sz="2800" dirty="0" smtClean="0"/>
              <a:t> </a:t>
            </a:r>
            <a:r>
              <a:rPr lang="ru-RU" sz="2800" dirty="0" smtClean="0"/>
              <a:t>вызвал массу </a:t>
            </a:r>
            <a:r>
              <a:rPr lang="ru-RU" sz="2800" dirty="0"/>
              <a:t>вопросов. </a:t>
            </a:r>
            <a:endParaRPr lang="ru-RU" sz="2800" dirty="0" smtClean="0"/>
          </a:p>
          <a:p>
            <a:pPr marL="65087" indent="0" algn="just">
              <a:buFont typeface="Wingdings" pitchFamily="2" charset="2"/>
              <a:buNone/>
              <a:defRPr/>
            </a:pPr>
            <a:r>
              <a:rPr lang="ru-RU" sz="2800" dirty="0" smtClean="0"/>
              <a:t>Минздрав </a:t>
            </a:r>
            <a:r>
              <a:rPr lang="ru-RU" sz="2800" dirty="0"/>
              <a:t>России пришел к мнению о необходимости </a:t>
            </a:r>
            <a:r>
              <a:rPr lang="ru-RU" sz="2800" dirty="0" smtClean="0"/>
              <a:t>разработки нового приказа</a:t>
            </a:r>
            <a:r>
              <a:rPr lang="ru-RU" sz="2800" dirty="0"/>
              <a:t>, регламентирующего вопросы  обязательных медосмотров</a:t>
            </a:r>
            <a:r>
              <a:rPr lang="ru-RU" sz="2800" dirty="0" smtClean="0"/>
              <a:t>.</a:t>
            </a:r>
          </a:p>
          <a:p>
            <a:pPr marL="65087" indent="0">
              <a:buFont typeface="Wingdings" pitchFamily="2" charset="2"/>
              <a:buNone/>
              <a:defRPr/>
            </a:pPr>
            <a:endParaRPr lang="ru-RU" sz="2800" dirty="0" smtClean="0"/>
          </a:p>
          <a:p>
            <a:pPr marL="65087" indent="0">
              <a:buFont typeface="Wingdings" pitchFamily="2" charset="2"/>
              <a:buNone/>
              <a:defRPr/>
            </a:pPr>
            <a:endParaRPr lang="ru-RU" sz="2800" dirty="0"/>
          </a:p>
          <a:p>
            <a:pPr marL="65087" indent="0">
              <a:buFont typeface="Wingdings" pitchFamily="2" charset="2"/>
              <a:buNone/>
              <a:defRPr/>
            </a:pP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F516D-BEF6-4BD1-8D62-5B1D1C36E239}" type="slidenum">
              <a:rPr lang="ru-RU"/>
              <a:pPr/>
              <a:t>14</a:t>
            </a:fld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685800" y="4106863"/>
            <a:ext cx="7918450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392113" algn="l" defTabSz="65246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>
                <a:srgbClr val="FFFF00"/>
              </a:buClr>
              <a:buSzPct val="90000"/>
              <a:buFont typeface="Wingdings" panose="05000000000000000000" pitchFamily="2" charset="2"/>
              <a:buChar char="ü"/>
              <a:defRPr sz="3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defRPr>
            </a:lvl1pPr>
            <a:lvl2pPr marL="717550" indent="-392113" algn="l" defTabSz="65246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ü"/>
              <a:defRPr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defRPr>
            </a:lvl2pPr>
            <a:lvl3pPr marL="979488" indent="-392113" algn="l" defTabSz="652463" rtl="0" eaLnBrk="1" fontAlgn="base" hangingPunct="1">
              <a:spcBef>
                <a:spcPct val="0"/>
              </a:spcBef>
              <a:spcAft>
                <a:spcPts val="775"/>
              </a:spcAft>
              <a:buClr>
                <a:srgbClr val="FFFF00"/>
              </a:buClr>
              <a:buFont typeface="Wingdings" panose="05000000000000000000" pitchFamily="2" charset="2"/>
              <a:buChar char="ü"/>
              <a:defRPr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defRPr>
            </a:lvl3pPr>
            <a:lvl4pPr marL="1239838" indent="-392113" algn="l" defTabSz="652463" rtl="0" eaLnBrk="1" fontAlgn="base" hangingPunct="1">
              <a:spcBef>
                <a:spcPct val="0"/>
              </a:spcBef>
              <a:spcAft>
                <a:spcPts val="513"/>
              </a:spcAft>
              <a:buClr>
                <a:srgbClr val="FFFF00"/>
              </a:buClr>
              <a:buFont typeface="Wingdings" panose="05000000000000000000" pitchFamily="2" charset="2"/>
              <a:buChar char="ü"/>
              <a:defRPr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defRPr>
            </a:lvl4pPr>
            <a:lvl5pPr marL="1501775" indent="-392113" algn="l" defTabSz="652463" rtl="0" eaLnBrk="1" fontAlgn="base" hangingPunct="1">
              <a:spcBef>
                <a:spcPct val="0"/>
              </a:spcBef>
              <a:spcAft>
                <a:spcPts val="250"/>
              </a:spcAft>
              <a:buClr>
                <a:srgbClr val="FFFF00"/>
              </a:buClr>
              <a:buFont typeface="Wingdings" panose="05000000000000000000" pitchFamily="2" charset="2"/>
              <a:buChar char="ü"/>
              <a:defRPr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defRPr>
            </a:lvl5pPr>
            <a:lvl6pPr marL="1958975" indent="-392113" algn="l" defTabSz="652463" rtl="0" eaLnBrk="1" fontAlgn="base" hangingPunct="1">
              <a:spcBef>
                <a:spcPct val="0"/>
              </a:spcBef>
              <a:spcAft>
                <a:spcPts val="250"/>
              </a:spcAft>
              <a:buClr>
                <a:srgbClr val="FFFF00"/>
              </a:buClr>
              <a:buFont typeface="Wingdings" pitchFamily="2" charset="2"/>
              <a:buChar char="ü"/>
              <a:defRPr>
                <a:solidFill>
                  <a:srgbClr val="FFFFFF"/>
                </a:solidFill>
                <a:latin typeface="+mn-lt"/>
              </a:defRPr>
            </a:lvl6pPr>
            <a:lvl7pPr marL="2416175" indent="-392113" algn="l" defTabSz="652463" rtl="0" eaLnBrk="1" fontAlgn="base" hangingPunct="1">
              <a:spcBef>
                <a:spcPct val="0"/>
              </a:spcBef>
              <a:spcAft>
                <a:spcPts val="250"/>
              </a:spcAft>
              <a:buClr>
                <a:srgbClr val="FFFF00"/>
              </a:buClr>
              <a:buFont typeface="Wingdings" pitchFamily="2" charset="2"/>
              <a:buChar char="ü"/>
              <a:defRPr>
                <a:solidFill>
                  <a:srgbClr val="FFFFFF"/>
                </a:solidFill>
                <a:latin typeface="+mn-lt"/>
              </a:defRPr>
            </a:lvl7pPr>
            <a:lvl8pPr marL="2873375" indent="-392113" algn="l" defTabSz="652463" rtl="0" eaLnBrk="1" fontAlgn="base" hangingPunct="1">
              <a:spcBef>
                <a:spcPct val="0"/>
              </a:spcBef>
              <a:spcAft>
                <a:spcPts val="250"/>
              </a:spcAft>
              <a:buClr>
                <a:srgbClr val="FFFF00"/>
              </a:buClr>
              <a:buFont typeface="Wingdings" pitchFamily="2" charset="2"/>
              <a:buChar char="ü"/>
              <a:defRPr>
                <a:solidFill>
                  <a:srgbClr val="FFFFFF"/>
                </a:solidFill>
                <a:latin typeface="+mn-lt"/>
              </a:defRPr>
            </a:lvl8pPr>
            <a:lvl9pPr marL="3330575" indent="-392113" algn="l" defTabSz="652463" rtl="0" eaLnBrk="1" fontAlgn="base" hangingPunct="1">
              <a:spcBef>
                <a:spcPct val="0"/>
              </a:spcBef>
              <a:spcAft>
                <a:spcPts val="250"/>
              </a:spcAft>
              <a:buClr>
                <a:srgbClr val="FFFF00"/>
              </a:buClr>
              <a:buFont typeface="Wingdings" pitchFamily="2" charset="2"/>
              <a:buChar char="ü"/>
              <a:defRPr>
                <a:solidFill>
                  <a:srgbClr val="FFFFFF"/>
                </a:solidFill>
                <a:latin typeface="+mn-lt"/>
              </a:defRPr>
            </a:lvl9pPr>
          </a:lstStyle>
          <a:p>
            <a:pPr>
              <a:defRPr/>
            </a:pPr>
            <a:endParaRPr lang="ru-RU" sz="2000" kern="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000" dirty="0" smtClean="0"/>
              <a:t>Перспективы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400800" y="6403975"/>
            <a:ext cx="2743200" cy="365125"/>
          </a:xfrm>
          <a:prstGeom prst="rect">
            <a:avLst/>
          </a:prstGeom>
        </p:spPr>
        <p:txBody>
          <a:bodyPr/>
          <a:lstStyle/>
          <a:p>
            <a:fld id="{B2A54960-3323-4F03-9329-9BAEBFEBD5D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 spd="med"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3"/>
          <p:cNvSpPr>
            <a:spLocks noChangeArrowheads="1"/>
          </p:cNvSpPr>
          <p:nvPr/>
        </p:nvSpPr>
        <p:spPr bwMode="auto">
          <a:xfrm>
            <a:off x="0" y="1295400"/>
            <a:ext cx="9144000" cy="7000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72000" tIns="72000" rIns="72000" bIns="72000" anchor="ctr" anchorCtr="1">
            <a:spAutoFit/>
          </a:bodyPr>
          <a:lstStyle/>
          <a:p>
            <a:pPr algn="ctr" defTabSz="957263"/>
            <a:r>
              <a:rPr lang="ru-RU" altLang="ru-RU" dirty="0">
                <a:solidFill>
                  <a:srgbClr val="1D2847"/>
                </a:solidFill>
              </a:rPr>
              <a:t>Нормативное правовое регулирование организации оказания медицинской помощи при профессиональных заболеваниях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7504" y="2420888"/>
            <a:ext cx="8928992" cy="4226798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algn="just">
              <a:spcBef>
                <a:spcPts val="400"/>
              </a:spcBef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ru-RU" sz="1400" dirty="0">
                <a:latin typeface="Arial (Основной текст)"/>
                <a:cs typeface="Times New Roman" pitchFamily="18" charset="0"/>
              </a:rPr>
              <a:t>«Об утверждении Порядка проведения экспертизы связи заболевания с профессией и формы медицинского заключения о наличии или об отсутствии профессионального заболевания»;</a:t>
            </a:r>
          </a:p>
          <a:p>
            <a:pPr marL="285750" indent="-285750" algn="just">
              <a:spcBef>
                <a:spcPts val="400"/>
              </a:spcBef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ru-RU" sz="1400" dirty="0">
                <a:latin typeface="Arial (Основной текст)"/>
                <a:cs typeface="Times New Roman" pitchFamily="18" charset="0"/>
              </a:rPr>
              <a:t>«Об утверждении перечня вредных и (или) опасных производственных факторов и работ, при выполнении которых проводятся обязательные предварительные медицинские осмотры при поступлении на работу и периодические медицинские осмотры» совместный приказ Министерства труда и социальной защиты Российской Федерации и Министерства здравоохранения Российской Федерации </a:t>
            </a:r>
            <a:r>
              <a:rPr lang="en-US" sz="1400" dirty="0">
                <a:latin typeface="Arial (Основной текст)"/>
                <a:cs typeface="Times New Roman" pitchFamily="18" charset="0"/>
              </a:rPr>
              <a:t>(http://regulation.gov.ru)</a:t>
            </a:r>
            <a:endParaRPr lang="ru-RU" sz="1400" dirty="0">
              <a:latin typeface="Arial (Основной текст)"/>
              <a:cs typeface="Times New Roman" pitchFamily="18" charset="0"/>
            </a:endParaRPr>
          </a:p>
          <a:p>
            <a:pPr marL="285750" indent="-285750" algn="just">
              <a:spcBef>
                <a:spcPts val="400"/>
              </a:spcBef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ru-RU" sz="1400" dirty="0">
                <a:latin typeface="Arial (Основной текст)"/>
                <a:ea typeface="Arial Unicode MS" panose="020B0604020202020204" pitchFamily="34" charset="-128"/>
                <a:cs typeface="Times New Roman" pitchFamily="18" charset="0"/>
              </a:rPr>
              <a:t>«</a:t>
            </a:r>
            <a:r>
              <a:rPr lang="ru-RU" sz="1400" dirty="0">
                <a:latin typeface="Arial (Основной текст)"/>
                <a:cs typeface="Times New Roman" pitchFamily="18" charset="0"/>
              </a:rPr>
              <a:t>Об утверждении порядка проведения обязательных предварительных при поступлении на работу и периодических медицинских осмотров работников, занятых на работах с вредными и /или опасными производственными факторами, а также работах, при выполнении  которых проводятся обязательные предварительные при поступлении на работу и периодические медицинские осмотры работников»</a:t>
            </a:r>
            <a:r>
              <a:rPr lang="en-US" sz="1400" dirty="0">
                <a:latin typeface="Arial (Основной текст)"/>
                <a:cs typeface="Times New Roman" pitchFamily="18" charset="0"/>
              </a:rPr>
              <a:t> </a:t>
            </a:r>
            <a:r>
              <a:rPr lang="ru-RU" sz="1400" dirty="0">
                <a:latin typeface="Arial (Основной текст)"/>
                <a:cs typeface="Times New Roman" pitchFamily="18" charset="0"/>
              </a:rPr>
              <a:t>(в работе)</a:t>
            </a:r>
            <a:r>
              <a:rPr lang="ru-RU" sz="1400" dirty="0">
                <a:latin typeface="Arial (Основной текст)"/>
                <a:ea typeface="Arial Unicode MS" panose="020B0604020202020204" pitchFamily="34" charset="-128"/>
                <a:cs typeface="Times New Roman" pitchFamily="18" charset="0"/>
              </a:rPr>
              <a:t>;</a:t>
            </a:r>
          </a:p>
          <a:p>
            <a:pPr marL="285750" indent="-285750" algn="just">
              <a:spcBef>
                <a:spcPts val="400"/>
              </a:spcBef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ru-RU" sz="1400" dirty="0">
                <a:latin typeface="Arial (Основной текст)"/>
                <a:cs typeface="Times New Roman" pitchFamily="18" charset="0"/>
              </a:rPr>
              <a:t>«Об утверждении Порядка проведения медицинских осмотров работников, занятых на подземных работах в начале рабочего дня (смены), а также в течение и (или) в конце рабочего дня (смены)»;</a:t>
            </a:r>
          </a:p>
          <a:p>
            <a:pPr marL="285750" indent="-285750" algn="just">
              <a:spcBef>
                <a:spcPts val="400"/>
              </a:spcBef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ru-RU" sz="1400" dirty="0">
                <a:latin typeface="Arial (Основной текст)"/>
                <a:cs typeface="Times New Roman" pitchFamily="18" charset="0"/>
              </a:rPr>
              <a:t>«Об утверждении Порядка проведения обязательных предварительных (при поступлении на работу) и периодических (в течение трудовой деятельности) медицинских осмотров работников на метрополитене»;</a:t>
            </a:r>
          </a:p>
          <a:p>
            <a:pPr marL="285750" indent="-285750" algn="just">
              <a:spcBef>
                <a:spcPts val="400"/>
              </a:spcBef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ru-RU" sz="1400" dirty="0">
                <a:latin typeface="Arial (Основной текст)"/>
                <a:cs typeface="Times New Roman" pitchFamily="18" charset="0"/>
              </a:rPr>
              <a:t>и др. проекты приказов (авиация, море).</a:t>
            </a:r>
            <a:endParaRPr lang="ru-RU" sz="1400" dirty="0">
              <a:latin typeface="Arial (Основной текст)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7524" y="1995488"/>
            <a:ext cx="8458200" cy="307777"/>
          </a:xfrm>
          <a:prstGeom prst="rect">
            <a:avLst/>
          </a:prstGeom>
          <a:solidFill>
            <a:srgbClr val="C00000">
              <a:alpha val="65000"/>
            </a:srgb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957263">
              <a:defRPr/>
            </a:pPr>
            <a:r>
              <a:rPr lang="ru-RU" altLang="ru-RU" sz="1400" b="1" cap="small" dirty="0">
                <a:solidFill>
                  <a:srgbClr val="FFFFFF"/>
                </a:solidFill>
                <a:latin typeface="Arial (Основной текст)"/>
                <a:ea typeface="Arial Unicode MS" pitchFamily="34" charset="-128"/>
                <a:cs typeface="Arial Unicode MS" pitchFamily="34" charset="-128"/>
              </a:rPr>
              <a:t>Ведется работа над проектами приказов Минздрава России:</a:t>
            </a:r>
          </a:p>
        </p:txBody>
      </p:sp>
      <p:sp>
        <p:nvSpPr>
          <p:cNvPr id="11273" name="Номер слайда 1"/>
          <p:cNvSpPr>
            <a:spLocks noGrp="1"/>
          </p:cNvSpPr>
          <p:nvPr>
            <p:ph type="sldNum" sz="quarter" idx="10"/>
          </p:nvPr>
        </p:nvSpPr>
        <p:spPr bwMode="auto">
          <a:xfrm>
            <a:off x="8532440" y="0"/>
            <a:ext cx="611560" cy="330072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fld id="{CCF0DC73-8D50-4ECA-BD9E-35E194D9431A}" type="slidenum">
              <a:rPr lang="ru-RU" altLang="ru-RU" smtClean="0">
                <a:solidFill>
                  <a:srgbClr val="002060"/>
                </a:solidFill>
              </a:rPr>
              <a:pPr eaLnBrk="1" hangingPunct="1">
                <a:defRPr/>
              </a:pPr>
              <a:t>16</a:t>
            </a:fld>
            <a:endParaRPr lang="ru-RU" altLang="ru-RU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532440" y="0"/>
            <a:ext cx="611560" cy="330072"/>
          </a:xfrm>
        </p:spPr>
        <p:txBody>
          <a:bodyPr/>
          <a:lstStyle/>
          <a:p>
            <a:pPr>
              <a:defRPr/>
            </a:pPr>
            <a:fld id="{7E35EE87-0998-4F0F-8FD1-C7B8AC4331DA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0" y="1339850"/>
            <a:ext cx="91440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72000" rIns="72000" bIns="72000"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</a:rPr>
              <a:t>Перспективный план разработки</a:t>
            </a:r>
            <a:br>
              <a:rPr lang="ru-RU" sz="2000" b="1">
                <a:solidFill>
                  <a:srgbClr val="002060"/>
                </a:solidFill>
              </a:rPr>
            </a:br>
            <a:r>
              <a:rPr lang="ru-RU" sz="2000" b="1">
                <a:solidFill>
                  <a:srgbClr val="002060"/>
                </a:solidFill>
              </a:rPr>
              <a:t>Федеральных клинических рекомендаций (ФКР)</a:t>
            </a:r>
            <a:br>
              <a:rPr lang="ru-RU" sz="2000" b="1">
                <a:solidFill>
                  <a:srgbClr val="002060"/>
                </a:solidFill>
              </a:rPr>
            </a:br>
            <a:r>
              <a:rPr lang="ru-RU" sz="2000" b="1">
                <a:solidFill>
                  <a:srgbClr val="002060"/>
                </a:solidFill>
              </a:rPr>
              <a:t>по профпатологии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750" y="2484118"/>
          <a:ext cx="8064500" cy="42203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64500"/>
              </a:tblGrid>
              <a:tr h="369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Наименование клинических рекомендаций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7" marR="54747" marT="0" marB="0">
                    <a:lnL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703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Вибрационная болезнь, связанная с воздействием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общей</a:t>
                      </a:r>
                      <a:b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и локальной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вибрации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7" marR="54747" marT="0" marB="0">
                    <a:lnL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40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Профессиональная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</a:rPr>
                        <a:t>обструктивная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 болезнь легких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7" marR="54747" marT="0" marB="0">
                    <a:lnL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40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Профессиональная бронхиальная астма 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7" marR="54747" marT="0" marB="0">
                    <a:lnL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703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Хроническая  профессиональная интоксикация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фтором</a:t>
                      </a:r>
                      <a:b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и его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соединениями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7" marR="54747" marT="0" marB="0">
                    <a:lnL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40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Профессиональная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</a:rPr>
                        <a:t>радикулопатия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7" marR="54747" marT="0" marB="0">
                    <a:lnL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40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Профессиональная вегетативно-сенсорная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</a:rPr>
                        <a:t>полинейропатия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7" marR="54747" marT="0" marB="0">
                    <a:lnL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40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Профессиональный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</a:rPr>
                        <a:t>миофиброз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7" marR="54747" marT="0" marB="0">
                    <a:lnL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40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Профессиональные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</a:rPr>
                        <a:t>остеоартрозы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 суставов 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7" marR="54747" marT="0" marB="0">
                    <a:lnL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00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Профессиональные заболевания кожи и её придатков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7" marR="54747" marT="0" marB="0">
                    <a:lnL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Контактный телефон : 8 (913) 974-31-36</a:t>
            </a:r>
            <a:endParaRPr lang="en-US" dirty="0" smtClean="0"/>
          </a:p>
          <a:p>
            <a:r>
              <a:rPr lang="en-US" dirty="0" smtClean="0"/>
              <a:t>65-04-22 (</a:t>
            </a:r>
            <a:r>
              <a:rPr lang="ru-RU" dirty="0" smtClean="0"/>
              <a:t>кафедра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err="1" smtClean="0"/>
              <a:t>E-mail</a:t>
            </a:r>
            <a:r>
              <a:rPr lang="ru-RU" dirty="0" smtClean="0"/>
              <a:t>: </a:t>
            </a:r>
            <a:r>
              <a:rPr lang="en-US" dirty="0" smtClean="0"/>
              <a:t>olga.plotnikova7</a:t>
            </a:r>
            <a:r>
              <a:rPr lang="ru-RU" dirty="0" smtClean="0"/>
              <a:t>@</a:t>
            </a:r>
            <a:r>
              <a:rPr lang="en-US" dirty="0" smtClean="0"/>
              <a:t>mail</a:t>
            </a:r>
            <a:r>
              <a:rPr lang="ru-RU" dirty="0" smtClean="0"/>
              <a:t>.</a:t>
            </a:r>
            <a:r>
              <a:rPr lang="ru-RU" dirty="0" err="1" smtClean="0"/>
              <a:t>ru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E-mail</a:t>
            </a:r>
            <a:r>
              <a:rPr lang="ru-RU" dirty="0" smtClean="0"/>
              <a:t>: </a:t>
            </a:r>
            <a:r>
              <a:rPr lang="en-US" dirty="0" smtClean="0"/>
              <a:t>oplot1771@gmai.com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54960-3323-4F03-9329-9BAEBFEBD5D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 spd="med"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5" descr="птица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07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6" descr="C:\Users\User\Desktop\minzdrav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875" y="0"/>
            <a:ext cx="1000125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Прямоугольник 9"/>
          <p:cNvSpPr>
            <a:spLocks noChangeArrowheads="1"/>
          </p:cNvSpPr>
          <p:nvPr/>
        </p:nvSpPr>
        <p:spPr bwMode="auto">
          <a:xfrm>
            <a:off x="0" y="1250633"/>
            <a:ext cx="8928100" cy="595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algn="just"/>
            <a:r>
              <a:rPr lang="ru-RU" altLang="ru-RU" sz="2400" b="1" dirty="0">
                <a:solidFill>
                  <a:srgbClr val="FFFF00"/>
                </a:solidFill>
              </a:rPr>
              <a:t>	</a:t>
            </a:r>
          </a:p>
          <a:p>
            <a:pPr marL="182563" algn="just"/>
            <a:r>
              <a:rPr lang="ru-RU" altLang="ru-RU" sz="2400" b="1" dirty="0">
                <a:solidFill>
                  <a:srgbClr val="FFFF00"/>
                </a:solidFill>
              </a:rPr>
              <a:t>	</a:t>
            </a:r>
            <a:r>
              <a:rPr lang="ru-RU" sz="2400" b="1" dirty="0" smtClean="0">
                <a:solidFill>
                  <a:srgbClr val="FFFF00"/>
                </a:solidFill>
              </a:rPr>
              <a:t>Число рабочих мест 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в Омской области </a:t>
            </a:r>
            <a:r>
              <a:rPr lang="ru-RU" sz="2400" b="1" dirty="0" smtClean="0">
                <a:solidFill>
                  <a:srgbClr val="FFFF00"/>
                </a:solidFill>
              </a:rPr>
              <a:t>, являющихся вредными или опасными 159 082 (данные Росстата, 2013 г.)</a:t>
            </a:r>
            <a:endParaRPr lang="ru-RU" altLang="ru-RU" sz="2400" b="1" dirty="0">
              <a:solidFill>
                <a:srgbClr val="FFFF00"/>
              </a:solidFill>
            </a:endParaRPr>
          </a:p>
          <a:p>
            <a:pPr marL="182563" algn="just"/>
            <a:endParaRPr lang="ru-RU" altLang="ru-RU" sz="2400" b="1" dirty="0">
              <a:solidFill>
                <a:srgbClr val="FFFF00"/>
              </a:solidFill>
            </a:endParaRPr>
          </a:p>
          <a:p>
            <a:pPr marL="182563" algn="just"/>
            <a:r>
              <a:rPr lang="ru-RU" altLang="ru-RU" sz="2400" b="1" dirty="0">
                <a:solidFill>
                  <a:srgbClr val="FFFF00"/>
                </a:solidFill>
              </a:rPr>
              <a:t>	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В 2015 г. ПМО подлежало </a:t>
            </a:r>
            <a:r>
              <a:rPr lang="ru-RU" sz="2400" b="1" dirty="0" smtClean="0">
                <a:solidFill>
                  <a:srgbClr val="FFFF00"/>
                </a:solidFill>
              </a:rPr>
              <a:t>143040</a:t>
            </a:r>
            <a:r>
              <a:rPr lang="ru-RU" sz="2400" dirty="0" smtClean="0"/>
              <a:t> 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работников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.</a:t>
            </a:r>
          </a:p>
          <a:p>
            <a:pPr marL="182563" algn="just"/>
            <a:r>
              <a:rPr lang="ru-RU" altLang="ru-RU" sz="2400" b="1" dirty="0" smtClean="0">
                <a:solidFill>
                  <a:srgbClr val="FFFF00"/>
                </a:solidFill>
              </a:rPr>
              <a:t>Медицинскими </a:t>
            </a:r>
            <a:r>
              <a:rPr lang="ru-RU" altLang="ru-RU" sz="2400" b="1" dirty="0">
                <a:solidFill>
                  <a:srgbClr val="FFFF00"/>
                </a:solidFill>
              </a:rPr>
              <a:t>организациями осмотрены практически все 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– 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98.3 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% </a:t>
            </a:r>
            <a:r>
              <a:rPr lang="ru-RU" altLang="ru-RU" sz="2400" b="1" dirty="0">
                <a:solidFill>
                  <a:srgbClr val="FFFF00"/>
                </a:solidFill>
              </a:rPr>
              <a:t>работников от общего числа направленных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.</a:t>
            </a:r>
          </a:p>
          <a:p>
            <a:pPr marL="182563" algn="just"/>
            <a:endParaRPr lang="ru-RU" altLang="ru-RU" sz="2400" b="1" dirty="0" smtClean="0">
              <a:solidFill>
                <a:srgbClr val="FFFF00"/>
              </a:solidFill>
            </a:endParaRPr>
          </a:p>
          <a:p>
            <a:pPr marL="182563" algn="just"/>
            <a:endParaRPr lang="ru-RU" altLang="ru-RU" sz="2400" b="1" dirty="0" smtClean="0">
              <a:solidFill>
                <a:srgbClr val="FFFF00"/>
              </a:solidFill>
            </a:endParaRPr>
          </a:p>
          <a:p>
            <a:pPr marL="182563" algn="just"/>
            <a:r>
              <a:rPr lang="ru-RU" altLang="ru-RU" sz="2400" b="1" dirty="0" smtClean="0">
                <a:solidFill>
                  <a:srgbClr val="FFFF00"/>
                </a:solidFill>
              </a:rPr>
              <a:t>В 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2016 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г. Центр </a:t>
            </a:r>
            <a:r>
              <a:rPr lang="ru-RU" altLang="ru-RU" sz="2400" b="1" dirty="0" err="1" smtClean="0">
                <a:solidFill>
                  <a:srgbClr val="FFFF00"/>
                </a:solidFill>
              </a:rPr>
              <a:t>профпатологии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 возобновил 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углубленные ПМО.</a:t>
            </a:r>
            <a:endParaRPr lang="ru-RU" altLang="ru-RU" sz="2400" b="1" dirty="0">
              <a:solidFill>
                <a:srgbClr val="FFFF00"/>
              </a:solidFill>
            </a:endParaRPr>
          </a:p>
          <a:p>
            <a:pPr marL="182563" algn="just"/>
            <a:r>
              <a:rPr lang="ru-RU" altLang="ru-RU" sz="2400" b="1" dirty="0"/>
              <a:t>	</a:t>
            </a:r>
          </a:p>
          <a:p>
            <a:pPr marL="182563" algn="just"/>
            <a:endParaRPr lang="ru-RU" altLang="ru-RU" sz="2100" b="1" dirty="0"/>
          </a:p>
          <a:p>
            <a:pPr marL="182563" algn="just"/>
            <a:r>
              <a:rPr lang="ru-RU" altLang="ru-RU" sz="2100" b="1" dirty="0"/>
              <a:t>	</a:t>
            </a:r>
            <a:r>
              <a:rPr lang="ru-RU" alt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308" y="923806"/>
            <a:ext cx="6911975" cy="484187"/>
          </a:xfrm>
        </p:spPr>
        <p:txBody>
          <a:bodyPr/>
          <a:lstStyle/>
          <a:p>
            <a:pPr algn="ctr"/>
            <a:r>
              <a:rPr lang="ru-RU" sz="3200" dirty="0" smtClean="0"/>
              <a:t>Показатели профессиональной заболеваемости в Омской области </a:t>
            </a:r>
            <a:br>
              <a:rPr lang="ru-RU" sz="3200" dirty="0" smtClean="0"/>
            </a:br>
            <a:r>
              <a:rPr lang="ru-RU" sz="3200" dirty="0" smtClean="0"/>
              <a:t>на 10 тыс. работающих 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59558" y="2292824"/>
          <a:ext cx="8393373" cy="386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4138" y="6242050"/>
            <a:ext cx="587375" cy="4889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0DEB69D-0F44-4A6A-9A86-7B898793EDF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1675" y="862013"/>
            <a:ext cx="8166100" cy="5157787"/>
          </a:xfrm>
        </p:spPr>
        <p:txBody>
          <a:bodyPr/>
          <a:lstStyle/>
          <a:p>
            <a:pPr>
              <a:defRPr/>
            </a:pPr>
            <a:r>
              <a:rPr lang="ru-RU" dirty="0"/>
              <a:t>Основным и наиболее доступным механизмом выявления </a:t>
            </a:r>
            <a:r>
              <a:rPr lang="ru-RU" dirty="0" smtClean="0"/>
              <a:t>профессиональных</a:t>
            </a:r>
            <a:r>
              <a:rPr lang="ru-RU" dirty="0"/>
              <a:t>, профессионально обусловленных и общих заболеваний, а также организации эффективного динамического наблюдения за состоянием здоровья работников являются качественные предварительные и периодические медицинские осмотры.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92F9F-B093-4122-9890-531E5FC009DB}" type="slidenum">
              <a:rPr lang="ru-RU"/>
              <a:pPr/>
              <a:t>4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267" y="381410"/>
            <a:ext cx="6911975" cy="484187"/>
          </a:xfrm>
        </p:spPr>
        <p:txBody>
          <a:bodyPr/>
          <a:lstStyle/>
          <a:p>
            <a:pPr algn="ctr"/>
            <a:r>
              <a:rPr lang="ru-RU" sz="3200" dirty="0" smtClean="0"/>
              <a:t>Показатели </a:t>
            </a:r>
            <a:r>
              <a:rPr lang="ru-RU" sz="3200" dirty="0" err="1" smtClean="0"/>
              <a:t>выявляемости</a:t>
            </a:r>
            <a:r>
              <a:rPr lang="ru-RU" sz="3200" dirty="0" smtClean="0"/>
              <a:t> профессиональных заболеваний в ходе ПМО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21673" y="1413164"/>
          <a:ext cx="8700653" cy="44237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58687"/>
                <a:gridCol w="943902"/>
                <a:gridCol w="1265898"/>
                <a:gridCol w="1230928"/>
                <a:gridCol w="1300619"/>
                <a:gridCol w="1300619"/>
              </a:tblGrid>
              <a:tr h="71445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Показатель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</a:tr>
              <a:tr h="71445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Осмотрено,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106352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119951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122305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121907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122863</a:t>
                      </a:r>
                    </a:p>
                  </a:txBody>
                  <a:tcPr marL="9525" marR="9525" marT="9525" marB="0"/>
                </a:tc>
              </a:tr>
              <a:tr h="176167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Количество случаев подозрения на профзаболевание, </a:t>
                      </a:r>
                      <a:r>
                        <a:rPr lang="ru-RU" b="1" dirty="0" err="1" smtClean="0"/>
                        <a:t>абс</a:t>
                      </a:r>
                      <a:r>
                        <a:rPr lang="ru-RU" b="1" dirty="0" smtClean="0"/>
                        <a:t>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24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45</a:t>
                      </a:r>
                      <a:endParaRPr lang="ru-RU" b="1" dirty="0"/>
                    </a:p>
                  </a:txBody>
                  <a:tcPr/>
                </a:tc>
              </a:tr>
              <a:tr h="1233171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Выявляемость</a:t>
                      </a:r>
                      <a:r>
                        <a:rPr lang="ru-RU" b="1" dirty="0" smtClean="0"/>
                        <a:t> (на 10000 осмотренных)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1,88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2.32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1,97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3,66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54960-3323-4F03-9329-9BAEBFEBD5D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 spd="med"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90944" y="277090"/>
          <a:ext cx="8609215" cy="5918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25736"/>
                <a:gridCol w="975360"/>
                <a:gridCol w="990445"/>
                <a:gridCol w="952244"/>
                <a:gridCol w="1032715"/>
                <a:gridCol w="1032715"/>
              </a:tblGrid>
              <a:tr h="47827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Показатели ПМО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 anchor="ctr"/>
                </a:tc>
              </a:tr>
              <a:tr h="1225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Число</a:t>
                      </a:r>
                      <a:r>
                        <a:rPr lang="ru-RU" sz="2000" baseline="0" dirty="0" smtClean="0"/>
                        <a:t> лиц, осмотренных  в порядке предварительного МО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68001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57964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50150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64813</a:t>
                      </a:r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48526</a:t>
                      </a:r>
                    </a:p>
                  </a:txBody>
                  <a:tcPr marL="9525" marR="9525" marT="9525" marB="0" anchor="ctr"/>
                </a:tc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Число</a:t>
                      </a:r>
                      <a:r>
                        <a:rPr lang="ru-RU" sz="2000" baseline="0" dirty="0" smtClean="0"/>
                        <a:t> лиц, осмотренных  в порядке периодического  МО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106352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119951</a:t>
                      </a:r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122305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121907</a:t>
                      </a:r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140635</a:t>
                      </a:r>
                    </a:p>
                  </a:txBody>
                  <a:tcPr marL="9525" marR="9525" marT="9525" marB="0" anchor="ctr"/>
                </a:tc>
              </a:tr>
              <a:tr h="43448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% охвата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97,8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97,6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96,6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97,2</a:t>
                      </a:r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98,3</a:t>
                      </a:r>
                      <a:endParaRPr lang="ru-RU" b="1" dirty="0"/>
                    </a:p>
                  </a:txBody>
                  <a:tcPr anchor="ctr"/>
                </a:tc>
              </a:tr>
              <a:tr h="1707362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/>
                        <a:t>Количество лиц с впервые установленными хроническими соматическими заболеваниями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8299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8194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8552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12219</a:t>
                      </a:r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13822</a:t>
                      </a:r>
                    </a:p>
                  </a:txBody>
                  <a:tcPr marL="9525" marR="9525" marT="9525" marB="0" anchor="ctr"/>
                </a:tc>
              </a:tr>
              <a:tr h="73334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Количество</a:t>
                      </a:r>
                      <a:r>
                        <a:rPr lang="ru-RU" sz="2000" baseline="0" dirty="0" smtClean="0"/>
                        <a:t> лиц, имеющих постоянные медицинские </a:t>
                      </a:r>
                      <a:r>
                        <a:rPr lang="ru-RU" sz="2000" baseline="0" dirty="0" err="1" smtClean="0"/>
                        <a:t>п</a:t>
                      </a:r>
                      <a:r>
                        <a:rPr lang="ru-RU" sz="2000" baseline="0" dirty="0" smtClean="0"/>
                        <a:t>/</a:t>
                      </a:r>
                      <a:r>
                        <a:rPr lang="ru-RU" sz="2000" baseline="0" dirty="0" err="1" smtClean="0"/>
                        <a:t>п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920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1526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645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1058</a:t>
                      </a:r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760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54960-3323-4F03-9329-9BAEBFEBD5D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1675" y="213360"/>
            <a:ext cx="8194675" cy="66446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Полнота охвата ПМО в некоторых районах области (100%)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>
                <a:solidFill>
                  <a:srgbClr val="FFC000"/>
                </a:solidFill>
              </a:rPr>
              <a:t>Горьковский</a:t>
            </a:r>
          </a:p>
          <a:p>
            <a:r>
              <a:rPr lang="ru-RU" dirty="0" err="1" smtClean="0">
                <a:solidFill>
                  <a:srgbClr val="FFC000"/>
                </a:solidFill>
              </a:rPr>
              <a:t>Колосовский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Омский</a:t>
            </a:r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err="1" smtClean="0">
                <a:solidFill>
                  <a:srgbClr val="FFC000"/>
                </a:solidFill>
              </a:rPr>
              <a:t>Саргатский</a:t>
            </a:r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err="1" smtClean="0">
                <a:solidFill>
                  <a:srgbClr val="FFC000"/>
                </a:solidFill>
              </a:rPr>
              <a:t>Седельниковский</a:t>
            </a:r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err="1" smtClean="0">
                <a:solidFill>
                  <a:srgbClr val="FFC000"/>
                </a:solidFill>
              </a:rPr>
              <a:t>Усть-Ишимский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( 2015 г - 76,8</a:t>
            </a:r>
            <a:r>
              <a:rPr lang="ru-RU" dirty="0" smtClean="0">
                <a:solidFill>
                  <a:schemeClr val="bg1"/>
                </a:solidFill>
              </a:rPr>
              <a:t>%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rgbClr val="FFC000"/>
                </a:solidFill>
              </a:rPr>
              <a:t>Щербакульский</a:t>
            </a:r>
            <a:endParaRPr lang="ru-RU" dirty="0" smtClean="0">
              <a:solidFill>
                <a:srgbClr val="FFC000"/>
              </a:solidFill>
            </a:endParaRPr>
          </a:p>
          <a:p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err="1" smtClean="0">
                <a:solidFill>
                  <a:srgbClr val="FFC000"/>
                </a:solidFill>
              </a:rPr>
              <a:t>Любинский</a:t>
            </a:r>
            <a:r>
              <a:rPr lang="ru-RU" dirty="0" smtClean="0">
                <a:solidFill>
                  <a:srgbClr val="FFC000"/>
                </a:solidFill>
              </a:rPr>
              <a:t> район  - 99,1  </a:t>
            </a:r>
            <a:r>
              <a:rPr lang="ru-RU" dirty="0" smtClean="0">
                <a:solidFill>
                  <a:schemeClr val="bg1"/>
                </a:solidFill>
              </a:rPr>
              <a:t>( в 2015 г. - </a:t>
            </a:r>
            <a:r>
              <a:rPr lang="ru-RU" dirty="0" smtClean="0">
                <a:solidFill>
                  <a:schemeClr val="bg1"/>
                </a:solidFill>
              </a:rPr>
              <a:t>89,5%)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rgbClr val="FFC000"/>
                </a:solidFill>
              </a:rPr>
              <a:t>Марьяновский</a:t>
            </a:r>
            <a:r>
              <a:rPr lang="ru-RU" dirty="0" smtClean="0">
                <a:solidFill>
                  <a:srgbClr val="FFC000"/>
                </a:solidFill>
              </a:rPr>
              <a:t> район – </a:t>
            </a:r>
            <a:r>
              <a:rPr lang="ru-RU" dirty="0" smtClean="0">
                <a:solidFill>
                  <a:srgbClr val="FFC000"/>
                </a:solidFill>
              </a:rPr>
              <a:t>96,1 </a:t>
            </a:r>
            <a:r>
              <a:rPr lang="ru-RU" dirty="0" smtClean="0">
                <a:solidFill>
                  <a:schemeClr val="bg1"/>
                </a:solidFill>
              </a:rPr>
              <a:t>(в 2015 г. - 83,3 %, </a:t>
            </a:r>
            <a:r>
              <a:rPr lang="ru-RU" dirty="0" smtClean="0"/>
              <a:t> </a:t>
            </a:r>
            <a:r>
              <a:rPr lang="ru-RU" dirty="0" smtClean="0"/>
              <a:t>в 2014г. - 86,8% , в 2013 г.  - 85,1</a:t>
            </a:r>
            <a:r>
              <a:rPr lang="ru-RU" dirty="0" smtClean="0"/>
              <a:t>%)</a:t>
            </a:r>
            <a:endParaRPr lang="ru-RU" dirty="0" smtClean="0">
              <a:solidFill>
                <a:srgbClr val="FFC000"/>
              </a:solidFill>
            </a:endParaRPr>
          </a:p>
          <a:p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По городу охват ПМО составляет в среднем </a:t>
            </a:r>
            <a:r>
              <a:rPr lang="ru-RU" dirty="0" smtClean="0">
                <a:solidFill>
                  <a:srgbClr val="FFC000"/>
                </a:solidFill>
              </a:rPr>
              <a:t>99%</a:t>
            </a:r>
            <a:endParaRPr lang="ru-RU" dirty="0" smtClean="0">
              <a:solidFill>
                <a:srgbClr val="FFC000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54960-3323-4F03-9329-9BAEBFEBD5D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1675" y="533400"/>
            <a:ext cx="8194675" cy="53547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Полнота охвата ПМО в некоторых районах области (показатели ниже 90%)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err="1" smtClean="0">
                <a:solidFill>
                  <a:schemeClr val="bg1"/>
                </a:solidFill>
              </a:rPr>
              <a:t>Русско-Полянский</a:t>
            </a:r>
            <a:r>
              <a:rPr lang="ru-RU" dirty="0" smtClean="0">
                <a:solidFill>
                  <a:schemeClr val="bg1"/>
                </a:solidFill>
              </a:rPr>
              <a:t> –87,5 % (75,6% - 2015 г.)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Крутинский</a:t>
            </a:r>
            <a:r>
              <a:rPr lang="ru-RU" dirty="0" smtClean="0">
                <a:solidFill>
                  <a:schemeClr val="bg1"/>
                </a:solidFill>
              </a:rPr>
              <a:t> – 90%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Нововаршавский</a:t>
            </a:r>
            <a:r>
              <a:rPr lang="ru-RU" dirty="0" smtClean="0">
                <a:solidFill>
                  <a:schemeClr val="bg1"/>
                </a:solidFill>
              </a:rPr>
              <a:t> – 85,6%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54960-3323-4F03-9329-9BAEBFEBD5D5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333" y="1004865"/>
            <a:ext cx="6911975" cy="48418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Выявление профессиональных заболеваний в  городе Омске в ходе </a:t>
            </a:r>
            <a:r>
              <a:rPr lang="ru-RU" dirty="0" smtClean="0"/>
              <a:t>ПМО и по обращаемости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54960-3323-4F03-9329-9BAEBFEBD5D5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85800" y="1366520"/>
          <a:ext cx="8092440" cy="4940272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046220"/>
                <a:gridCol w="4046220"/>
              </a:tblGrid>
              <a:tr h="1077015">
                <a:tc>
                  <a:txBody>
                    <a:bodyPr/>
                    <a:lstStyle/>
                    <a:p>
                      <a:r>
                        <a:rPr lang="ru-RU" dirty="0" smtClean="0"/>
                        <a:t>Медицинская организация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случаев</a:t>
                      </a:r>
                      <a:endParaRPr lang="ru-RU" dirty="0"/>
                    </a:p>
                  </a:txBody>
                  <a:tcPr/>
                </a:tc>
              </a:tr>
              <a:tr h="62398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ГП-4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13</a:t>
                      </a:r>
                      <a:endParaRPr lang="ru-RU" b="1" dirty="0"/>
                    </a:p>
                  </a:txBody>
                  <a:tcPr/>
                </a:tc>
              </a:tr>
              <a:tr h="62398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ГП-11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/>
                </a:tc>
              </a:tr>
              <a:tr h="74333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МСЧ-7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</a:tr>
              <a:tr h="62398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Ведомственные</a:t>
                      </a:r>
                      <a:r>
                        <a:rPr lang="ru-RU" b="1" baseline="0" dirty="0" smtClean="0"/>
                        <a:t> МО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</a:tr>
              <a:tr h="623984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ММЦ Здоровье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</a:tr>
              <a:tr h="623984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Всего по городу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/>
                        <a:t>34</a:t>
                      </a:r>
                      <a:endParaRPr lang="ru-RU" sz="32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heel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иняя">
  <a:themeElements>
    <a:clrScheme name="1_Serge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ergey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erg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rge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rge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rge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rge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rge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rge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Синяя" id="{B5E2B9C4-2DE1-4984-B1C5-63493902BB04}" vid="{C44227A6-32D7-4056-8F3A-9D3CE189C757}"/>
    </a:ext>
  </a:extLst>
</a:theme>
</file>

<file path=ppt/theme/theme2.xml><?xml version="1.0" encoding="utf-8"?>
<a:theme xmlns:a="http://schemas.openxmlformats.org/drawingml/2006/main" name="Профиль">
  <a:themeElements>
    <a:clrScheme name="НИИ МТ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1669</TotalTime>
  <Words>775</Words>
  <Application>Microsoft Office PowerPoint</Application>
  <PresentationFormat>Экран (4:3)</PresentationFormat>
  <Paragraphs>223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Синяя</vt:lpstr>
      <vt:lpstr>Профиль</vt:lpstr>
      <vt:lpstr>Обязательные медицинские осмотры работников вредных профессий в Омской области.  Итоги, проблемы и перспективы</vt:lpstr>
      <vt:lpstr>Слайд 2</vt:lpstr>
      <vt:lpstr>Показатели профессиональной заболеваемости в Омской области  на 10 тыс. работающих </vt:lpstr>
      <vt:lpstr>Слайд 4</vt:lpstr>
      <vt:lpstr>Показатели выявляемости профессиональных заболеваний в ходе ПМО</vt:lpstr>
      <vt:lpstr>Слайд 6</vt:lpstr>
      <vt:lpstr>Слайд 7</vt:lpstr>
      <vt:lpstr>Слайд 8</vt:lpstr>
      <vt:lpstr>Выявление профессиональных заболеваний в  городе Омске в ходе ПМО и по обращаемости    </vt:lpstr>
      <vt:lpstr>Выявление профессиональных заболеваний в сельских районах Омской области в ходе ПМО (всего 11 случаев)</vt:lpstr>
      <vt:lpstr>Охват основными исследованиями в ходе  ПМО, % от подлежащих 2016/2015 гг</vt:lpstr>
      <vt:lpstr>Проблемы…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«Обязательные медицинские осмотры работников вредных профессий.  Проблемы и пути их решения».</dc:title>
  <dc:creator>TANIA</dc:creator>
  <cp:lastModifiedBy>Truda</cp:lastModifiedBy>
  <cp:revision>213</cp:revision>
  <cp:lastPrinted>2013-11-25T06:20:08Z</cp:lastPrinted>
  <dcterms:created xsi:type="dcterms:W3CDTF">2013-11-22T07:38:44Z</dcterms:created>
  <dcterms:modified xsi:type="dcterms:W3CDTF">2017-03-22T10:26:30Z</dcterms:modified>
</cp:coreProperties>
</file>