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84" r:id="rId2"/>
    <p:sldId id="327" r:id="rId3"/>
    <p:sldId id="303" r:id="rId4"/>
    <p:sldId id="323" r:id="rId5"/>
    <p:sldId id="322" r:id="rId6"/>
    <p:sldId id="324" r:id="rId7"/>
    <p:sldId id="319" r:id="rId8"/>
    <p:sldId id="318" r:id="rId9"/>
    <p:sldId id="320" r:id="rId10"/>
    <p:sldId id="310" r:id="rId11"/>
    <p:sldId id="312" r:id="rId12"/>
    <p:sldId id="313" r:id="rId13"/>
    <p:sldId id="314" r:id="rId14"/>
    <p:sldId id="315" r:id="rId15"/>
    <p:sldId id="311" r:id="rId16"/>
    <p:sldId id="316" r:id="rId17"/>
    <p:sldId id="317" r:id="rId18"/>
    <p:sldId id="325" r:id="rId19"/>
    <p:sldId id="328" r:id="rId20"/>
    <p:sldId id="321" r:id="rId21"/>
    <p:sldId id="329" r:id="rId22"/>
    <p:sldId id="33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5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C72F4-5F6F-423B-B860-3E4888063A1F}" type="datetimeFigureOut">
              <a:rPr lang="ru-RU" smtClean="0"/>
              <a:pPr/>
              <a:t>22.03.2017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12995-1F99-4E3D-BDC5-BD216C62B8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66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du.rosminzdrav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edu.rosminzdra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edu.rosminzdrav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du.rosminzdrav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vetnmo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sovetnm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sovetnm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rosminzdrav.ru/" TargetMode="External"/><Relationship Id="rId2" Type="http://schemas.openxmlformats.org/officeDocument/2006/relationships/hyperlink" Target="http://www.sovetnmo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rosminzdrav.ru/" TargetMode="External"/><Relationship Id="rId2" Type="http://schemas.openxmlformats.org/officeDocument/2006/relationships/hyperlink" Target="http://www.sovetnm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credit_m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8100392" cy="6858000"/>
          </a:xfrm>
        </p:spPr>
        <p:txBody>
          <a:bodyPr>
            <a:normAutofit/>
          </a:bodyPr>
          <a:lstStyle/>
          <a:p>
            <a:pPr algn="ctr"/>
            <a:r>
              <a:rPr lang="ru-RU" sz="2700" cap="none" dirty="0" smtClean="0">
                <a:solidFill>
                  <a:schemeClr val="tx1"/>
                </a:solidFill>
              </a:rPr>
              <a:t>ФГБОУ ВО «ОмГМУ» </a:t>
            </a:r>
            <a:r>
              <a:rPr lang="ru-RU" sz="2700" dirty="0" smtClean="0">
                <a:solidFill>
                  <a:schemeClr val="tx1"/>
                </a:solidFill>
              </a:rPr>
              <a:t>Минздрава России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</a:rPr>
              <a:t> Кафедра гигиены труда, профпатологии 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Непрерывное медицинское образование.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Аккредитация медицинских </a:t>
            </a:r>
            <a:r>
              <a:rPr lang="ru-RU" sz="4000" b="1" dirty="0" smtClean="0">
                <a:solidFill>
                  <a:schemeClr val="tx1"/>
                </a:solidFill>
              </a:rPr>
              <a:t>работников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>к.м.н., ассистент кафедры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Колчин Андрей </a:t>
            </a:r>
            <a:r>
              <a:rPr lang="ru-RU" sz="3600" dirty="0" smtClean="0">
                <a:solidFill>
                  <a:schemeClr val="tx1"/>
                </a:solidFill>
              </a:rPr>
              <a:t>Сергеевич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ru-RU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hlinkClick r:id="rId2"/>
              </a:rPr>
              <a:t>https://edu.rosminzdrav.ru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612"/>
            <a:ext cx="9144000" cy="6045388"/>
          </a:xfrm>
        </p:spPr>
      </p:pic>
      <p:sp>
        <p:nvSpPr>
          <p:cNvPr id="6" name="Стрелка вниз 5"/>
          <p:cNvSpPr/>
          <p:nvPr/>
        </p:nvSpPr>
        <p:spPr>
          <a:xfrm rot="2034641">
            <a:off x="5418306" y="368035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7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hlinkClick r:id="rId2"/>
              </a:rPr>
              <a:t>https://edu.rosminzdrav.ru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03" y="1192341"/>
            <a:ext cx="9214003" cy="567414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5229200"/>
            <a:ext cx="755970" cy="920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4401017"/>
            <a:ext cx="259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Логин - № СНИЛС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458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hlinkClick r:id="rId2"/>
              </a:rPr>
              <a:t>https://edu.rosminzdrav.ru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486"/>
            <a:ext cx="9144000" cy="5642133"/>
          </a:xfrm>
        </p:spPr>
      </p:pic>
    </p:spTree>
    <p:extLst>
      <p:ext uri="{BB962C8B-B14F-4D97-AF65-F5344CB8AC3E}">
        <p14:creationId xmlns:p14="http://schemas.microsoft.com/office/powerpoint/2010/main" val="61743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hlinkClick r:id="rId2"/>
              </a:rPr>
              <a:t>https://edu.rosminzdrav.ru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" y="1175617"/>
            <a:ext cx="9144000" cy="5576254"/>
          </a:xfrm>
        </p:spPr>
      </p:pic>
    </p:spTree>
    <p:extLst>
      <p:ext uri="{BB962C8B-B14F-4D97-AF65-F5344CB8AC3E}">
        <p14:creationId xmlns:p14="http://schemas.microsoft.com/office/powerpoint/2010/main" val="19734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920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hlinkClick r:id="rId2"/>
              </a:rPr>
              <a:t>http://</a:t>
            </a:r>
            <a:r>
              <a:rPr lang="en-US" sz="4400" dirty="0" smtClean="0">
                <a:hlinkClick r:id="rId2"/>
              </a:rPr>
              <a:t>www.sovetnmo.ru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890080" cy="5688632"/>
          </a:xfrm>
        </p:spPr>
        <p:txBody>
          <a:bodyPr>
            <a:normAutofit fontScale="85000" lnSpcReduction="10000"/>
          </a:bodyPr>
          <a:lstStyle/>
          <a:p>
            <a:pPr marL="0" indent="355600" algn="ctr">
              <a:buNone/>
            </a:pPr>
            <a:r>
              <a:rPr lang="ru-RU" dirty="0"/>
              <a:t>КООРДИНАЦИОННЫЙ </a:t>
            </a:r>
            <a:r>
              <a:rPr lang="ru-RU" dirty="0" smtClean="0"/>
              <a:t>СОВЕТ ПО </a:t>
            </a:r>
            <a:r>
              <a:rPr lang="ru-RU" dirty="0"/>
              <a:t>РАЗВИТИЮ НЕПРЕРЫВНОГО МЕДИЦИНСКОГО И ФАРМАЦЕВТИЧЕСКОГО ОБРАЗОВАНИЯ</a:t>
            </a:r>
          </a:p>
          <a:p>
            <a:pPr marL="0" indent="355600" algn="ctr">
              <a:buNone/>
            </a:pPr>
            <a:endParaRPr lang="ru-RU" dirty="0" smtClean="0"/>
          </a:p>
          <a:p>
            <a:pPr marL="0" indent="355600" algn="ctr">
              <a:buNone/>
            </a:pPr>
            <a:r>
              <a:rPr lang="ru-RU" dirty="0" smtClean="0"/>
              <a:t>ЦЕЛЬ </a:t>
            </a:r>
            <a:r>
              <a:rPr lang="ru-RU" dirty="0"/>
              <a:t>НАСТОЯЩЕГО САЙТА</a:t>
            </a:r>
          </a:p>
          <a:p>
            <a:pPr marL="0" indent="355600" algn="just">
              <a:buNone/>
            </a:pPr>
            <a:endParaRPr lang="ru-RU" dirty="0"/>
          </a:p>
          <a:p>
            <a:pPr marL="0" indent="355600" algn="just">
              <a:buNone/>
            </a:pPr>
            <a:r>
              <a:rPr lang="ru-RU" dirty="0"/>
              <a:t>Информирование по вопросам участия в реализации модели отработки основных принципов непрерывного медицинского образования (НМО).</a:t>
            </a:r>
          </a:p>
          <a:p>
            <a:pPr marL="0" indent="355600" algn="just">
              <a:buNone/>
            </a:pPr>
            <a:r>
              <a:rPr lang="ru-RU" dirty="0" smtClean="0"/>
              <a:t>Врач </a:t>
            </a:r>
            <a:r>
              <a:rPr lang="ru-RU" dirty="0"/>
              <a:t>может ознакомиться с перечнем учебных мероприятий и электронных учебных модулей, прошедших оценку на соответствие требованиям (по которым начисляются кредиты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4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920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hlinkClick r:id="rId2"/>
              </a:rPr>
              <a:t>http://</a:t>
            </a:r>
            <a:r>
              <a:rPr lang="en-US" sz="4400" dirty="0" smtClean="0">
                <a:hlinkClick r:id="rId2"/>
              </a:rPr>
              <a:t>www.sovetnmo.ru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061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64" y="1447800"/>
            <a:ext cx="9243264" cy="4968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7657">
            <a:off x="7198051" y="987513"/>
            <a:ext cx="75597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42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920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hlinkClick r:id="rId2"/>
              </a:rPr>
              <a:t>http://</a:t>
            </a:r>
            <a:r>
              <a:rPr lang="en-US" sz="4400" dirty="0" smtClean="0">
                <a:hlinkClick r:id="rId2"/>
              </a:rPr>
              <a:t>www.sovetnmo.ru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26739" cy="46782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1342">
            <a:off x="648937" y="1901004"/>
            <a:ext cx="755970" cy="920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5401748"/>
            <a:ext cx="64807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модули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ВУЗы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33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6480720"/>
          </a:xfrm>
        </p:spPr>
        <p:txBody>
          <a:bodyPr>
            <a:normAutofit fontScale="92500"/>
          </a:bodyPr>
          <a:lstStyle/>
          <a:p>
            <a:pPr marL="0" indent="355600" algn="ctr">
              <a:buNone/>
            </a:pPr>
            <a:r>
              <a:rPr lang="en-US" dirty="0">
                <a:hlinkClick r:id="rId2"/>
              </a:rPr>
              <a:t>http://www.sovetnmo.ru</a:t>
            </a:r>
            <a:endParaRPr lang="ru-RU" dirty="0"/>
          </a:p>
          <a:p>
            <a:pPr marL="0" indent="355600" algn="ctr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edu.rosminzdrav.ru</a:t>
            </a:r>
            <a:endParaRPr lang="ru-RU" dirty="0" smtClean="0"/>
          </a:p>
          <a:p>
            <a:pPr marL="0" indent="355600" algn="ctr">
              <a:buNone/>
            </a:pPr>
            <a:endParaRPr lang="ru-RU" dirty="0"/>
          </a:p>
          <a:p>
            <a:pPr marL="0" indent="355600" algn="ctr">
              <a:buNone/>
            </a:pPr>
            <a:r>
              <a:rPr lang="ru-RU" dirty="0" smtClean="0"/>
              <a:t>Необходима </a:t>
            </a:r>
            <a:r>
              <a:rPr lang="ru-RU" b="1" dirty="0" smtClean="0"/>
              <a:t>синхронизация</a:t>
            </a:r>
            <a:r>
              <a:rPr lang="ru-RU" dirty="0" smtClean="0"/>
              <a:t> </a:t>
            </a:r>
            <a:r>
              <a:rPr lang="ru-RU" dirty="0"/>
              <a:t>аккаунтов </a:t>
            </a:r>
            <a:r>
              <a:rPr lang="ru-RU" dirty="0" smtClean="0"/>
              <a:t>на двух сайтах для того, </a:t>
            </a:r>
            <a:r>
              <a:rPr lang="ru-RU" dirty="0"/>
              <a:t>чтобы образовательная активность за счет различных образовательных мероприятий </a:t>
            </a:r>
            <a:endParaRPr lang="ru-RU" dirty="0" smtClean="0"/>
          </a:p>
          <a:p>
            <a:pPr marL="0" indent="355600" algn="ctr">
              <a:buNone/>
            </a:pPr>
            <a:r>
              <a:rPr lang="ru-RU" sz="2200" dirty="0" smtClean="0"/>
              <a:t>(</a:t>
            </a:r>
            <a:r>
              <a:rPr lang="ru-RU" sz="2200" dirty="0"/>
              <a:t>конференции, семинары, мастер-классы и т.п., в том числе проводимые с использованием дистанционных образовательных технологий (</a:t>
            </a:r>
            <a:r>
              <a:rPr lang="ru-RU" sz="2200" dirty="0" err="1"/>
              <a:t>вебинары</a:t>
            </a:r>
            <a:r>
              <a:rPr lang="ru-RU" sz="2200" dirty="0"/>
              <a:t>), дистанционные интерактивные образовательные модули), </a:t>
            </a:r>
            <a:endParaRPr lang="ru-RU" sz="2200" dirty="0" smtClean="0"/>
          </a:p>
          <a:p>
            <a:pPr marL="0" indent="355600" algn="ctr">
              <a:buNone/>
            </a:pPr>
            <a:r>
              <a:rPr lang="ru-RU" dirty="0" smtClean="0"/>
              <a:t>учет </a:t>
            </a:r>
            <a:r>
              <a:rPr lang="ru-RU" dirty="0"/>
              <a:t>которой специалист ведет на сайте www.sovetnmo.ru отображалась в Личном кабинете на портале http://edu.rosminzdrav.ru</a:t>
            </a:r>
          </a:p>
          <a:p>
            <a:pPr marL="0" indent="355600" algn="ctr">
              <a:buNone/>
            </a:pPr>
            <a:endParaRPr lang="ru-RU" dirty="0" smtClean="0"/>
          </a:p>
          <a:p>
            <a:pPr marL="0" indent="35560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3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016" y="1498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920880" cy="5832648"/>
          </a:xfrm>
        </p:spPr>
        <p:txBody>
          <a:bodyPr>
            <a:normAutofit/>
          </a:bodyPr>
          <a:lstStyle/>
          <a:p>
            <a:pPr marL="0" indent="531813" algn="just">
              <a:buNone/>
            </a:pPr>
            <a:r>
              <a:rPr lang="ru-RU" dirty="0"/>
              <a:t>Обучение специалистов по дополнительным профессиональным программам повышения </a:t>
            </a:r>
            <a:r>
              <a:rPr lang="ru-RU" dirty="0" smtClean="0"/>
              <a:t>квалификации (в </a:t>
            </a:r>
            <a:r>
              <a:rPr lang="ru-RU" dirty="0" err="1" smtClean="0"/>
              <a:t>т.ч</a:t>
            </a:r>
            <a:r>
              <a:rPr lang="ru-RU" dirty="0" smtClean="0"/>
              <a:t>. НМО) может проводиться:</a:t>
            </a:r>
          </a:p>
          <a:p>
            <a:pPr marL="0" indent="620713" algn="just"/>
            <a:r>
              <a:rPr lang="ru-RU" dirty="0" smtClean="0"/>
              <a:t>за счет </a:t>
            </a:r>
            <a:r>
              <a:rPr lang="ru-RU" dirty="0"/>
              <a:t>средств федерального бюджета, </a:t>
            </a:r>
            <a:endParaRPr lang="ru-RU" dirty="0" smtClean="0"/>
          </a:p>
          <a:p>
            <a:pPr marL="0" indent="620713" algn="just"/>
            <a:r>
              <a:rPr lang="ru-RU" dirty="0" smtClean="0"/>
              <a:t>на </a:t>
            </a:r>
            <a:r>
              <a:rPr lang="ru-RU" dirty="0"/>
              <a:t>договорной основе, </a:t>
            </a:r>
            <a:endParaRPr lang="ru-RU" dirty="0" smtClean="0"/>
          </a:p>
          <a:p>
            <a:pPr marL="0" indent="620713" algn="just"/>
            <a:r>
              <a:rPr lang="ru-RU" dirty="0" smtClean="0"/>
              <a:t>с </a:t>
            </a:r>
            <a:r>
              <a:rPr lang="ru-RU" dirty="0"/>
              <a:t>применением образовательного сертификата за счет средств нормированного страхового запаса территориального фонда обязательного медицинского </a:t>
            </a:r>
            <a:r>
              <a:rPr lang="ru-RU" dirty="0" smtClean="0"/>
              <a:t>страхования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599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735" y="116632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719" y="1052736"/>
            <a:ext cx="8034096" cy="6107286"/>
          </a:xfrm>
        </p:spPr>
        <p:txBody>
          <a:bodyPr>
            <a:normAutofit fontScale="85000" lnSpcReduction="20000"/>
          </a:bodyPr>
          <a:lstStyle/>
          <a:p>
            <a:pPr marL="80963" indent="642938" algn="just">
              <a:buNone/>
            </a:pPr>
            <a:r>
              <a:rPr lang="ru-RU" b="1" dirty="0"/>
              <a:t>Приказ Минздрава </a:t>
            </a:r>
            <a:r>
              <a:rPr lang="ru-RU" dirty="0"/>
              <a:t>России от 06.06.2016 </a:t>
            </a:r>
            <a:r>
              <a:rPr lang="ru-RU" b="1" dirty="0"/>
              <a:t>№ 354н </a:t>
            </a:r>
            <a:r>
              <a:rPr lang="ru-RU" dirty="0"/>
              <a:t>"Об утверждении типовой формы и порядка заключения соглашения ТФОМС с медицинской организацией о финансовом обеспечении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оборудования"</a:t>
            </a:r>
          </a:p>
          <a:p>
            <a:pPr marL="80963" indent="642938" algn="just">
              <a:buNone/>
            </a:pPr>
            <a:r>
              <a:rPr lang="ru-RU" b="1" dirty="0" smtClean="0"/>
              <a:t>Приказ </a:t>
            </a:r>
            <a:r>
              <a:rPr lang="ru-RU" b="1" dirty="0"/>
              <a:t>Министерства здравоохранения </a:t>
            </a:r>
            <a:r>
              <a:rPr lang="ru-RU" dirty="0"/>
              <a:t>РФ от 4 августа 2016 года </a:t>
            </a:r>
            <a:r>
              <a:rPr lang="ru-RU" b="1" dirty="0"/>
              <a:t>N 575н </a:t>
            </a:r>
            <a:r>
              <a:rPr lang="ru-RU" dirty="0"/>
              <a:t>"Об утверждении Порядка выбора медицинским работником программы повышения квалификации в организации, осуществляющей образовательную деятельность, для направления на дополнительное профессиональное образование за счет средств нормированного страхового запаса </a:t>
            </a:r>
            <a:r>
              <a:rPr lang="ru-RU" dirty="0" smtClean="0"/>
              <a:t>ТФОМС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42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405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Нормативные документы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59" y="1268760"/>
            <a:ext cx="9277829" cy="5184576"/>
          </a:xfrm>
        </p:spPr>
      </p:pic>
    </p:spTree>
    <p:extLst>
      <p:ext uri="{BB962C8B-B14F-4D97-AF65-F5344CB8AC3E}">
        <p14:creationId xmlns:p14="http://schemas.microsoft.com/office/powerpoint/2010/main" val="3018164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88" y="116632"/>
            <a:ext cx="9263919" cy="6552728"/>
          </a:xfrm>
        </p:spPr>
      </p:pic>
    </p:spTree>
    <p:extLst>
      <p:ext uri="{BB962C8B-B14F-4D97-AF65-F5344CB8AC3E}">
        <p14:creationId xmlns:p14="http://schemas.microsoft.com/office/powerpoint/2010/main" val="2393095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докладе использованы материалы: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84784"/>
            <a:ext cx="7746064" cy="496855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www.sovetnmo.ru</a:t>
            </a:r>
            <a:r>
              <a:rPr lang="ru-RU" dirty="0" smtClean="0"/>
              <a:t> -Координационный совет по развитию непрерывного медицинского и фармацевтического образования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edu.rosminzdrav.ru</a:t>
            </a:r>
            <a:r>
              <a:rPr lang="ru-RU" dirty="0" smtClean="0"/>
              <a:t> – </a:t>
            </a:r>
            <a:r>
              <a:rPr lang="ru-RU" dirty="0"/>
              <a:t>Портал </a:t>
            </a:r>
            <a:r>
              <a:rPr lang="ru-RU" dirty="0" smtClean="0"/>
              <a:t>непрерывного медицинского и фармацевтического образования Минздрава России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vk.com/credit_med</a:t>
            </a:r>
            <a:r>
              <a:rPr lang="ru-RU" dirty="0" smtClean="0"/>
              <a:t> - Аккредитация врачей (открытая группа ВК)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236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8100392" cy="6858000"/>
          </a:xfrm>
        </p:spPr>
        <p:txBody>
          <a:bodyPr>
            <a:normAutofit/>
          </a:bodyPr>
          <a:lstStyle/>
          <a:p>
            <a:pPr algn="ctr"/>
            <a:r>
              <a:rPr lang="ru-RU" sz="2700" cap="none" dirty="0" smtClean="0">
                <a:solidFill>
                  <a:schemeClr val="tx1"/>
                </a:solidFill>
              </a:rPr>
              <a:t>ФГБОУ ВО «ОмГМУ» </a:t>
            </a:r>
            <a:r>
              <a:rPr lang="ru-RU" sz="2700" dirty="0" smtClean="0">
                <a:solidFill>
                  <a:schemeClr val="tx1"/>
                </a:solidFill>
              </a:rPr>
              <a:t>Минздрава России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</a:rPr>
              <a:t> Кафедра гигиены труда, профпатологии 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Непрерывное медицинское образование.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Аккредитация медицинских </a:t>
            </a:r>
            <a:r>
              <a:rPr lang="ru-RU" sz="4000" b="1" dirty="0" smtClean="0">
                <a:solidFill>
                  <a:schemeClr val="tx1"/>
                </a:solidFill>
              </a:rPr>
              <a:t>работников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</a:rPr>
              <a:t>к.м.н., ассистент кафедры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Колчин Андрей </a:t>
            </a:r>
            <a:r>
              <a:rPr lang="ru-RU" sz="3600" dirty="0" smtClean="0">
                <a:solidFill>
                  <a:schemeClr val="tx1"/>
                </a:solidFill>
              </a:rPr>
              <a:t>Сергеевич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5067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8100392" cy="4586282"/>
          </a:xfrm>
        </p:spPr>
        <p:txBody>
          <a:bodyPr>
            <a:normAutofit/>
          </a:bodyPr>
          <a:lstStyle/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3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Приказ Министерства здравоохранения РФ </a:t>
            </a:r>
            <a:r>
              <a:rPr lang="ru-RU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от 2 июня 2016 г. N 334н</a:t>
            </a:r>
            <a:r>
              <a:rPr lang="ru-RU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"Об утверждении Положения об аккредитации специалистов"</a:t>
            </a:r>
            <a:r>
              <a:rPr lang="ru-RU" sz="4400" b="1" kern="0" dirty="0">
                <a:solidFill>
                  <a:srgbClr val="26282F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4400" b="1" kern="0" dirty="0">
                <a:solidFill>
                  <a:srgbClr val="26282F"/>
                </a:solidFill>
                <a:effectLst/>
                <a:latin typeface="Arial" panose="020B0604020202020204" pitchFamily="34" charset="0"/>
              </a:rPr>
            </a:b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28091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Аккредитация специалиста -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746064" cy="4320480"/>
          </a:xfrm>
        </p:spPr>
        <p:txBody>
          <a:bodyPr/>
          <a:lstStyle/>
          <a:p>
            <a:pPr marL="0" indent="623888" algn="just">
              <a:buNone/>
            </a:pPr>
            <a:r>
              <a:rPr lang="ru-RU" dirty="0" smtClean="0"/>
              <a:t>процедура </a:t>
            </a:r>
            <a:r>
              <a:rPr lang="ru-RU" b="1" dirty="0"/>
              <a:t>определения соответствия</a:t>
            </a:r>
            <a:r>
              <a:rPr lang="ru-RU" dirty="0"/>
              <a:t> лица, получившего медицинское, фармацевтическое или иное образование, </a:t>
            </a:r>
            <a:r>
              <a:rPr lang="ru-RU" b="1" dirty="0"/>
              <a:t>требованиям к осуществлению медицинской деятельности</a:t>
            </a:r>
            <a:r>
              <a:rPr lang="ru-RU" dirty="0"/>
              <a:t> по определенной медицинской </a:t>
            </a:r>
            <a:r>
              <a:rPr lang="ru-RU" dirty="0" smtClean="0"/>
              <a:t>специальности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39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Аккредитация медицинских работников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992888" cy="4176464"/>
          </a:xfrm>
        </p:spPr>
        <p:txBody>
          <a:bodyPr>
            <a:normAutofit/>
          </a:bodyPr>
          <a:lstStyle/>
          <a:p>
            <a:pPr marL="80963" indent="450850" algn="just">
              <a:buNone/>
            </a:pPr>
            <a:r>
              <a:rPr lang="ru-RU" dirty="0" smtClean="0"/>
              <a:t>Специалисты</a:t>
            </a:r>
            <a:r>
              <a:rPr lang="ru-RU" dirty="0"/>
              <a:t>, прошедшие "последнюю" сертификацию </a:t>
            </a:r>
            <a:r>
              <a:rPr lang="ru-RU" b="1" dirty="0"/>
              <a:t>до 1 января 2016 года</a:t>
            </a:r>
            <a:r>
              <a:rPr lang="ru-RU" dirty="0"/>
              <a:t>, после истечения срока полученного сертификата еще </a:t>
            </a:r>
            <a:r>
              <a:rPr lang="ru-RU" b="1" dirty="0" smtClean="0"/>
              <a:t>однократно</a:t>
            </a:r>
            <a:r>
              <a:rPr lang="ru-RU" dirty="0" smtClean="0"/>
              <a:t> будут </a:t>
            </a:r>
            <a:r>
              <a:rPr lang="ru-RU" dirty="0"/>
              <a:t>допускаться к </a:t>
            </a:r>
            <a:r>
              <a:rPr lang="ru-RU" dirty="0" smtClean="0"/>
              <a:t>профессиональной </a:t>
            </a:r>
            <a:r>
              <a:rPr lang="ru-RU" dirty="0"/>
              <a:t>деятельности через процедуру сертификации специалиста. </a:t>
            </a:r>
          </a:p>
        </p:txBody>
      </p:sp>
    </p:spTree>
    <p:extLst>
      <p:ext uri="{BB962C8B-B14F-4D97-AF65-F5344CB8AC3E}">
        <p14:creationId xmlns:p14="http://schemas.microsoft.com/office/powerpoint/2010/main" val="393038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Аккредитация медицинских работников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699" y="1340768"/>
            <a:ext cx="7992888" cy="5517232"/>
          </a:xfrm>
        </p:spPr>
        <p:txBody>
          <a:bodyPr>
            <a:normAutofit fontScale="92500" lnSpcReduction="20000"/>
          </a:bodyPr>
          <a:lstStyle/>
          <a:p>
            <a:pPr marL="80963" indent="450850" algn="just">
              <a:buNone/>
            </a:pPr>
            <a:r>
              <a:rPr lang="ru-RU" dirty="0"/>
              <a:t>Специалисты, прошедшие "последнюю" сертификацию </a:t>
            </a:r>
            <a:r>
              <a:rPr lang="ru-RU" dirty="0" smtClean="0"/>
              <a:t>специалиста </a:t>
            </a:r>
            <a:r>
              <a:rPr lang="ru-RU" b="1" dirty="0"/>
              <a:t>после 1 января 2016 года</a:t>
            </a:r>
            <a:r>
              <a:rPr lang="ru-RU" dirty="0"/>
              <a:t>, будут допускаться к профессиональной деятельности через процедуру </a:t>
            </a:r>
            <a:r>
              <a:rPr lang="ru-RU" dirty="0" smtClean="0"/>
              <a:t>аккредитации специалиста.</a:t>
            </a:r>
            <a:endParaRPr lang="ru-RU" dirty="0"/>
          </a:p>
          <a:p>
            <a:pPr marL="80963" indent="450850" algn="just">
              <a:buNone/>
            </a:pPr>
            <a:r>
              <a:rPr lang="ru-RU" dirty="0" smtClean="0"/>
              <a:t>С этого </a:t>
            </a:r>
            <a:r>
              <a:rPr lang="ru-RU" dirty="0"/>
              <a:t>же времени он входит в систему непрерывного медицинского </a:t>
            </a:r>
            <a:r>
              <a:rPr lang="ru-RU" dirty="0" smtClean="0"/>
              <a:t>образования (</a:t>
            </a:r>
            <a:r>
              <a:rPr lang="ru-RU" b="1" dirty="0" smtClean="0"/>
              <a:t>НМО</a:t>
            </a:r>
            <a:r>
              <a:rPr lang="ru-RU" dirty="0" smtClean="0"/>
              <a:t>) в </a:t>
            </a:r>
            <a:r>
              <a:rPr lang="ru-RU" dirty="0"/>
              <a:t>виде </a:t>
            </a:r>
            <a:r>
              <a:rPr lang="ru-RU" b="1" dirty="0"/>
              <a:t>индивидуального пятилетнего цикла обучения </a:t>
            </a:r>
            <a:r>
              <a:rPr lang="ru-RU" dirty="0"/>
              <a:t>по соответствующей </a:t>
            </a:r>
            <a:r>
              <a:rPr lang="ru-RU" dirty="0" smtClean="0"/>
              <a:t>специальности, </a:t>
            </a:r>
            <a:r>
              <a:rPr lang="ru-RU" dirty="0"/>
              <a:t>по окончанию которого может быть допущен до повторной аккредитации. При успешном прохождении повторной аккредитации специалист допускается к профессиональной деятельности еще на 5 </a:t>
            </a:r>
            <a:r>
              <a:rPr lang="ru-RU" dirty="0" smtClean="0"/>
              <a:t>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52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90" y="0"/>
            <a:ext cx="9184790" cy="6858000"/>
          </a:xfrm>
        </p:spPr>
      </p:pic>
    </p:spTree>
    <p:extLst>
      <p:ext uri="{BB962C8B-B14F-4D97-AF65-F5344CB8AC3E}">
        <p14:creationId xmlns:p14="http://schemas.microsoft.com/office/powerpoint/2010/main" val="203794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81"/>
            <a:ext cx="9144000" cy="6858000"/>
          </a:xfrm>
        </p:spPr>
      </p:pic>
      <p:sp>
        <p:nvSpPr>
          <p:cNvPr id="3" name="Стрелка вниз 2"/>
          <p:cNvSpPr/>
          <p:nvPr/>
        </p:nvSpPr>
        <p:spPr>
          <a:xfrm rot="5400000">
            <a:off x="6979128" y="1243553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9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8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15936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3213</TotalTime>
  <Words>478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ФГБОУ ВО «ОмГМУ» Минздрава России  Кафедра гигиены труда, профпатологии   Непрерывное медицинское образование.  Аккредитация медицинских работников  к.м.н., ассистент кафедры Колчин Андрей Сергеевич </vt:lpstr>
      <vt:lpstr>Нормативные документы</vt:lpstr>
      <vt:lpstr>Приказ Министерства здравоохранения РФ от 2 июня 2016 г. N 334н "Об утверждении Положения об аккредитации специалистов" </vt:lpstr>
      <vt:lpstr>Аккредитация специалиста - </vt:lpstr>
      <vt:lpstr>Аккредитация медицинских работников</vt:lpstr>
      <vt:lpstr>Аккредитация медицинских работников</vt:lpstr>
      <vt:lpstr>Презентация PowerPoint</vt:lpstr>
      <vt:lpstr>Презентация PowerPoint</vt:lpstr>
      <vt:lpstr>Презентация PowerPoint</vt:lpstr>
      <vt:lpstr>https://edu.rosminzdrav.ru </vt:lpstr>
      <vt:lpstr>https://edu.rosminzdrav.ru </vt:lpstr>
      <vt:lpstr>https://edu.rosminzdrav.ru </vt:lpstr>
      <vt:lpstr>https://edu.rosminzdrav.ru </vt:lpstr>
      <vt:lpstr>http://www.sovetnmo.ru</vt:lpstr>
      <vt:lpstr>http://www.sovetnmo.ru</vt:lpstr>
      <vt:lpstr>http://www.sovetnmo.ru</vt:lpstr>
      <vt:lpstr>Презентация PowerPoint</vt:lpstr>
      <vt:lpstr>НМО</vt:lpstr>
      <vt:lpstr>Нормативные документы</vt:lpstr>
      <vt:lpstr>Презентация PowerPoint</vt:lpstr>
      <vt:lpstr>В докладе использованы материалы:</vt:lpstr>
      <vt:lpstr>ФГБОУ ВО «ОмГМУ» Минздрава России  Кафедра гигиены труда, профпатологии   Непрерывное медицинское образование.  Аккредитация медицинских работников  к.м.н., ассистент кафедры Колчин Андрей Сергеевич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рабочих мест</dc:title>
  <dc:creator>user</dc:creator>
  <cp:lastModifiedBy>Андрей Колчин</cp:lastModifiedBy>
  <cp:revision>154</cp:revision>
  <dcterms:modified xsi:type="dcterms:W3CDTF">2017-03-22T17:34:23Z</dcterms:modified>
</cp:coreProperties>
</file>