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584" r:id="rId2"/>
    <p:sldId id="678" r:id="rId3"/>
    <p:sldId id="663" r:id="rId4"/>
    <p:sldId id="664" r:id="rId5"/>
    <p:sldId id="719" r:id="rId6"/>
    <p:sldId id="723" r:id="rId7"/>
    <p:sldId id="750" r:id="rId8"/>
    <p:sldId id="751" r:id="rId9"/>
    <p:sldId id="752" r:id="rId10"/>
    <p:sldId id="753" r:id="rId11"/>
    <p:sldId id="754" r:id="rId12"/>
    <p:sldId id="755" r:id="rId13"/>
    <p:sldId id="756" r:id="rId14"/>
    <p:sldId id="758" r:id="rId15"/>
    <p:sldId id="759" r:id="rId16"/>
    <p:sldId id="846" r:id="rId17"/>
    <p:sldId id="839" r:id="rId18"/>
    <p:sldId id="847" r:id="rId19"/>
    <p:sldId id="840" r:id="rId20"/>
    <p:sldId id="848" r:id="rId21"/>
    <p:sldId id="849" r:id="rId22"/>
    <p:sldId id="850" r:id="rId23"/>
    <p:sldId id="851" r:id="rId24"/>
    <p:sldId id="852" r:id="rId25"/>
    <p:sldId id="853" r:id="rId26"/>
    <p:sldId id="811" r:id="rId27"/>
    <p:sldId id="845" r:id="rId28"/>
    <p:sldId id="837" r:id="rId29"/>
    <p:sldId id="838" r:id="rId30"/>
    <p:sldId id="810" r:id="rId31"/>
    <p:sldId id="823" r:id="rId32"/>
    <p:sldId id="824" r:id="rId33"/>
    <p:sldId id="843" r:id="rId34"/>
    <p:sldId id="844" r:id="rId35"/>
    <p:sldId id="829" r:id="rId36"/>
    <p:sldId id="85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1AD39-58A8-432B-B126-352B5284CD5A}" type="doc">
      <dgm:prSet loTypeId="urn:microsoft.com/office/officeart/2005/8/layout/radial5" loCatId="relationship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9D41B9D-9FDC-4946-8C4D-D805E8CF5E6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800" b="1" dirty="0" smtClean="0"/>
            <a:t>Химический фактор</a:t>
          </a:r>
        </a:p>
        <a:p>
          <a:r>
            <a:rPr lang="ru-RU" sz="2000" b="0" dirty="0" smtClean="0"/>
            <a:t>(химические вещества и смеси, в том числе вещества биологической природы, получаемые методом химического синтеза)</a:t>
          </a:r>
          <a:endParaRPr lang="ru-RU" sz="2000" b="0" dirty="0"/>
        </a:p>
      </dgm:t>
    </dgm:pt>
    <dgm:pt modelId="{ECD9DB39-33A6-49B9-A999-240A2E6A01B5}" type="parTrans" cxnId="{83955F59-A206-4249-92CF-4624C65B54F4}">
      <dgm:prSet/>
      <dgm:spPr/>
      <dgm:t>
        <a:bodyPr/>
        <a:lstStyle/>
        <a:p>
          <a:endParaRPr lang="ru-RU"/>
        </a:p>
      </dgm:t>
    </dgm:pt>
    <dgm:pt modelId="{A2BCC605-AB3A-4A48-A729-C72E8FF7F299}" type="sibTrans" cxnId="{83955F59-A206-4249-92CF-4624C65B54F4}">
      <dgm:prSet/>
      <dgm:spPr/>
      <dgm:t>
        <a:bodyPr/>
        <a:lstStyle/>
        <a:p>
          <a:endParaRPr lang="ru-RU"/>
        </a:p>
      </dgm:t>
    </dgm:pt>
    <dgm:pt modelId="{25FBE2C8-50C0-47F7-A019-ED1D21F2C7A3}">
      <dgm:prSet phldrT="[Текст]"/>
      <dgm:spPr/>
      <dgm:t>
        <a:bodyPr/>
        <a:lstStyle/>
        <a:p>
          <a:r>
            <a:rPr lang="ru-RU" dirty="0" smtClean="0"/>
            <a:t>гормоны</a:t>
          </a:r>
          <a:endParaRPr lang="ru-RU" dirty="0"/>
        </a:p>
      </dgm:t>
    </dgm:pt>
    <dgm:pt modelId="{D4BED4B0-17C0-440A-AF2C-BCAE0E90DFC4}" type="parTrans" cxnId="{2C95BAAD-61C8-4567-B73F-534B70F010B7}">
      <dgm:prSet/>
      <dgm:spPr/>
      <dgm:t>
        <a:bodyPr/>
        <a:lstStyle/>
        <a:p>
          <a:endParaRPr lang="ru-RU"/>
        </a:p>
      </dgm:t>
    </dgm:pt>
    <dgm:pt modelId="{FF38CA3B-86B5-4D1B-BF68-2DBE3957C319}" type="sibTrans" cxnId="{2C95BAAD-61C8-4567-B73F-534B70F010B7}">
      <dgm:prSet/>
      <dgm:spPr/>
      <dgm:t>
        <a:bodyPr/>
        <a:lstStyle/>
        <a:p>
          <a:endParaRPr lang="ru-RU"/>
        </a:p>
      </dgm:t>
    </dgm:pt>
    <dgm:pt modelId="{CDC28867-06FC-40CA-890E-C20C7E1307AC}">
      <dgm:prSet phldrT="[Текст]"/>
      <dgm:spPr/>
      <dgm:t>
        <a:bodyPr/>
        <a:lstStyle/>
        <a:p>
          <a:r>
            <a:rPr lang="ru-RU" dirty="0" smtClean="0"/>
            <a:t>витамины</a:t>
          </a:r>
          <a:endParaRPr lang="ru-RU" dirty="0"/>
        </a:p>
      </dgm:t>
    </dgm:pt>
    <dgm:pt modelId="{6DD312FF-BA34-47B8-A8FA-AD07107F413E}" type="parTrans" cxnId="{2C37BEAC-7F83-425D-8D50-902873C11885}">
      <dgm:prSet/>
      <dgm:spPr/>
      <dgm:t>
        <a:bodyPr/>
        <a:lstStyle/>
        <a:p>
          <a:endParaRPr lang="ru-RU"/>
        </a:p>
      </dgm:t>
    </dgm:pt>
    <dgm:pt modelId="{AC4028DF-A615-448E-85BA-EA6DDCE84803}" type="sibTrans" cxnId="{2C37BEAC-7F83-425D-8D50-902873C11885}">
      <dgm:prSet/>
      <dgm:spPr/>
      <dgm:t>
        <a:bodyPr/>
        <a:lstStyle/>
        <a:p>
          <a:endParaRPr lang="ru-RU"/>
        </a:p>
      </dgm:t>
    </dgm:pt>
    <dgm:pt modelId="{A9481A5A-01C6-482F-A53F-76885F7C66C7}">
      <dgm:prSet phldrT="[Текст]"/>
      <dgm:spPr/>
      <dgm:t>
        <a:bodyPr/>
        <a:lstStyle/>
        <a:p>
          <a:r>
            <a:rPr lang="ru-RU" dirty="0" smtClean="0"/>
            <a:t>ферменты</a:t>
          </a:r>
          <a:endParaRPr lang="ru-RU" dirty="0"/>
        </a:p>
      </dgm:t>
    </dgm:pt>
    <dgm:pt modelId="{B3CF2A29-ED67-4135-84C1-C47507192063}" type="parTrans" cxnId="{EFF9BE91-F660-410B-9B3B-EBE562F4FCD8}">
      <dgm:prSet/>
      <dgm:spPr/>
      <dgm:t>
        <a:bodyPr/>
        <a:lstStyle/>
        <a:p>
          <a:endParaRPr lang="ru-RU"/>
        </a:p>
      </dgm:t>
    </dgm:pt>
    <dgm:pt modelId="{8769846E-57BD-424B-8071-B1BFC0CB7A08}" type="sibTrans" cxnId="{EFF9BE91-F660-410B-9B3B-EBE562F4FCD8}">
      <dgm:prSet/>
      <dgm:spPr/>
      <dgm:t>
        <a:bodyPr/>
        <a:lstStyle/>
        <a:p>
          <a:endParaRPr lang="ru-RU"/>
        </a:p>
      </dgm:t>
    </dgm:pt>
    <dgm:pt modelId="{BB8F2F3F-0FBD-4099-A76B-40455CB7FA94}">
      <dgm:prSet phldrT="[Текст]"/>
      <dgm:spPr/>
      <dgm:t>
        <a:bodyPr/>
        <a:lstStyle/>
        <a:p>
          <a:r>
            <a:rPr lang="ru-RU" dirty="0" smtClean="0"/>
            <a:t>антибиотики</a:t>
          </a:r>
          <a:endParaRPr lang="ru-RU" dirty="0"/>
        </a:p>
      </dgm:t>
    </dgm:pt>
    <dgm:pt modelId="{BDE9A80F-1AB2-4C3F-8350-00BDDE16088B}" type="parTrans" cxnId="{C4330022-E77F-4604-B730-4018CC3D3760}">
      <dgm:prSet/>
      <dgm:spPr/>
      <dgm:t>
        <a:bodyPr/>
        <a:lstStyle/>
        <a:p>
          <a:endParaRPr lang="ru-RU"/>
        </a:p>
      </dgm:t>
    </dgm:pt>
    <dgm:pt modelId="{DA18F184-5293-4C33-BA70-0EEC759B0769}" type="sibTrans" cxnId="{C4330022-E77F-4604-B730-4018CC3D3760}">
      <dgm:prSet/>
      <dgm:spPr/>
      <dgm:t>
        <a:bodyPr/>
        <a:lstStyle/>
        <a:p>
          <a:endParaRPr lang="ru-RU"/>
        </a:p>
      </dgm:t>
    </dgm:pt>
    <dgm:pt modelId="{0841DA6F-8379-4699-811A-AE474BA78875}">
      <dgm:prSet phldrT="[Текст]"/>
      <dgm:spPr/>
      <dgm:t>
        <a:bodyPr/>
        <a:lstStyle/>
        <a:p>
          <a:r>
            <a:rPr lang="ru-RU" dirty="0" smtClean="0"/>
            <a:t>белковые препараты</a:t>
          </a:r>
          <a:endParaRPr lang="ru-RU" dirty="0"/>
        </a:p>
      </dgm:t>
    </dgm:pt>
    <dgm:pt modelId="{192FB06E-6259-481C-9B84-93AA6AB29CC7}" type="parTrans" cxnId="{8C5DE591-08F7-42F6-9746-3EA5FC25204C}">
      <dgm:prSet/>
      <dgm:spPr/>
      <dgm:t>
        <a:bodyPr/>
        <a:lstStyle/>
        <a:p>
          <a:endParaRPr lang="ru-RU"/>
        </a:p>
      </dgm:t>
    </dgm:pt>
    <dgm:pt modelId="{EA292D9C-2B7D-43CF-A26C-144D3A9CAA4A}" type="sibTrans" cxnId="{8C5DE591-08F7-42F6-9746-3EA5FC25204C}">
      <dgm:prSet/>
      <dgm:spPr/>
      <dgm:t>
        <a:bodyPr/>
        <a:lstStyle/>
        <a:p>
          <a:endParaRPr lang="ru-RU"/>
        </a:p>
      </dgm:t>
    </dgm:pt>
    <dgm:pt modelId="{9A97D2AA-39DC-4862-91AF-C1AB67A2C513}" type="pres">
      <dgm:prSet presAssocID="{1ED1AD39-58A8-432B-B126-352B5284CD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B3794-361C-4B97-A103-3FB28DF2110D}" type="pres">
      <dgm:prSet presAssocID="{39D41B9D-9FDC-4946-8C4D-D805E8CF5E62}" presName="centerShape" presStyleLbl="node0" presStyleIdx="0" presStyleCnt="1" custScaleX="266792" custScaleY="266792" custLinFactNeighborX="18700" custLinFactNeighborY="6029"/>
      <dgm:spPr/>
      <dgm:t>
        <a:bodyPr/>
        <a:lstStyle/>
        <a:p>
          <a:endParaRPr lang="ru-RU"/>
        </a:p>
      </dgm:t>
    </dgm:pt>
    <dgm:pt modelId="{12D616FA-409D-4F3A-B572-2EB1853F0DE7}" type="pres">
      <dgm:prSet presAssocID="{D4BED4B0-17C0-440A-AF2C-BCAE0E90DFC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1F1FBEDB-F124-4975-A3DC-7AE30AAC669B}" type="pres">
      <dgm:prSet presAssocID="{D4BED4B0-17C0-440A-AF2C-BCAE0E90DFC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DA293A0-7B3A-4882-9059-680702C47F4A}" type="pres">
      <dgm:prSet presAssocID="{25FBE2C8-50C0-47F7-A019-ED1D21F2C7A3}" presName="node" presStyleLbl="node1" presStyleIdx="0" presStyleCnt="5" custRadScaleRad="143432" custRadScaleInc="147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4BBB-18AF-4E1B-AF0B-19701BA1F48D}" type="pres">
      <dgm:prSet presAssocID="{6DD312FF-BA34-47B8-A8FA-AD07107F413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6BF13DF-28DD-4058-9E03-0CDD1F8E57B9}" type="pres">
      <dgm:prSet presAssocID="{6DD312FF-BA34-47B8-A8FA-AD07107F413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0DCCE48-1396-4399-847A-9AFD83E5A792}" type="pres">
      <dgm:prSet presAssocID="{CDC28867-06FC-40CA-890E-C20C7E1307AC}" presName="node" presStyleLbl="node1" presStyleIdx="1" presStyleCnt="5" custRadScaleRad="153799" custRadScaleInc="37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A514B-2387-4971-AE83-34D43E715C2F}" type="pres">
      <dgm:prSet presAssocID="{192FB06E-6259-481C-9B84-93AA6AB29CC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9D24B42-050B-43A1-B560-7FC23F881259}" type="pres">
      <dgm:prSet presAssocID="{192FB06E-6259-481C-9B84-93AA6AB29CC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424BB46-D646-44A2-87C3-9BA03CE67194}" type="pres">
      <dgm:prSet presAssocID="{0841DA6F-8379-4699-811A-AE474BA78875}" presName="node" presStyleLbl="node1" presStyleIdx="2" presStyleCnt="5" custRadScaleRad="148936" custRadScaleInc="-5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6840F-0D88-4DB2-B88F-A8D78334FC03}" type="pres">
      <dgm:prSet presAssocID="{B3CF2A29-ED67-4135-84C1-C4750719206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AD8118A-44FA-4BF9-9DF1-A41250B45FBA}" type="pres">
      <dgm:prSet presAssocID="{B3CF2A29-ED67-4135-84C1-C4750719206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A80CDB5-DFB6-4D22-90D9-511B507040C9}" type="pres">
      <dgm:prSet presAssocID="{A9481A5A-01C6-482F-A53F-76885F7C66C7}" presName="node" presStyleLbl="node1" presStyleIdx="3" presStyleCnt="5" custRadScaleRad="101339" custRadScaleInc="1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93750-A1B1-42EC-93CE-4C25975AEE4E}" type="pres">
      <dgm:prSet presAssocID="{BDE9A80F-1AB2-4C3F-8350-00BDDE16088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D892FB3-DD23-48C9-82A6-86B5625BAF00}" type="pres">
      <dgm:prSet presAssocID="{BDE9A80F-1AB2-4C3F-8350-00BDDE16088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2FE1AFE-32F4-4A4E-83E2-9BC1B1FA98E1}" type="pres">
      <dgm:prSet presAssocID="{BB8F2F3F-0FBD-4099-A76B-40455CB7FA94}" presName="node" presStyleLbl="node1" presStyleIdx="4" presStyleCnt="5" custRadScaleRad="76073" custRadScaleInc="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9A9A07-8F05-410A-AB3A-842791132F86}" type="presOf" srcId="{CDC28867-06FC-40CA-890E-C20C7E1307AC}" destId="{20DCCE48-1396-4399-847A-9AFD83E5A792}" srcOrd="0" destOrd="0" presId="urn:microsoft.com/office/officeart/2005/8/layout/radial5"/>
    <dgm:cxn modelId="{DEE99C2D-B91A-46B6-929C-8A5CF5319306}" type="presOf" srcId="{192FB06E-6259-481C-9B84-93AA6AB29CC7}" destId="{E5DA514B-2387-4971-AE83-34D43E715C2F}" srcOrd="0" destOrd="0" presId="urn:microsoft.com/office/officeart/2005/8/layout/radial5"/>
    <dgm:cxn modelId="{2C95BAAD-61C8-4567-B73F-534B70F010B7}" srcId="{39D41B9D-9FDC-4946-8C4D-D805E8CF5E62}" destId="{25FBE2C8-50C0-47F7-A019-ED1D21F2C7A3}" srcOrd="0" destOrd="0" parTransId="{D4BED4B0-17C0-440A-AF2C-BCAE0E90DFC4}" sibTransId="{FF38CA3B-86B5-4D1B-BF68-2DBE3957C319}"/>
    <dgm:cxn modelId="{E9883F84-0A31-4235-8025-6A72AA72747C}" type="presOf" srcId="{A9481A5A-01C6-482F-A53F-76885F7C66C7}" destId="{7A80CDB5-DFB6-4D22-90D9-511B507040C9}" srcOrd="0" destOrd="0" presId="urn:microsoft.com/office/officeart/2005/8/layout/radial5"/>
    <dgm:cxn modelId="{734E68EC-C0F7-4FA8-A3E8-57A1D40B9D7C}" type="presOf" srcId="{B3CF2A29-ED67-4135-84C1-C47507192063}" destId="{9D06840F-0D88-4DB2-B88F-A8D78334FC03}" srcOrd="0" destOrd="0" presId="urn:microsoft.com/office/officeart/2005/8/layout/radial5"/>
    <dgm:cxn modelId="{EFF9BE91-F660-410B-9B3B-EBE562F4FCD8}" srcId="{39D41B9D-9FDC-4946-8C4D-D805E8CF5E62}" destId="{A9481A5A-01C6-482F-A53F-76885F7C66C7}" srcOrd="3" destOrd="0" parTransId="{B3CF2A29-ED67-4135-84C1-C47507192063}" sibTransId="{8769846E-57BD-424B-8071-B1BFC0CB7A08}"/>
    <dgm:cxn modelId="{D0D6CCBD-0642-4934-9494-475F250433D5}" type="presOf" srcId="{6DD312FF-BA34-47B8-A8FA-AD07107F413E}" destId="{AF304BBB-18AF-4E1B-AF0B-19701BA1F48D}" srcOrd="0" destOrd="0" presId="urn:microsoft.com/office/officeart/2005/8/layout/radial5"/>
    <dgm:cxn modelId="{0E6B52A7-02BA-43D1-8A91-94339448C4BD}" type="presOf" srcId="{BB8F2F3F-0FBD-4099-A76B-40455CB7FA94}" destId="{82FE1AFE-32F4-4A4E-83E2-9BC1B1FA98E1}" srcOrd="0" destOrd="0" presId="urn:microsoft.com/office/officeart/2005/8/layout/radial5"/>
    <dgm:cxn modelId="{0025DD3A-E7EC-4553-AD19-810E32DB514A}" type="presOf" srcId="{BDE9A80F-1AB2-4C3F-8350-00BDDE16088B}" destId="{9D892FB3-DD23-48C9-82A6-86B5625BAF00}" srcOrd="1" destOrd="0" presId="urn:microsoft.com/office/officeart/2005/8/layout/radial5"/>
    <dgm:cxn modelId="{C800D994-0842-4320-93D3-8C5FAC7451BB}" type="presOf" srcId="{D4BED4B0-17C0-440A-AF2C-BCAE0E90DFC4}" destId="{1F1FBEDB-F124-4975-A3DC-7AE30AAC669B}" srcOrd="1" destOrd="0" presId="urn:microsoft.com/office/officeart/2005/8/layout/radial5"/>
    <dgm:cxn modelId="{B1F915D1-F8F8-4B0C-8B58-D26B95E15A1D}" type="presOf" srcId="{25FBE2C8-50C0-47F7-A019-ED1D21F2C7A3}" destId="{8DA293A0-7B3A-4882-9059-680702C47F4A}" srcOrd="0" destOrd="0" presId="urn:microsoft.com/office/officeart/2005/8/layout/radial5"/>
    <dgm:cxn modelId="{A3733E8D-EC08-4A95-9E42-77514F06C6B7}" type="presOf" srcId="{192FB06E-6259-481C-9B84-93AA6AB29CC7}" destId="{E9D24B42-050B-43A1-B560-7FC23F881259}" srcOrd="1" destOrd="0" presId="urn:microsoft.com/office/officeart/2005/8/layout/radial5"/>
    <dgm:cxn modelId="{34E4AB93-E3C9-4884-B2A0-2750666FD715}" type="presOf" srcId="{6DD312FF-BA34-47B8-A8FA-AD07107F413E}" destId="{76BF13DF-28DD-4058-9E03-0CDD1F8E57B9}" srcOrd="1" destOrd="0" presId="urn:microsoft.com/office/officeart/2005/8/layout/radial5"/>
    <dgm:cxn modelId="{C4330022-E77F-4604-B730-4018CC3D3760}" srcId="{39D41B9D-9FDC-4946-8C4D-D805E8CF5E62}" destId="{BB8F2F3F-0FBD-4099-A76B-40455CB7FA94}" srcOrd="4" destOrd="0" parTransId="{BDE9A80F-1AB2-4C3F-8350-00BDDE16088B}" sibTransId="{DA18F184-5293-4C33-BA70-0EEC759B0769}"/>
    <dgm:cxn modelId="{B30A9C64-19E4-4ADE-8984-EC21166ADDDE}" type="presOf" srcId="{39D41B9D-9FDC-4946-8C4D-D805E8CF5E62}" destId="{E28B3794-361C-4B97-A103-3FB28DF2110D}" srcOrd="0" destOrd="0" presId="urn:microsoft.com/office/officeart/2005/8/layout/radial5"/>
    <dgm:cxn modelId="{13DCE831-48ED-48E4-BF0B-06F06A5C74E4}" type="presOf" srcId="{B3CF2A29-ED67-4135-84C1-C47507192063}" destId="{4AD8118A-44FA-4BF9-9DF1-A41250B45FBA}" srcOrd="1" destOrd="0" presId="urn:microsoft.com/office/officeart/2005/8/layout/radial5"/>
    <dgm:cxn modelId="{A8736BE8-9779-42C9-95A9-662D6C58BBCB}" type="presOf" srcId="{1ED1AD39-58A8-432B-B126-352B5284CD5A}" destId="{9A97D2AA-39DC-4862-91AF-C1AB67A2C513}" srcOrd="0" destOrd="0" presId="urn:microsoft.com/office/officeart/2005/8/layout/radial5"/>
    <dgm:cxn modelId="{F6F54CEB-AB6D-4414-9877-66762886083D}" type="presOf" srcId="{BDE9A80F-1AB2-4C3F-8350-00BDDE16088B}" destId="{85193750-A1B1-42EC-93CE-4C25975AEE4E}" srcOrd="0" destOrd="0" presId="urn:microsoft.com/office/officeart/2005/8/layout/radial5"/>
    <dgm:cxn modelId="{2C37BEAC-7F83-425D-8D50-902873C11885}" srcId="{39D41B9D-9FDC-4946-8C4D-D805E8CF5E62}" destId="{CDC28867-06FC-40CA-890E-C20C7E1307AC}" srcOrd="1" destOrd="0" parTransId="{6DD312FF-BA34-47B8-A8FA-AD07107F413E}" sibTransId="{AC4028DF-A615-448E-85BA-EA6DDCE84803}"/>
    <dgm:cxn modelId="{8C5DE591-08F7-42F6-9746-3EA5FC25204C}" srcId="{39D41B9D-9FDC-4946-8C4D-D805E8CF5E62}" destId="{0841DA6F-8379-4699-811A-AE474BA78875}" srcOrd="2" destOrd="0" parTransId="{192FB06E-6259-481C-9B84-93AA6AB29CC7}" sibTransId="{EA292D9C-2B7D-43CF-A26C-144D3A9CAA4A}"/>
    <dgm:cxn modelId="{BE86D311-2FD2-4CB5-BC8A-D4796BE9D93D}" type="presOf" srcId="{D4BED4B0-17C0-440A-AF2C-BCAE0E90DFC4}" destId="{12D616FA-409D-4F3A-B572-2EB1853F0DE7}" srcOrd="0" destOrd="0" presId="urn:microsoft.com/office/officeart/2005/8/layout/radial5"/>
    <dgm:cxn modelId="{83955F59-A206-4249-92CF-4624C65B54F4}" srcId="{1ED1AD39-58A8-432B-B126-352B5284CD5A}" destId="{39D41B9D-9FDC-4946-8C4D-D805E8CF5E62}" srcOrd="0" destOrd="0" parTransId="{ECD9DB39-33A6-49B9-A999-240A2E6A01B5}" sibTransId="{A2BCC605-AB3A-4A48-A729-C72E8FF7F299}"/>
    <dgm:cxn modelId="{6D016AD0-3749-4C2F-8284-CFBB4701D03B}" type="presOf" srcId="{0841DA6F-8379-4699-811A-AE474BA78875}" destId="{8424BB46-D646-44A2-87C3-9BA03CE67194}" srcOrd="0" destOrd="0" presId="urn:microsoft.com/office/officeart/2005/8/layout/radial5"/>
    <dgm:cxn modelId="{8721F9D4-DB7C-4E85-947A-C1F48D048393}" type="presParOf" srcId="{9A97D2AA-39DC-4862-91AF-C1AB67A2C513}" destId="{E28B3794-361C-4B97-A103-3FB28DF2110D}" srcOrd="0" destOrd="0" presId="urn:microsoft.com/office/officeart/2005/8/layout/radial5"/>
    <dgm:cxn modelId="{38BC3429-601E-48B9-9D3C-AE4219F4F7D6}" type="presParOf" srcId="{9A97D2AA-39DC-4862-91AF-C1AB67A2C513}" destId="{12D616FA-409D-4F3A-B572-2EB1853F0DE7}" srcOrd="1" destOrd="0" presId="urn:microsoft.com/office/officeart/2005/8/layout/radial5"/>
    <dgm:cxn modelId="{9AD73FFF-8D0E-4D5A-8777-310C3E519CB3}" type="presParOf" srcId="{12D616FA-409D-4F3A-B572-2EB1853F0DE7}" destId="{1F1FBEDB-F124-4975-A3DC-7AE30AAC669B}" srcOrd="0" destOrd="0" presId="urn:microsoft.com/office/officeart/2005/8/layout/radial5"/>
    <dgm:cxn modelId="{7051DDCF-E217-473B-ABF4-534FCFDF6411}" type="presParOf" srcId="{9A97D2AA-39DC-4862-91AF-C1AB67A2C513}" destId="{8DA293A0-7B3A-4882-9059-680702C47F4A}" srcOrd="2" destOrd="0" presId="urn:microsoft.com/office/officeart/2005/8/layout/radial5"/>
    <dgm:cxn modelId="{A5A8D92E-F7CE-4CEF-900A-94AC7F8E6C27}" type="presParOf" srcId="{9A97D2AA-39DC-4862-91AF-C1AB67A2C513}" destId="{AF304BBB-18AF-4E1B-AF0B-19701BA1F48D}" srcOrd="3" destOrd="0" presId="urn:microsoft.com/office/officeart/2005/8/layout/radial5"/>
    <dgm:cxn modelId="{574C16AE-EE97-4112-B0CC-46BBEE1E0D98}" type="presParOf" srcId="{AF304BBB-18AF-4E1B-AF0B-19701BA1F48D}" destId="{76BF13DF-28DD-4058-9E03-0CDD1F8E57B9}" srcOrd="0" destOrd="0" presId="urn:microsoft.com/office/officeart/2005/8/layout/radial5"/>
    <dgm:cxn modelId="{5777DE37-B00A-4CA6-B1DF-21E0F33AD0C3}" type="presParOf" srcId="{9A97D2AA-39DC-4862-91AF-C1AB67A2C513}" destId="{20DCCE48-1396-4399-847A-9AFD83E5A792}" srcOrd="4" destOrd="0" presId="urn:microsoft.com/office/officeart/2005/8/layout/radial5"/>
    <dgm:cxn modelId="{E0091E55-82B8-4DAD-ABE7-53D81D0D2897}" type="presParOf" srcId="{9A97D2AA-39DC-4862-91AF-C1AB67A2C513}" destId="{E5DA514B-2387-4971-AE83-34D43E715C2F}" srcOrd="5" destOrd="0" presId="urn:microsoft.com/office/officeart/2005/8/layout/radial5"/>
    <dgm:cxn modelId="{04272D86-096D-4663-BC30-B714A6041B41}" type="presParOf" srcId="{E5DA514B-2387-4971-AE83-34D43E715C2F}" destId="{E9D24B42-050B-43A1-B560-7FC23F881259}" srcOrd="0" destOrd="0" presId="urn:microsoft.com/office/officeart/2005/8/layout/radial5"/>
    <dgm:cxn modelId="{BF0CBE96-F7D7-4A83-A0B2-C72C96F405AA}" type="presParOf" srcId="{9A97D2AA-39DC-4862-91AF-C1AB67A2C513}" destId="{8424BB46-D646-44A2-87C3-9BA03CE67194}" srcOrd="6" destOrd="0" presId="urn:microsoft.com/office/officeart/2005/8/layout/radial5"/>
    <dgm:cxn modelId="{B336A533-10C2-4F6F-81BF-E37E7DB37828}" type="presParOf" srcId="{9A97D2AA-39DC-4862-91AF-C1AB67A2C513}" destId="{9D06840F-0D88-4DB2-B88F-A8D78334FC03}" srcOrd="7" destOrd="0" presId="urn:microsoft.com/office/officeart/2005/8/layout/radial5"/>
    <dgm:cxn modelId="{FD9FC298-5927-4204-8C0D-620C566FA04D}" type="presParOf" srcId="{9D06840F-0D88-4DB2-B88F-A8D78334FC03}" destId="{4AD8118A-44FA-4BF9-9DF1-A41250B45FBA}" srcOrd="0" destOrd="0" presId="urn:microsoft.com/office/officeart/2005/8/layout/radial5"/>
    <dgm:cxn modelId="{A7038BA3-01D1-4CC1-8B0E-A8E6981AD283}" type="presParOf" srcId="{9A97D2AA-39DC-4862-91AF-C1AB67A2C513}" destId="{7A80CDB5-DFB6-4D22-90D9-511B507040C9}" srcOrd="8" destOrd="0" presId="urn:microsoft.com/office/officeart/2005/8/layout/radial5"/>
    <dgm:cxn modelId="{8AA06990-138C-40E0-BD3B-E600E9C4777F}" type="presParOf" srcId="{9A97D2AA-39DC-4862-91AF-C1AB67A2C513}" destId="{85193750-A1B1-42EC-93CE-4C25975AEE4E}" srcOrd="9" destOrd="0" presId="urn:microsoft.com/office/officeart/2005/8/layout/radial5"/>
    <dgm:cxn modelId="{AC64DD14-03D4-4EAF-B2B9-795EFDF22C74}" type="presParOf" srcId="{85193750-A1B1-42EC-93CE-4C25975AEE4E}" destId="{9D892FB3-DD23-48C9-82A6-86B5625BAF00}" srcOrd="0" destOrd="0" presId="urn:microsoft.com/office/officeart/2005/8/layout/radial5"/>
    <dgm:cxn modelId="{69F9984E-3C77-462E-9808-CA65EF0A8FD0}" type="presParOf" srcId="{9A97D2AA-39DC-4862-91AF-C1AB67A2C513}" destId="{82FE1AFE-32F4-4A4E-83E2-9BC1B1FA98E1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Тяжесть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/>
      <dgm:spPr/>
      <dgm:t>
        <a:bodyPr/>
        <a:lstStyle/>
        <a:p>
          <a:r>
            <a:rPr lang="ru-RU" sz="1400" dirty="0" smtClean="0"/>
            <a:t>Масса поднимаемого и перемещаемого вручную груза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/>
      <dgm:spPr/>
      <dgm:t>
        <a:bodyPr/>
        <a:lstStyle/>
        <a:p>
          <a:r>
            <a:rPr lang="ru-RU" sz="1400" dirty="0" smtClean="0"/>
            <a:t>Стереотипные рабочие движения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/>
      <dgm:spPr/>
      <dgm:t>
        <a:bodyPr/>
        <a:lstStyle/>
        <a:p>
          <a:r>
            <a:rPr lang="ru-RU" sz="1400" dirty="0" smtClean="0"/>
            <a:t>Статическая нагрузка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/>
      <dgm:spPr/>
      <dgm:t>
        <a:bodyPr/>
        <a:lstStyle/>
        <a:p>
          <a:r>
            <a:rPr lang="ru-RU" sz="1400" dirty="0" smtClean="0"/>
            <a:t>Физическая динамическая нагрузка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/>
      <dgm:spPr/>
      <dgm:t>
        <a:bodyPr/>
        <a:lstStyle/>
        <a:p>
          <a:r>
            <a:rPr lang="ru-RU" sz="1400" dirty="0" smtClean="0"/>
            <a:t>Рабочая поза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/>
      <dgm:spPr/>
      <dgm:t>
        <a:bodyPr/>
        <a:lstStyle/>
        <a:p>
          <a:r>
            <a:rPr lang="ru-RU" sz="1400" dirty="0" smtClean="0"/>
            <a:t>Наклоны корпуса тела работника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/>
      <dgm:spPr/>
      <dgm:t>
        <a:bodyPr/>
        <a:lstStyle/>
        <a:p>
          <a:r>
            <a:rPr lang="ru-RU" sz="1400" dirty="0" smtClean="0"/>
            <a:t>Перемещение в пространстве</a:t>
          </a:r>
          <a:endParaRPr lang="ru-RU" sz="1400" dirty="0"/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170375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28254" custRadScaleInc="-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63322" custScaleY="115154" custRadScaleRad="123431" custRadScaleInc="-9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31574" custRadScaleInc="-19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98844" custRadScaleInc="-44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AA161-6DB1-49C1-8EE2-FB8DDC7C3B38}" type="presOf" srcId="{A3A631DF-6600-48D8-AE5B-13A296E480A1}" destId="{FDF8CB78-5186-491C-8AF9-A7CAE00FF54B}" srcOrd="0" destOrd="0" presId="urn:microsoft.com/office/officeart/2005/8/layout/radial5"/>
    <dgm:cxn modelId="{C4F81760-E7ED-41BC-86DF-9F511C2903C7}" type="presOf" srcId="{A3A631DF-6600-48D8-AE5B-13A296E480A1}" destId="{5EA84D49-4744-4E66-A52C-40113176F1C9}" srcOrd="1" destOrd="0" presId="urn:microsoft.com/office/officeart/2005/8/layout/radial5"/>
    <dgm:cxn modelId="{2BED96AD-DA74-48F3-853E-C8FC56E1187D}" type="presOf" srcId="{BF1EB391-DDEF-43DA-B1AD-E23E606CE76A}" destId="{86844F19-4140-4A62-B1E9-1812A4D44E95}" srcOrd="0" destOrd="0" presId="urn:microsoft.com/office/officeart/2005/8/layout/radial5"/>
    <dgm:cxn modelId="{151B4C2F-E435-4DC8-BE6F-139F4333FE54}" type="presOf" srcId="{B7051465-1DB4-4031-B9C0-6934D6C856A7}" destId="{E8463D3F-073B-4B66-8A93-6A3AA2B69C79}" srcOrd="1" destOrd="0" presId="urn:microsoft.com/office/officeart/2005/8/layout/radial5"/>
    <dgm:cxn modelId="{42F34BB5-B057-416C-8678-74DC155522A8}" type="presOf" srcId="{C20DAFD7-E6B8-4C68-B143-2C1DEB09BFD8}" destId="{4FFB40D9-DA0B-4CE2-ABD3-C31B6ED683BC}" srcOrd="0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AE299BC8-51B8-4346-B018-07C3B61C84B4}" type="presOf" srcId="{3157841C-C8CF-416F-81BB-517966718622}" destId="{5BD309D2-51AF-4932-8212-9292C587EE4D}" srcOrd="0" destOrd="0" presId="urn:microsoft.com/office/officeart/2005/8/layout/radial5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D51E6CA7-3A66-42C0-AA37-191189A68C84}" type="presOf" srcId="{2E440642-DF1F-478B-9377-319E1573598B}" destId="{29AD56B1-D11A-4B6A-94FD-5155FC09596E}" srcOrd="0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D89EE6EF-F2C8-4F55-8D01-0B7A9231077D}" type="presOf" srcId="{BF1EB391-DDEF-43DA-B1AD-E23E606CE76A}" destId="{0080877F-1F21-47AB-8895-7DFBF09FC0FA}" srcOrd="1" destOrd="0" presId="urn:microsoft.com/office/officeart/2005/8/layout/radial5"/>
    <dgm:cxn modelId="{38027276-AD84-4EE7-BA98-21ECB426A996}" type="presOf" srcId="{0A9CCF53-D403-4E02-B524-A46B16AE3425}" destId="{834653E7-EF12-42F4-B05A-30BAFDE06EFC}" srcOrd="1" destOrd="0" presId="urn:microsoft.com/office/officeart/2005/8/layout/radial5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84F10E93-4141-4BC0-9440-974B64C83432}" type="presOf" srcId="{333F0DDB-7090-4E1E-B32D-42562A7A03A6}" destId="{F33BAD61-FF20-497E-BBD0-BFF3C6B72E5D}" srcOrd="0" destOrd="0" presId="urn:microsoft.com/office/officeart/2005/8/layout/radial5"/>
    <dgm:cxn modelId="{6D67BB7E-2FA9-49A0-9A17-6AC06ADF9D8D}" type="presOf" srcId="{E5704268-0E35-497E-8F92-42A5995794E2}" destId="{E58C6D33-CE11-4F2A-82E7-DF565DE10356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BE114195-DAF0-4DF7-8DBC-292587D0BFA8}" type="presOf" srcId="{4725BD0C-6C8C-4935-B7A0-509561253F8B}" destId="{B6043DD4-1D86-4777-A197-C58202A96E68}" srcOrd="1" destOrd="0" presId="urn:microsoft.com/office/officeart/2005/8/layout/radial5"/>
    <dgm:cxn modelId="{F7DEA1C7-6538-4C86-AF7F-137AB31D421E}" type="presOf" srcId="{B7051465-1DB4-4031-B9C0-6934D6C856A7}" destId="{19CC7CD0-13F2-4D5C-A7F8-000681548DFC}" srcOrd="0" destOrd="0" presId="urn:microsoft.com/office/officeart/2005/8/layout/radial5"/>
    <dgm:cxn modelId="{989B7922-ADD7-48A7-95FC-3F0C0F73CB9D}" type="presOf" srcId="{4725BD0C-6C8C-4935-B7A0-509561253F8B}" destId="{203EBE23-C8B6-4B7B-A7EB-23D1D8E3733D}" srcOrd="0" destOrd="0" presId="urn:microsoft.com/office/officeart/2005/8/layout/radial5"/>
    <dgm:cxn modelId="{5F77FB18-A28A-4F2F-836B-40B45E11C2AA}" type="presOf" srcId="{51217082-4E65-45FF-8FBD-5FB4FA2DEDDD}" destId="{73952D76-1D57-4D77-BBC6-A0740FC43042}" srcOrd="0" destOrd="0" presId="urn:microsoft.com/office/officeart/2005/8/layout/radial5"/>
    <dgm:cxn modelId="{9A4AE2B0-EAAC-44B5-AE5C-CE42DB8834A2}" type="presOf" srcId="{11ABFABE-2DA4-4C04-803F-F1F4C97CAA22}" destId="{8E785F7C-3E37-400A-8F7A-A5878C98351A}" srcOrd="0" destOrd="0" presId="urn:microsoft.com/office/officeart/2005/8/layout/radial5"/>
    <dgm:cxn modelId="{7BDF9214-085B-4B07-B6F7-22C7F5FA7B2C}" type="presOf" srcId="{C646B2A5-6742-4BC0-B49C-43C67C4C876B}" destId="{11848AB7-DE7C-4E6F-ACF1-51B1AB5ACE5A}" srcOrd="1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6DF510D4-95B6-4706-AE25-18697BAF790A}" type="presOf" srcId="{C39556C0-1BF3-461C-85CA-B317FB0D4257}" destId="{08E7CB09-0AC4-475C-85C8-FAC119F26809}" srcOrd="0" destOrd="0" presId="urn:microsoft.com/office/officeart/2005/8/layout/radial5"/>
    <dgm:cxn modelId="{823AFBC2-27DE-4A6D-B581-F9D5E5597F00}" type="presOf" srcId="{0A9CCF53-D403-4E02-B524-A46B16AE3425}" destId="{4F5FFDB8-8D43-4FCB-9FB4-718F77F98EDE}" srcOrd="0" destOrd="0" presId="urn:microsoft.com/office/officeart/2005/8/layout/radial5"/>
    <dgm:cxn modelId="{ABDAA28F-A88F-4510-96C7-7D9A9236D832}" type="presOf" srcId="{4CB67891-0563-48AC-909A-E870C9EC952A}" destId="{79E76D75-20A4-4053-9B83-C3B2BFC10CA5}" srcOrd="0" destOrd="0" presId="urn:microsoft.com/office/officeart/2005/8/layout/radial5"/>
    <dgm:cxn modelId="{9D03EF4C-D403-4D87-9E68-5423C9CBEFEF}" type="presOf" srcId="{2E440642-DF1F-478B-9377-319E1573598B}" destId="{DEAB71F5-23BA-493E-9570-1A1957E01A1A}" srcOrd="1" destOrd="0" presId="urn:microsoft.com/office/officeart/2005/8/layout/radial5"/>
    <dgm:cxn modelId="{39BEDC87-9AB3-4C8A-9AAA-0D26A2EA8B11}" type="presOf" srcId="{C646B2A5-6742-4BC0-B49C-43C67C4C876B}" destId="{8A668CB6-EECC-44B0-BE62-83915BC02C1C}" srcOrd="0" destOrd="0" presId="urn:microsoft.com/office/officeart/2005/8/layout/radial5"/>
    <dgm:cxn modelId="{836B6435-10BA-4193-A2A3-6186D96A7D4C}" type="presOf" srcId="{0E7D9986-4998-4C2F-94ED-776F96B57954}" destId="{9E473388-E304-4DEA-A364-0AA46F967728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9531B5EF-6A78-4FF5-AA7A-279780294098}" type="presParOf" srcId="{F33BAD61-FF20-497E-BBD0-BFF3C6B72E5D}" destId="{5BD309D2-51AF-4932-8212-9292C587EE4D}" srcOrd="0" destOrd="0" presId="urn:microsoft.com/office/officeart/2005/8/layout/radial5"/>
    <dgm:cxn modelId="{8F17CAD2-5DD0-4EFB-960D-E8A92A9B982A}" type="presParOf" srcId="{F33BAD61-FF20-497E-BBD0-BFF3C6B72E5D}" destId="{203EBE23-C8B6-4B7B-A7EB-23D1D8E3733D}" srcOrd="1" destOrd="0" presId="urn:microsoft.com/office/officeart/2005/8/layout/radial5"/>
    <dgm:cxn modelId="{F2993D19-C04F-45B7-BAFC-D90FBFB822A9}" type="presParOf" srcId="{203EBE23-C8B6-4B7B-A7EB-23D1D8E3733D}" destId="{B6043DD4-1D86-4777-A197-C58202A96E68}" srcOrd="0" destOrd="0" presId="urn:microsoft.com/office/officeart/2005/8/layout/radial5"/>
    <dgm:cxn modelId="{FC6A7E9D-7456-414F-9234-CFE79B9BD603}" type="presParOf" srcId="{F33BAD61-FF20-497E-BBD0-BFF3C6B72E5D}" destId="{8E785F7C-3E37-400A-8F7A-A5878C98351A}" srcOrd="2" destOrd="0" presId="urn:microsoft.com/office/officeart/2005/8/layout/radial5"/>
    <dgm:cxn modelId="{72C9C490-4411-4305-A77F-3ECE504BC4A1}" type="presParOf" srcId="{F33BAD61-FF20-497E-BBD0-BFF3C6B72E5D}" destId="{FDF8CB78-5186-491C-8AF9-A7CAE00FF54B}" srcOrd="3" destOrd="0" presId="urn:microsoft.com/office/officeart/2005/8/layout/radial5"/>
    <dgm:cxn modelId="{BE4B75EC-78DB-4E67-99CB-184E3298F7A5}" type="presParOf" srcId="{FDF8CB78-5186-491C-8AF9-A7CAE00FF54B}" destId="{5EA84D49-4744-4E66-A52C-40113176F1C9}" srcOrd="0" destOrd="0" presId="urn:microsoft.com/office/officeart/2005/8/layout/radial5"/>
    <dgm:cxn modelId="{013D92FD-8CA3-4216-9BBA-31949487B9D7}" type="presParOf" srcId="{F33BAD61-FF20-497E-BBD0-BFF3C6B72E5D}" destId="{4FFB40D9-DA0B-4CE2-ABD3-C31B6ED683BC}" srcOrd="4" destOrd="0" presId="urn:microsoft.com/office/officeart/2005/8/layout/radial5"/>
    <dgm:cxn modelId="{BED3AF75-BCFF-4AB8-9D9C-5FE6FFC19FED}" type="presParOf" srcId="{F33BAD61-FF20-497E-BBD0-BFF3C6B72E5D}" destId="{19CC7CD0-13F2-4D5C-A7F8-000681548DFC}" srcOrd="5" destOrd="0" presId="urn:microsoft.com/office/officeart/2005/8/layout/radial5"/>
    <dgm:cxn modelId="{6F6669F7-BA38-426A-91D1-DE280033811B}" type="presParOf" srcId="{19CC7CD0-13F2-4D5C-A7F8-000681548DFC}" destId="{E8463D3F-073B-4B66-8A93-6A3AA2B69C79}" srcOrd="0" destOrd="0" presId="urn:microsoft.com/office/officeart/2005/8/layout/radial5"/>
    <dgm:cxn modelId="{9D090C18-CA7E-47E2-9D3A-B586AEF35FA5}" type="presParOf" srcId="{F33BAD61-FF20-497E-BBD0-BFF3C6B72E5D}" destId="{E58C6D33-CE11-4F2A-82E7-DF565DE10356}" srcOrd="6" destOrd="0" presId="urn:microsoft.com/office/officeart/2005/8/layout/radial5"/>
    <dgm:cxn modelId="{75BDC333-9E28-4CAA-AF6F-04BE40F352E3}" type="presParOf" srcId="{F33BAD61-FF20-497E-BBD0-BFF3C6B72E5D}" destId="{4F5FFDB8-8D43-4FCB-9FB4-718F77F98EDE}" srcOrd="7" destOrd="0" presId="urn:microsoft.com/office/officeart/2005/8/layout/radial5"/>
    <dgm:cxn modelId="{4BF91C08-0DC8-4B60-BD97-455073CDBA99}" type="presParOf" srcId="{4F5FFDB8-8D43-4FCB-9FB4-718F77F98EDE}" destId="{834653E7-EF12-42F4-B05A-30BAFDE06EFC}" srcOrd="0" destOrd="0" presId="urn:microsoft.com/office/officeart/2005/8/layout/radial5"/>
    <dgm:cxn modelId="{E31AF579-B9DF-4432-855F-37CD3BA7C125}" type="presParOf" srcId="{F33BAD61-FF20-497E-BBD0-BFF3C6B72E5D}" destId="{9E473388-E304-4DEA-A364-0AA46F967728}" srcOrd="8" destOrd="0" presId="urn:microsoft.com/office/officeart/2005/8/layout/radial5"/>
    <dgm:cxn modelId="{A026A499-9573-4593-A27F-836A2D91E466}" type="presParOf" srcId="{F33BAD61-FF20-497E-BBD0-BFF3C6B72E5D}" destId="{8A668CB6-EECC-44B0-BE62-83915BC02C1C}" srcOrd="9" destOrd="0" presId="urn:microsoft.com/office/officeart/2005/8/layout/radial5"/>
    <dgm:cxn modelId="{2F3892BF-FF17-4A0A-AC0D-E0D385782484}" type="presParOf" srcId="{8A668CB6-EECC-44B0-BE62-83915BC02C1C}" destId="{11848AB7-DE7C-4E6F-ACF1-51B1AB5ACE5A}" srcOrd="0" destOrd="0" presId="urn:microsoft.com/office/officeart/2005/8/layout/radial5"/>
    <dgm:cxn modelId="{0676EC87-75D7-4064-B131-0F463624AAD8}" type="presParOf" srcId="{F33BAD61-FF20-497E-BBD0-BFF3C6B72E5D}" destId="{73952D76-1D57-4D77-BBC6-A0740FC43042}" srcOrd="10" destOrd="0" presId="urn:microsoft.com/office/officeart/2005/8/layout/radial5"/>
    <dgm:cxn modelId="{9B8665F9-E10E-4A1E-A1EA-CDC1FFDF8E22}" type="presParOf" srcId="{F33BAD61-FF20-497E-BBD0-BFF3C6B72E5D}" destId="{29AD56B1-D11A-4B6A-94FD-5155FC09596E}" srcOrd="11" destOrd="0" presId="urn:microsoft.com/office/officeart/2005/8/layout/radial5"/>
    <dgm:cxn modelId="{9986F0CE-2BF2-4A4A-8E60-6A41F15C6CCB}" type="presParOf" srcId="{29AD56B1-D11A-4B6A-94FD-5155FC09596E}" destId="{DEAB71F5-23BA-493E-9570-1A1957E01A1A}" srcOrd="0" destOrd="0" presId="urn:microsoft.com/office/officeart/2005/8/layout/radial5"/>
    <dgm:cxn modelId="{739FD372-1F3A-481D-A9C3-F6E097F5D0F0}" type="presParOf" srcId="{F33BAD61-FF20-497E-BBD0-BFF3C6B72E5D}" destId="{08E7CB09-0AC4-475C-85C8-FAC119F26809}" srcOrd="12" destOrd="0" presId="urn:microsoft.com/office/officeart/2005/8/layout/radial5"/>
    <dgm:cxn modelId="{A3580AD0-862A-46B8-824D-7CBF39A27974}" type="presParOf" srcId="{F33BAD61-FF20-497E-BBD0-BFF3C6B72E5D}" destId="{86844F19-4140-4A62-B1E9-1812A4D44E95}" srcOrd="13" destOrd="0" presId="urn:microsoft.com/office/officeart/2005/8/layout/radial5"/>
    <dgm:cxn modelId="{1F04DF08-FA13-4F09-BE89-8CC965A96C66}" type="presParOf" srcId="{86844F19-4140-4A62-B1E9-1812A4D44E95}" destId="{0080877F-1F21-47AB-8895-7DFBF09FC0FA}" srcOrd="0" destOrd="0" presId="urn:microsoft.com/office/officeart/2005/8/layout/radial5"/>
    <dgm:cxn modelId="{068F41B6-E7AE-4A78-BC32-9FC9DD97D20B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Напряженность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Длительность сосредоточенного наблюдения*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Плотность сигналов (световых, звуковых) и сообщений в ед. времени*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Число производственных объектов одновременного наблюдения*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Нагрузка на слуховой анализатор*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Работа с оптическими приборами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Активное наблюдение за ходом производственного процесса*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Нагрузка на голосовой аппарат</a:t>
          </a:r>
          <a:endParaRPr lang="ru-RU" sz="1400" dirty="0"/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237450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40197" custRadScaleInc="3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80850" custScaleY="115154" custRadScaleRad="129021" custRadScaleInc="-9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40468" custRadScaleInc="-192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107410" custRadScaleInc="-445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452DC-36AD-4CA7-B787-4AEFEE04C81D}" type="presOf" srcId="{333F0DDB-7090-4E1E-B32D-42562A7A03A6}" destId="{F33BAD61-FF20-497E-BBD0-BFF3C6B72E5D}" srcOrd="0" destOrd="0" presId="urn:microsoft.com/office/officeart/2005/8/layout/radial5"/>
    <dgm:cxn modelId="{5A28BB3F-A0D4-4F6F-9DC8-7E75A4F11228}" type="presOf" srcId="{2E440642-DF1F-478B-9377-319E1573598B}" destId="{29AD56B1-D11A-4B6A-94FD-5155FC09596E}" srcOrd="0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B8BF8F61-C33C-4205-8DD6-4A119F820D30}" type="presOf" srcId="{3157841C-C8CF-416F-81BB-517966718622}" destId="{5BD309D2-51AF-4932-8212-9292C587EE4D}" srcOrd="0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4913790B-3E8A-4C16-B04B-28F2360A5560}" type="presOf" srcId="{4725BD0C-6C8C-4935-B7A0-509561253F8B}" destId="{203EBE23-C8B6-4B7B-A7EB-23D1D8E3733D}" srcOrd="0" destOrd="0" presId="urn:microsoft.com/office/officeart/2005/8/layout/radial5"/>
    <dgm:cxn modelId="{33C07019-F152-4ADD-8BB7-EE57A5866AA3}" type="presOf" srcId="{C39556C0-1BF3-461C-85CA-B317FB0D4257}" destId="{08E7CB09-0AC4-475C-85C8-FAC119F26809}" srcOrd="0" destOrd="0" presId="urn:microsoft.com/office/officeart/2005/8/layout/radial5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74567DF8-5100-42AB-BD8F-7BEA98DB550F}" type="presOf" srcId="{0A9CCF53-D403-4E02-B524-A46B16AE3425}" destId="{834653E7-EF12-42F4-B05A-30BAFDE06EFC}" srcOrd="1" destOrd="0" presId="urn:microsoft.com/office/officeart/2005/8/layout/radial5"/>
    <dgm:cxn modelId="{9A89B410-C9F1-44D0-AB0D-EA3072A884E6}" type="presOf" srcId="{BF1EB391-DDEF-43DA-B1AD-E23E606CE76A}" destId="{0080877F-1F21-47AB-8895-7DFBF09FC0FA}" srcOrd="1" destOrd="0" presId="urn:microsoft.com/office/officeart/2005/8/layout/radial5"/>
    <dgm:cxn modelId="{4B896C20-4EE0-47FD-AEE4-9010691D7A66}" type="presOf" srcId="{A3A631DF-6600-48D8-AE5B-13A296E480A1}" destId="{FDF8CB78-5186-491C-8AF9-A7CAE00FF54B}" srcOrd="0" destOrd="0" presId="urn:microsoft.com/office/officeart/2005/8/layout/radial5"/>
    <dgm:cxn modelId="{F9BD9C5A-A33C-4C23-B1FD-3C5E8B0881E5}" type="presOf" srcId="{0A9CCF53-D403-4E02-B524-A46B16AE3425}" destId="{4F5FFDB8-8D43-4FCB-9FB4-718F77F98EDE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5A8867FC-C5C0-4F46-94A1-9C7CE016E231}" type="presOf" srcId="{B7051465-1DB4-4031-B9C0-6934D6C856A7}" destId="{19CC7CD0-13F2-4D5C-A7F8-000681548DFC}" srcOrd="0" destOrd="0" presId="urn:microsoft.com/office/officeart/2005/8/layout/radial5"/>
    <dgm:cxn modelId="{5F973CF9-1FF3-4B82-A551-12D9F47147F7}" type="presOf" srcId="{2E440642-DF1F-478B-9377-319E1573598B}" destId="{DEAB71F5-23BA-493E-9570-1A1957E01A1A}" srcOrd="1" destOrd="0" presId="urn:microsoft.com/office/officeart/2005/8/layout/radial5"/>
    <dgm:cxn modelId="{09ECDF65-484E-4875-A810-BFFDBA2BBCF1}" type="presOf" srcId="{E5704268-0E35-497E-8F92-42A5995794E2}" destId="{E58C6D33-CE11-4F2A-82E7-DF565DE10356}" srcOrd="0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C4F17D44-88E9-4958-B10B-28200115F5AF}" type="presOf" srcId="{C646B2A5-6742-4BC0-B49C-43C67C4C876B}" destId="{11848AB7-DE7C-4E6F-ACF1-51B1AB5ACE5A}" srcOrd="1" destOrd="0" presId="urn:microsoft.com/office/officeart/2005/8/layout/radial5"/>
    <dgm:cxn modelId="{CF61F0AE-6701-4CCC-82AE-BEE9661D0145}" type="presOf" srcId="{BF1EB391-DDEF-43DA-B1AD-E23E606CE76A}" destId="{86844F19-4140-4A62-B1E9-1812A4D44E95}" srcOrd="0" destOrd="0" presId="urn:microsoft.com/office/officeart/2005/8/layout/radial5"/>
    <dgm:cxn modelId="{9D490AC2-AB0A-4372-8D34-01EB70DFB282}" type="presOf" srcId="{11ABFABE-2DA4-4C04-803F-F1F4C97CAA22}" destId="{8E785F7C-3E37-400A-8F7A-A5878C98351A}" srcOrd="0" destOrd="0" presId="urn:microsoft.com/office/officeart/2005/8/layout/radial5"/>
    <dgm:cxn modelId="{BEB9CC9F-666B-4F28-A256-933682B1F084}" type="presOf" srcId="{B7051465-1DB4-4031-B9C0-6934D6C856A7}" destId="{E8463D3F-073B-4B66-8A93-6A3AA2B69C79}" srcOrd="1" destOrd="0" presId="urn:microsoft.com/office/officeart/2005/8/layout/radial5"/>
    <dgm:cxn modelId="{C46025BC-92E1-40D7-B707-E2427869DA43}" type="presOf" srcId="{0E7D9986-4998-4C2F-94ED-776F96B57954}" destId="{9E473388-E304-4DEA-A364-0AA46F967728}" srcOrd="0" destOrd="0" presId="urn:microsoft.com/office/officeart/2005/8/layout/radial5"/>
    <dgm:cxn modelId="{FD2F9C85-39C4-488C-B504-4D6B8139A6A8}" type="presOf" srcId="{51217082-4E65-45FF-8FBD-5FB4FA2DEDDD}" destId="{73952D76-1D57-4D77-BBC6-A0740FC43042}" srcOrd="0" destOrd="0" presId="urn:microsoft.com/office/officeart/2005/8/layout/radial5"/>
    <dgm:cxn modelId="{02A2C8D3-691C-4D3B-A622-E1DF45B76395}" type="presOf" srcId="{A3A631DF-6600-48D8-AE5B-13A296E480A1}" destId="{5EA84D49-4744-4E66-A52C-40113176F1C9}" srcOrd="1" destOrd="0" presId="urn:microsoft.com/office/officeart/2005/8/layout/radial5"/>
    <dgm:cxn modelId="{8A99DAE2-BEB0-490C-B97C-B8ADFD88D104}" type="presOf" srcId="{C646B2A5-6742-4BC0-B49C-43C67C4C876B}" destId="{8A668CB6-EECC-44B0-BE62-83915BC02C1C}" srcOrd="0" destOrd="0" presId="urn:microsoft.com/office/officeart/2005/8/layout/radial5"/>
    <dgm:cxn modelId="{5C73B84C-CC30-4C25-AF97-69F025C10074}" type="presOf" srcId="{4725BD0C-6C8C-4935-B7A0-509561253F8B}" destId="{B6043DD4-1D86-4777-A197-C58202A96E68}" srcOrd="1" destOrd="0" presId="urn:microsoft.com/office/officeart/2005/8/layout/radial5"/>
    <dgm:cxn modelId="{3C67FE70-D73E-4C26-A4FF-8AEA9150A509}" type="presOf" srcId="{4CB67891-0563-48AC-909A-E870C9EC952A}" destId="{79E76D75-20A4-4053-9B83-C3B2BFC10CA5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C93748CA-FEB2-4C2F-BCAD-99A228F7F70D}" type="presOf" srcId="{C20DAFD7-E6B8-4C68-B143-2C1DEB09BFD8}" destId="{4FFB40D9-DA0B-4CE2-ABD3-C31B6ED683BC}" srcOrd="0" destOrd="0" presId="urn:microsoft.com/office/officeart/2005/8/layout/radial5"/>
    <dgm:cxn modelId="{24BA0DD9-0DC8-4547-9960-08BD0BC24577}" type="presParOf" srcId="{F33BAD61-FF20-497E-BBD0-BFF3C6B72E5D}" destId="{5BD309D2-51AF-4932-8212-9292C587EE4D}" srcOrd="0" destOrd="0" presId="urn:microsoft.com/office/officeart/2005/8/layout/radial5"/>
    <dgm:cxn modelId="{D53BA273-028E-4C70-88C1-D823A8C4BBB6}" type="presParOf" srcId="{F33BAD61-FF20-497E-BBD0-BFF3C6B72E5D}" destId="{203EBE23-C8B6-4B7B-A7EB-23D1D8E3733D}" srcOrd="1" destOrd="0" presId="urn:microsoft.com/office/officeart/2005/8/layout/radial5"/>
    <dgm:cxn modelId="{29D30162-7D18-4019-94F9-8EC67F6F6745}" type="presParOf" srcId="{203EBE23-C8B6-4B7B-A7EB-23D1D8E3733D}" destId="{B6043DD4-1D86-4777-A197-C58202A96E68}" srcOrd="0" destOrd="0" presId="urn:microsoft.com/office/officeart/2005/8/layout/radial5"/>
    <dgm:cxn modelId="{FB96B76E-0627-45C1-88A2-D75006CAD3F3}" type="presParOf" srcId="{F33BAD61-FF20-497E-BBD0-BFF3C6B72E5D}" destId="{8E785F7C-3E37-400A-8F7A-A5878C98351A}" srcOrd="2" destOrd="0" presId="urn:microsoft.com/office/officeart/2005/8/layout/radial5"/>
    <dgm:cxn modelId="{99FFB264-CCD0-4C65-BA6E-DDDA9C60C6E2}" type="presParOf" srcId="{F33BAD61-FF20-497E-BBD0-BFF3C6B72E5D}" destId="{FDF8CB78-5186-491C-8AF9-A7CAE00FF54B}" srcOrd="3" destOrd="0" presId="urn:microsoft.com/office/officeart/2005/8/layout/radial5"/>
    <dgm:cxn modelId="{4EAD59C3-A8D2-4816-913D-B90CFC1F7EF9}" type="presParOf" srcId="{FDF8CB78-5186-491C-8AF9-A7CAE00FF54B}" destId="{5EA84D49-4744-4E66-A52C-40113176F1C9}" srcOrd="0" destOrd="0" presId="urn:microsoft.com/office/officeart/2005/8/layout/radial5"/>
    <dgm:cxn modelId="{05F7AF7B-D506-471D-9802-A9A8FC80C51A}" type="presParOf" srcId="{F33BAD61-FF20-497E-BBD0-BFF3C6B72E5D}" destId="{4FFB40D9-DA0B-4CE2-ABD3-C31B6ED683BC}" srcOrd="4" destOrd="0" presId="urn:microsoft.com/office/officeart/2005/8/layout/radial5"/>
    <dgm:cxn modelId="{74AA7F5A-2914-4203-844E-E11418B6E861}" type="presParOf" srcId="{F33BAD61-FF20-497E-BBD0-BFF3C6B72E5D}" destId="{19CC7CD0-13F2-4D5C-A7F8-000681548DFC}" srcOrd="5" destOrd="0" presId="urn:microsoft.com/office/officeart/2005/8/layout/radial5"/>
    <dgm:cxn modelId="{92E5817E-C503-4A60-BB09-6EF84F1AEB6A}" type="presParOf" srcId="{19CC7CD0-13F2-4D5C-A7F8-000681548DFC}" destId="{E8463D3F-073B-4B66-8A93-6A3AA2B69C79}" srcOrd="0" destOrd="0" presId="urn:microsoft.com/office/officeart/2005/8/layout/radial5"/>
    <dgm:cxn modelId="{D3BA93F5-C911-47B7-8F4D-0DF533CE0A4A}" type="presParOf" srcId="{F33BAD61-FF20-497E-BBD0-BFF3C6B72E5D}" destId="{E58C6D33-CE11-4F2A-82E7-DF565DE10356}" srcOrd="6" destOrd="0" presId="urn:microsoft.com/office/officeart/2005/8/layout/radial5"/>
    <dgm:cxn modelId="{D417738F-5C76-4D7F-A543-5CB3D36E4E7B}" type="presParOf" srcId="{F33BAD61-FF20-497E-BBD0-BFF3C6B72E5D}" destId="{4F5FFDB8-8D43-4FCB-9FB4-718F77F98EDE}" srcOrd="7" destOrd="0" presId="urn:microsoft.com/office/officeart/2005/8/layout/radial5"/>
    <dgm:cxn modelId="{3932B49B-35CD-4AAE-865F-893A9284F3A5}" type="presParOf" srcId="{4F5FFDB8-8D43-4FCB-9FB4-718F77F98EDE}" destId="{834653E7-EF12-42F4-B05A-30BAFDE06EFC}" srcOrd="0" destOrd="0" presId="urn:microsoft.com/office/officeart/2005/8/layout/radial5"/>
    <dgm:cxn modelId="{87D4B57C-55D9-465E-A7B1-0147F8B0AEB2}" type="presParOf" srcId="{F33BAD61-FF20-497E-BBD0-BFF3C6B72E5D}" destId="{9E473388-E304-4DEA-A364-0AA46F967728}" srcOrd="8" destOrd="0" presId="urn:microsoft.com/office/officeart/2005/8/layout/radial5"/>
    <dgm:cxn modelId="{2B03FCEF-DF0A-429E-AB6E-3E21CCEEA879}" type="presParOf" srcId="{F33BAD61-FF20-497E-BBD0-BFF3C6B72E5D}" destId="{8A668CB6-EECC-44B0-BE62-83915BC02C1C}" srcOrd="9" destOrd="0" presId="urn:microsoft.com/office/officeart/2005/8/layout/radial5"/>
    <dgm:cxn modelId="{1A6AE043-4F25-45E7-91BD-BCF44CD2DCE9}" type="presParOf" srcId="{8A668CB6-EECC-44B0-BE62-83915BC02C1C}" destId="{11848AB7-DE7C-4E6F-ACF1-51B1AB5ACE5A}" srcOrd="0" destOrd="0" presId="urn:microsoft.com/office/officeart/2005/8/layout/radial5"/>
    <dgm:cxn modelId="{DB39807B-ADB9-4DE6-9C1F-AB681923965B}" type="presParOf" srcId="{F33BAD61-FF20-497E-BBD0-BFF3C6B72E5D}" destId="{73952D76-1D57-4D77-BBC6-A0740FC43042}" srcOrd="10" destOrd="0" presId="urn:microsoft.com/office/officeart/2005/8/layout/radial5"/>
    <dgm:cxn modelId="{465886C2-9646-4030-92BF-3A70498FF3DE}" type="presParOf" srcId="{F33BAD61-FF20-497E-BBD0-BFF3C6B72E5D}" destId="{29AD56B1-D11A-4B6A-94FD-5155FC09596E}" srcOrd="11" destOrd="0" presId="urn:microsoft.com/office/officeart/2005/8/layout/radial5"/>
    <dgm:cxn modelId="{D998692A-C655-4B4E-B657-817FEF346128}" type="presParOf" srcId="{29AD56B1-D11A-4B6A-94FD-5155FC09596E}" destId="{DEAB71F5-23BA-493E-9570-1A1957E01A1A}" srcOrd="0" destOrd="0" presId="urn:microsoft.com/office/officeart/2005/8/layout/radial5"/>
    <dgm:cxn modelId="{2E0F53C1-8BF3-468F-ABD1-EA187A4A1CE0}" type="presParOf" srcId="{F33BAD61-FF20-497E-BBD0-BFF3C6B72E5D}" destId="{08E7CB09-0AC4-475C-85C8-FAC119F26809}" srcOrd="12" destOrd="0" presId="urn:microsoft.com/office/officeart/2005/8/layout/radial5"/>
    <dgm:cxn modelId="{7B6D9111-1337-4F4A-BEF9-FAD9E68485FA}" type="presParOf" srcId="{F33BAD61-FF20-497E-BBD0-BFF3C6B72E5D}" destId="{86844F19-4140-4A62-B1E9-1812A4D44E95}" srcOrd="13" destOrd="0" presId="urn:microsoft.com/office/officeart/2005/8/layout/radial5"/>
    <dgm:cxn modelId="{7FCDBF32-890E-4402-9957-54FF467052E0}" type="presParOf" srcId="{86844F19-4140-4A62-B1E9-1812A4D44E95}" destId="{0080877F-1F21-47AB-8895-7DFBF09FC0FA}" srcOrd="0" destOrd="0" presId="urn:microsoft.com/office/officeart/2005/8/layout/radial5"/>
    <dgm:cxn modelId="{BA63A54D-984C-4FC6-812C-3CCF3F644FAB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D23B341-530C-44DE-AB0C-1474342CEA33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dirty="0"/>
        </a:p>
      </dgm:t>
    </dgm:pt>
    <dgm:pt modelId="{21EF3E5C-7162-4630-B483-6613234D0C19}" type="parTrans" cxnId="{80CCBD16-5F5F-46D1-9DD9-4BB9B5D43A4C}">
      <dgm:prSet/>
      <dgm:spPr/>
      <dgm:t>
        <a:bodyPr/>
        <a:lstStyle/>
        <a:p>
          <a:endParaRPr lang="ru-RU"/>
        </a:p>
      </dgm:t>
    </dgm:pt>
    <dgm:pt modelId="{9C13EF0C-D1CB-4EF0-8E0B-7618B78F47D1}" type="sibTrans" cxnId="{80CCBD16-5F5F-46D1-9DD9-4BB9B5D43A4C}">
      <dgm:prSet/>
      <dgm:spPr/>
      <dgm:t>
        <a:bodyPr/>
        <a:lstStyle/>
        <a:p>
          <a:endParaRPr lang="ru-RU"/>
        </a:p>
      </dgm:t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информирование работников об условиях труда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обеспечение работников средствами индивидуальной защиты, а также оснащение рабочих мест средствами коллективной защиты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осуществление контроля за состоянием условий труда на рабочих местах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предварительные и периодические медицинские осмотры работников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/>
        </a:p>
      </dgm:t>
    </dgm:pt>
    <dgm:pt modelId="{CC18D153-3426-4B5C-9E74-12FE2282BE4F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установление работникам предусмотренных Трудовым кодексом Российской Федерации гарантий и компенсаций</a:t>
          </a:r>
          <a:endParaRPr lang="ru-RU" sz="1800" dirty="0"/>
        </a:p>
      </dgm:t>
    </dgm:pt>
    <dgm:pt modelId="{447DA96D-70DF-4305-B0F5-3FD2BB3C1689}" type="parTrans" cxnId="{061DE18A-4A91-416C-8518-C8CF2187C0DD}">
      <dgm:prSet/>
      <dgm:spPr/>
      <dgm:t>
        <a:bodyPr/>
        <a:lstStyle/>
        <a:p>
          <a:endParaRPr lang="ru-RU"/>
        </a:p>
      </dgm:t>
    </dgm:pt>
    <dgm:pt modelId="{FE87C2B6-3D4C-401E-BE49-F532E24E95EA}" type="sibTrans" cxnId="{061DE18A-4A91-416C-8518-C8CF2187C0DD}">
      <dgm:prSet/>
      <dgm:spPr/>
      <dgm:t>
        <a:bodyPr/>
        <a:lstStyle/>
        <a:p>
          <a:endParaRPr lang="ru-RU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20E66D1E-B455-4405-966D-83BA00AC662E}" type="pres">
      <dgm:prSet presAssocID="{AD23B341-530C-44DE-AB0C-1474342CEA33}" presName="node" presStyleLbl="node1" presStyleIdx="0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50EFF-A21E-4E39-BC61-C7A9D9F714D8}" type="pres">
      <dgm:prSet presAssocID="{9C13EF0C-D1CB-4EF0-8E0B-7618B78F47D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34944C2-3661-409A-9C13-EAD13C1A8DCF}" type="pres">
      <dgm:prSet presAssocID="{9C13EF0C-D1CB-4EF0-8E0B-7618B78F47D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6" custScaleX="312439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A41F0-63C3-4D32-93BE-DC9AE0401907}" type="pres">
      <dgm:prSet presAssocID="{1830B4F9-02AF-4B4C-92FC-9412104098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D324EE5-7E86-4FA0-9C4F-27E0A87D3BE1}" type="pres">
      <dgm:prSet presAssocID="{1830B4F9-02AF-4B4C-92FC-9412104098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0A7472D-4C84-4964-9B52-8AC2F74CFF81}" type="pres">
      <dgm:prSet presAssocID="{CC18D153-3426-4B5C-9E74-12FE2282BE4F}" presName="node" presStyleLbl="node1" presStyleIdx="5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D812D7B8-F2E0-4E0E-8D57-E74F171A51B5}" type="presOf" srcId="{D403FE03-6EB8-41E1-A8FB-3BAA2A04E14A}" destId="{E71C22AC-DAE2-472A-AAD3-1B7AFBB91EB8}" srcOrd="0" destOrd="0" presId="urn:microsoft.com/office/officeart/2005/8/layout/process2"/>
    <dgm:cxn modelId="{80CCBD16-5F5F-46D1-9DD9-4BB9B5D43A4C}" srcId="{7A4076EF-DB2A-4852-9765-CD4E2B2AE074}" destId="{AD23B341-530C-44DE-AB0C-1474342CEA33}" srcOrd="0" destOrd="0" parTransId="{21EF3E5C-7162-4630-B483-6613234D0C19}" sibTransId="{9C13EF0C-D1CB-4EF0-8E0B-7618B78F47D1}"/>
    <dgm:cxn modelId="{A2D65653-EB80-42BC-B48F-0CEE45036282}" type="presOf" srcId="{CC18D153-3426-4B5C-9E74-12FE2282BE4F}" destId="{80A7472D-4C84-4964-9B52-8AC2F74CFF81}" srcOrd="0" destOrd="0" presId="urn:microsoft.com/office/officeart/2005/8/layout/process2"/>
    <dgm:cxn modelId="{8ECFDD29-128A-4D95-A67C-9472CA38DF45}" type="presOf" srcId="{AD23B341-530C-44DE-AB0C-1474342CEA33}" destId="{20E66D1E-B455-4405-966D-83BA00AC662E}" srcOrd="0" destOrd="0" presId="urn:microsoft.com/office/officeart/2005/8/layout/process2"/>
    <dgm:cxn modelId="{EE675A06-13F9-407A-8270-E65AA5C3B5B1}" type="presOf" srcId="{D279FC2D-EC01-4B55-9959-A8B64896D1E4}" destId="{8A8C18D8-097D-4410-8081-A24B817A10EC}" srcOrd="0" destOrd="0" presId="urn:microsoft.com/office/officeart/2005/8/layout/process2"/>
    <dgm:cxn modelId="{C2D1BCF5-CA26-4686-BD3F-EF93842955E4}" type="presOf" srcId="{902C56C2-AB55-47AA-8332-1D13947A2D73}" destId="{6FA9DD7A-F3D8-421C-A5A0-90D6A1FAD5A5}" srcOrd="0" destOrd="0" presId="urn:microsoft.com/office/officeart/2005/8/layout/process2"/>
    <dgm:cxn modelId="{ABDBF0C9-9B0A-48E0-B117-AAC4F65ECA98}" type="presOf" srcId="{1830B4F9-02AF-4B4C-92FC-94121040983A}" destId="{9D324EE5-7E86-4FA0-9C4F-27E0A87D3BE1}" srcOrd="1" destOrd="0" presId="urn:microsoft.com/office/officeart/2005/8/layout/process2"/>
    <dgm:cxn modelId="{061DE18A-4A91-416C-8518-C8CF2187C0DD}" srcId="{7A4076EF-DB2A-4852-9765-CD4E2B2AE074}" destId="{CC18D153-3426-4B5C-9E74-12FE2282BE4F}" srcOrd="5" destOrd="0" parTransId="{447DA96D-70DF-4305-B0F5-3FD2BB3C1689}" sibTransId="{FE87C2B6-3D4C-401E-BE49-F532E24E95EA}"/>
    <dgm:cxn modelId="{A24A879A-1A2A-4B03-9CA1-71BAA487ED2D}" type="presOf" srcId="{C04ABB8C-C2A4-4096-96F3-F36876C745C9}" destId="{E8F80A35-D7CC-42ED-9277-7C277A55D431}" srcOrd="0" destOrd="0" presId="urn:microsoft.com/office/officeart/2005/8/layout/process2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4285052F-53C9-4487-9774-000E75869E26}" type="presOf" srcId="{9C13EF0C-D1CB-4EF0-8E0B-7618B78F47D1}" destId="{B34944C2-3661-409A-9C13-EAD13C1A8DCF}" srcOrd="1" destOrd="0" presId="urn:microsoft.com/office/officeart/2005/8/layout/process2"/>
    <dgm:cxn modelId="{B76D1395-AF0A-45E9-A869-8A01FE89F42B}" type="presOf" srcId="{1830B4F9-02AF-4B4C-92FC-94121040983A}" destId="{313A41F0-63C3-4D32-93BE-DC9AE0401907}" srcOrd="0" destOrd="0" presId="urn:microsoft.com/office/officeart/2005/8/layout/process2"/>
    <dgm:cxn modelId="{09939395-C98F-4CE1-956C-B51448F14C6C}" type="presOf" srcId="{38951CBD-FBC0-4B9E-BEF0-E93CACBCBB8D}" destId="{59391BBF-E95D-4383-A880-57B6C31422D3}" srcOrd="0" destOrd="0" presId="urn:microsoft.com/office/officeart/2005/8/layout/process2"/>
    <dgm:cxn modelId="{BBA1E29C-167C-4D9C-867A-A7D90888FEFE}" type="presOf" srcId="{7A4076EF-DB2A-4852-9765-CD4E2B2AE074}" destId="{A8540D6B-26B5-4902-8506-9CF4BF623EC0}" srcOrd="0" destOrd="0" presId="urn:microsoft.com/office/officeart/2005/8/layout/process2"/>
    <dgm:cxn modelId="{C22BC579-015C-4971-8A48-8692E92C7CF6}" type="presOf" srcId="{902C56C2-AB55-47AA-8332-1D13947A2D73}" destId="{919F34EC-C5E3-4690-B4F5-B9B3E011016C}" srcOrd="1" destOrd="0" presId="urn:microsoft.com/office/officeart/2005/8/layout/process2"/>
    <dgm:cxn modelId="{714C3C94-C2FF-45DA-8EA0-F74059AC19C2}" type="presOf" srcId="{986D1367-B9BE-415E-957E-F8BCEB9292A8}" destId="{377F6683-7219-44DB-9EA4-421441F4F4A8}" srcOrd="0" destOrd="0" presId="urn:microsoft.com/office/officeart/2005/8/layout/process2"/>
    <dgm:cxn modelId="{4D01D816-2976-4D44-89E8-E7CC537BC1F2}" type="presOf" srcId="{9C13EF0C-D1CB-4EF0-8E0B-7618B78F47D1}" destId="{28850EFF-A21E-4E39-BC61-C7A9D9F714D8}" srcOrd="0" destOrd="0" presId="urn:microsoft.com/office/officeart/2005/8/layout/process2"/>
    <dgm:cxn modelId="{3659D0A0-D551-4082-ABCE-F9780FA28A76}" type="presOf" srcId="{D0CA400A-9FAB-41FA-8DD6-987035091BEC}" destId="{361F7DD1-59A8-430A-8E01-143B80D9FBE5}" srcOrd="0" destOrd="0" presId="urn:microsoft.com/office/officeart/2005/8/layout/process2"/>
    <dgm:cxn modelId="{CB89CD66-4820-43C4-BC57-CD5124DA52F6}" type="presOf" srcId="{D279FC2D-EC01-4B55-9959-A8B64896D1E4}" destId="{DAA73AB8-27E5-41B5-94F6-CD41F814594C}" srcOrd="1" destOrd="0" presId="urn:microsoft.com/office/officeart/2005/8/layout/process2"/>
    <dgm:cxn modelId="{35EAAD86-A777-4DEB-AB6A-812B940266EE}" type="presOf" srcId="{986D1367-B9BE-415E-957E-F8BCEB9292A8}" destId="{D4150E6E-919F-441C-ADF5-EE2423FE2823}" srcOrd="1" destOrd="0" presId="urn:microsoft.com/office/officeart/2005/8/layout/process2"/>
    <dgm:cxn modelId="{B5981C39-515A-45E9-8A09-1CB3F140C75E}" type="presParOf" srcId="{A8540D6B-26B5-4902-8506-9CF4BF623EC0}" destId="{20E66D1E-B455-4405-966D-83BA00AC662E}" srcOrd="0" destOrd="0" presId="urn:microsoft.com/office/officeart/2005/8/layout/process2"/>
    <dgm:cxn modelId="{4CDFE69C-8004-4CBC-8DDC-937529CF2E01}" type="presParOf" srcId="{A8540D6B-26B5-4902-8506-9CF4BF623EC0}" destId="{28850EFF-A21E-4E39-BC61-C7A9D9F714D8}" srcOrd="1" destOrd="0" presId="urn:microsoft.com/office/officeart/2005/8/layout/process2"/>
    <dgm:cxn modelId="{243B95AB-4E6A-4F33-89EF-D292FBC1EDD8}" type="presParOf" srcId="{28850EFF-A21E-4E39-BC61-C7A9D9F714D8}" destId="{B34944C2-3661-409A-9C13-EAD13C1A8DCF}" srcOrd="0" destOrd="0" presId="urn:microsoft.com/office/officeart/2005/8/layout/process2"/>
    <dgm:cxn modelId="{9A87D725-A212-423D-BDE4-1D9446287679}" type="presParOf" srcId="{A8540D6B-26B5-4902-8506-9CF4BF623EC0}" destId="{E8F80A35-D7CC-42ED-9277-7C277A55D431}" srcOrd="2" destOrd="0" presId="urn:microsoft.com/office/officeart/2005/8/layout/process2"/>
    <dgm:cxn modelId="{918A0F6A-03CF-4E76-959B-9680CCCC9524}" type="presParOf" srcId="{A8540D6B-26B5-4902-8506-9CF4BF623EC0}" destId="{377F6683-7219-44DB-9EA4-421441F4F4A8}" srcOrd="3" destOrd="0" presId="urn:microsoft.com/office/officeart/2005/8/layout/process2"/>
    <dgm:cxn modelId="{6A4BA165-FB81-4A82-A1B9-FE8744E2F79B}" type="presParOf" srcId="{377F6683-7219-44DB-9EA4-421441F4F4A8}" destId="{D4150E6E-919F-441C-ADF5-EE2423FE2823}" srcOrd="0" destOrd="0" presId="urn:microsoft.com/office/officeart/2005/8/layout/process2"/>
    <dgm:cxn modelId="{83C15439-791C-4799-94C2-A7582FFEBAF4}" type="presParOf" srcId="{A8540D6B-26B5-4902-8506-9CF4BF623EC0}" destId="{E71C22AC-DAE2-472A-AAD3-1B7AFBB91EB8}" srcOrd="4" destOrd="0" presId="urn:microsoft.com/office/officeart/2005/8/layout/process2"/>
    <dgm:cxn modelId="{92BCB9CA-3EBB-4712-A771-5D0F4B0779A0}" type="presParOf" srcId="{A8540D6B-26B5-4902-8506-9CF4BF623EC0}" destId="{6FA9DD7A-F3D8-421C-A5A0-90D6A1FAD5A5}" srcOrd="5" destOrd="0" presId="urn:microsoft.com/office/officeart/2005/8/layout/process2"/>
    <dgm:cxn modelId="{E3CC267E-53D3-45F1-B76C-9A9E88EDD5D7}" type="presParOf" srcId="{6FA9DD7A-F3D8-421C-A5A0-90D6A1FAD5A5}" destId="{919F34EC-C5E3-4690-B4F5-B9B3E011016C}" srcOrd="0" destOrd="0" presId="urn:microsoft.com/office/officeart/2005/8/layout/process2"/>
    <dgm:cxn modelId="{A3F7D576-F6BA-44C9-B7B1-90D3B7E40737}" type="presParOf" srcId="{A8540D6B-26B5-4902-8506-9CF4BF623EC0}" destId="{59391BBF-E95D-4383-A880-57B6C31422D3}" srcOrd="6" destOrd="0" presId="urn:microsoft.com/office/officeart/2005/8/layout/process2"/>
    <dgm:cxn modelId="{83BF928B-0E8B-4800-9795-53349200A4D7}" type="presParOf" srcId="{A8540D6B-26B5-4902-8506-9CF4BF623EC0}" destId="{8A8C18D8-097D-4410-8081-A24B817A10EC}" srcOrd="7" destOrd="0" presId="urn:microsoft.com/office/officeart/2005/8/layout/process2"/>
    <dgm:cxn modelId="{3AE5FAD8-B3BF-4715-8117-6BBA2885BD1C}" type="presParOf" srcId="{8A8C18D8-097D-4410-8081-A24B817A10EC}" destId="{DAA73AB8-27E5-41B5-94F6-CD41F814594C}" srcOrd="0" destOrd="0" presId="urn:microsoft.com/office/officeart/2005/8/layout/process2"/>
    <dgm:cxn modelId="{7C4B08C9-FA5B-43D9-A10E-A0AA8AD508E3}" type="presParOf" srcId="{A8540D6B-26B5-4902-8506-9CF4BF623EC0}" destId="{361F7DD1-59A8-430A-8E01-143B80D9FBE5}" srcOrd="8" destOrd="0" presId="urn:microsoft.com/office/officeart/2005/8/layout/process2"/>
    <dgm:cxn modelId="{D5449F27-8F63-4E9A-9740-E50D607A94EF}" type="presParOf" srcId="{A8540D6B-26B5-4902-8506-9CF4BF623EC0}" destId="{313A41F0-63C3-4D32-93BE-DC9AE0401907}" srcOrd="9" destOrd="0" presId="urn:microsoft.com/office/officeart/2005/8/layout/process2"/>
    <dgm:cxn modelId="{66ADB839-4DE4-45E4-969D-54B4CD04C370}" type="presParOf" srcId="{313A41F0-63C3-4D32-93BE-DC9AE0401907}" destId="{9D324EE5-7E86-4FA0-9C4F-27E0A87D3BE1}" srcOrd="0" destOrd="0" presId="urn:microsoft.com/office/officeart/2005/8/layout/process2"/>
    <dgm:cxn modelId="{D0AB1A54-B7C5-46E1-9F70-87EB48B4E02B}" type="presParOf" srcId="{A8540D6B-26B5-4902-8506-9CF4BF623EC0}" destId="{80A7472D-4C84-4964-9B52-8AC2F74CFF81}" srcOrd="10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решение вопроса о несчастных случаях на производстве и профессиональных заболеваниях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принятие решения об установлении предусмотренных трудовым законодательством ограничений для отдельных категорий работников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оценка уровней профессиональных рисков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/>
        </a:p>
      </dgm:t>
    </dgm:pt>
    <dgm:pt modelId="{5B0A79A4-0339-4440-94D1-122836D287A8}">
      <dgm:prSet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установление дополнительного тарифа страховых взносов в ПФРФ</a:t>
          </a:r>
          <a:endParaRPr lang="ru-RU" sz="1800" dirty="0"/>
        </a:p>
      </dgm:t>
    </dgm:pt>
    <dgm:pt modelId="{5BFC2525-BE60-45D0-B954-BD8E37C24ED1}" type="parTrans" cxnId="{5E0AFD63-61C3-45C5-930F-DC914EBB0B9D}">
      <dgm:prSet/>
      <dgm:spPr/>
      <dgm:t>
        <a:bodyPr/>
        <a:lstStyle/>
        <a:p>
          <a:endParaRPr lang="ru-RU"/>
        </a:p>
      </dgm:t>
    </dgm:pt>
    <dgm:pt modelId="{909F024E-2EE7-47B0-B165-12D013BDEFB5}" type="sibTrans" cxnId="{5E0AFD63-61C3-45C5-930F-DC914EBB0B9D}">
      <dgm:prSet/>
      <dgm:spPr/>
      <dgm:t>
        <a:bodyPr/>
        <a:lstStyle/>
        <a:p>
          <a:endParaRPr lang="ru-RU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B3F7113B-3EB1-4724-9B45-66C6BF75FD0A}" type="pres">
      <dgm:prSet presAssocID="{5B0A79A4-0339-4440-94D1-122836D287A8}" presName="node" presStyleLbl="node1" presStyleIdx="0" presStyleCnt="5" custScaleX="312439" custScaleY="126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88AE-D0FB-4AAE-9EF2-6C31860D0AAE}" type="pres">
      <dgm:prSet presAssocID="{909F024E-2EE7-47B0-B165-12D013BDEFB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8A666E7-6571-4D39-AA0A-612229AF3CDC}" type="pres">
      <dgm:prSet presAssocID="{909F024E-2EE7-47B0-B165-12D013BDEFB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5" custScaleX="312439" custScaleY="127168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5" custScaleX="312439" custScaleY="196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5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5" custScaleX="312439" custLinFactNeighborY="18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928534-D05B-4D6D-AAB2-1A33425410E5}" type="presOf" srcId="{909F024E-2EE7-47B0-B165-12D013BDEFB5}" destId="{A64888AE-D0FB-4AAE-9EF2-6C31860D0AAE}" srcOrd="0" destOrd="0" presId="urn:microsoft.com/office/officeart/2005/8/layout/process2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5E0AFD63-61C3-45C5-930F-DC914EBB0B9D}" srcId="{7A4076EF-DB2A-4852-9765-CD4E2B2AE074}" destId="{5B0A79A4-0339-4440-94D1-122836D287A8}" srcOrd="0" destOrd="0" parTransId="{5BFC2525-BE60-45D0-B954-BD8E37C24ED1}" sibTransId="{909F024E-2EE7-47B0-B165-12D013BDEFB5}"/>
    <dgm:cxn modelId="{9681A5C7-F2CE-4C05-A1CB-336901A2F8E1}" type="presOf" srcId="{38951CBD-FBC0-4B9E-BEF0-E93CACBCBB8D}" destId="{59391BBF-E95D-4383-A880-57B6C31422D3}" srcOrd="0" destOrd="0" presId="urn:microsoft.com/office/officeart/2005/8/layout/process2"/>
    <dgm:cxn modelId="{2041D205-3800-434A-8857-D905459806E9}" type="presOf" srcId="{D0CA400A-9FAB-41FA-8DD6-987035091BEC}" destId="{361F7DD1-59A8-430A-8E01-143B80D9FBE5}" srcOrd="0" destOrd="0" presId="urn:microsoft.com/office/officeart/2005/8/layout/process2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FF4171F3-79A4-4280-8B14-9C909796AB09}" type="presOf" srcId="{5B0A79A4-0339-4440-94D1-122836D287A8}" destId="{B3F7113B-3EB1-4724-9B45-66C6BF75FD0A}" srcOrd="0" destOrd="0" presId="urn:microsoft.com/office/officeart/2005/8/layout/process2"/>
    <dgm:cxn modelId="{00379E77-B808-47B1-892F-4DF198A6CB5A}" type="presOf" srcId="{D279FC2D-EC01-4B55-9959-A8B64896D1E4}" destId="{8A8C18D8-097D-4410-8081-A24B817A10EC}" srcOrd="0" destOrd="0" presId="urn:microsoft.com/office/officeart/2005/8/layout/process2"/>
    <dgm:cxn modelId="{E2C6234F-3B4B-4AA2-8883-187937A650C7}" type="presOf" srcId="{986D1367-B9BE-415E-957E-F8BCEB9292A8}" destId="{377F6683-7219-44DB-9EA4-421441F4F4A8}" srcOrd="0" destOrd="0" presId="urn:microsoft.com/office/officeart/2005/8/layout/process2"/>
    <dgm:cxn modelId="{07E31793-6010-434E-9A5E-B9F344B3F419}" type="presOf" srcId="{7A4076EF-DB2A-4852-9765-CD4E2B2AE074}" destId="{A8540D6B-26B5-4902-8506-9CF4BF623EC0}" srcOrd="0" destOrd="0" presId="urn:microsoft.com/office/officeart/2005/8/layout/process2"/>
    <dgm:cxn modelId="{F080263F-3756-429E-8503-A0A1A8C9C23D}" type="presOf" srcId="{986D1367-B9BE-415E-957E-F8BCEB9292A8}" destId="{D4150E6E-919F-441C-ADF5-EE2423FE2823}" srcOrd="1" destOrd="0" presId="urn:microsoft.com/office/officeart/2005/8/layout/process2"/>
    <dgm:cxn modelId="{43832E9E-A543-4AD9-A55E-583C989FCAEF}" type="presOf" srcId="{C04ABB8C-C2A4-4096-96F3-F36876C745C9}" destId="{E8F80A35-D7CC-42ED-9277-7C277A55D431}" srcOrd="0" destOrd="0" presId="urn:microsoft.com/office/officeart/2005/8/layout/process2"/>
    <dgm:cxn modelId="{95B14AF1-7FBA-4D35-8C4C-037814DB6DD8}" type="presOf" srcId="{909F024E-2EE7-47B0-B165-12D013BDEFB5}" destId="{B8A666E7-6571-4D39-AA0A-612229AF3CDC}" srcOrd="1" destOrd="0" presId="urn:microsoft.com/office/officeart/2005/8/layout/process2"/>
    <dgm:cxn modelId="{5370462F-D072-4776-AC3B-8CD2AD50338D}" type="presOf" srcId="{902C56C2-AB55-47AA-8332-1D13947A2D73}" destId="{919F34EC-C5E3-4690-B4F5-B9B3E011016C}" srcOrd="1" destOrd="0" presId="urn:microsoft.com/office/officeart/2005/8/layout/process2"/>
    <dgm:cxn modelId="{DFF424C9-44E6-4FF4-96F6-A94AE84E0614}" type="presOf" srcId="{D279FC2D-EC01-4B55-9959-A8B64896D1E4}" destId="{DAA73AB8-27E5-41B5-94F6-CD41F814594C}" srcOrd="1" destOrd="0" presId="urn:microsoft.com/office/officeart/2005/8/layout/process2"/>
    <dgm:cxn modelId="{CEF5E622-FB89-4C9C-89F8-D7ADCF822248}" type="presOf" srcId="{D403FE03-6EB8-41E1-A8FB-3BAA2A04E14A}" destId="{E71C22AC-DAE2-472A-AAD3-1B7AFBB91EB8}" srcOrd="0" destOrd="0" presId="urn:microsoft.com/office/officeart/2005/8/layout/process2"/>
    <dgm:cxn modelId="{43CADDD7-D372-4DEA-B3BC-E4E301E943EE}" type="presOf" srcId="{902C56C2-AB55-47AA-8332-1D13947A2D73}" destId="{6FA9DD7A-F3D8-421C-A5A0-90D6A1FAD5A5}" srcOrd="0" destOrd="0" presId="urn:microsoft.com/office/officeart/2005/8/layout/process2"/>
    <dgm:cxn modelId="{A4F14C02-27EC-40F2-A508-3C4AEE9F6693}" type="presParOf" srcId="{A8540D6B-26B5-4902-8506-9CF4BF623EC0}" destId="{B3F7113B-3EB1-4724-9B45-66C6BF75FD0A}" srcOrd="0" destOrd="0" presId="urn:microsoft.com/office/officeart/2005/8/layout/process2"/>
    <dgm:cxn modelId="{34C9F591-5DE6-4E84-B6BB-37FD33C9929D}" type="presParOf" srcId="{A8540D6B-26B5-4902-8506-9CF4BF623EC0}" destId="{A64888AE-D0FB-4AAE-9EF2-6C31860D0AAE}" srcOrd="1" destOrd="0" presId="urn:microsoft.com/office/officeart/2005/8/layout/process2"/>
    <dgm:cxn modelId="{02138A7D-DE0B-47BF-89CA-FC32EBB17A42}" type="presParOf" srcId="{A64888AE-D0FB-4AAE-9EF2-6C31860D0AAE}" destId="{B8A666E7-6571-4D39-AA0A-612229AF3CDC}" srcOrd="0" destOrd="0" presId="urn:microsoft.com/office/officeart/2005/8/layout/process2"/>
    <dgm:cxn modelId="{6EE0863F-3356-4AB9-A3B9-AEFC8CB20C13}" type="presParOf" srcId="{A8540D6B-26B5-4902-8506-9CF4BF623EC0}" destId="{E8F80A35-D7CC-42ED-9277-7C277A55D431}" srcOrd="2" destOrd="0" presId="urn:microsoft.com/office/officeart/2005/8/layout/process2"/>
    <dgm:cxn modelId="{86F2F8C3-50C6-4EDB-BC42-4D2B5C650382}" type="presParOf" srcId="{A8540D6B-26B5-4902-8506-9CF4BF623EC0}" destId="{377F6683-7219-44DB-9EA4-421441F4F4A8}" srcOrd="3" destOrd="0" presId="urn:microsoft.com/office/officeart/2005/8/layout/process2"/>
    <dgm:cxn modelId="{C3B9D4BA-2773-415B-B582-31826A55F611}" type="presParOf" srcId="{377F6683-7219-44DB-9EA4-421441F4F4A8}" destId="{D4150E6E-919F-441C-ADF5-EE2423FE2823}" srcOrd="0" destOrd="0" presId="urn:microsoft.com/office/officeart/2005/8/layout/process2"/>
    <dgm:cxn modelId="{AC0891A0-63EE-4A6F-965B-3071062195F0}" type="presParOf" srcId="{A8540D6B-26B5-4902-8506-9CF4BF623EC0}" destId="{E71C22AC-DAE2-472A-AAD3-1B7AFBB91EB8}" srcOrd="4" destOrd="0" presId="urn:microsoft.com/office/officeart/2005/8/layout/process2"/>
    <dgm:cxn modelId="{1D342B5F-3CEF-465D-9CFD-2202CD1912D7}" type="presParOf" srcId="{A8540D6B-26B5-4902-8506-9CF4BF623EC0}" destId="{6FA9DD7A-F3D8-421C-A5A0-90D6A1FAD5A5}" srcOrd="5" destOrd="0" presId="urn:microsoft.com/office/officeart/2005/8/layout/process2"/>
    <dgm:cxn modelId="{18FA74F6-0672-4D9B-9BAE-E7E989D56D95}" type="presParOf" srcId="{6FA9DD7A-F3D8-421C-A5A0-90D6A1FAD5A5}" destId="{919F34EC-C5E3-4690-B4F5-B9B3E011016C}" srcOrd="0" destOrd="0" presId="urn:microsoft.com/office/officeart/2005/8/layout/process2"/>
    <dgm:cxn modelId="{CA976C7B-9B9B-4ABB-BC7C-E7FF2E4850BA}" type="presParOf" srcId="{A8540D6B-26B5-4902-8506-9CF4BF623EC0}" destId="{59391BBF-E95D-4383-A880-57B6C31422D3}" srcOrd="6" destOrd="0" presId="urn:microsoft.com/office/officeart/2005/8/layout/process2"/>
    <dgm:cxn modelId="{3071CBFD-F550-4312-8978-F0CD4A39A3DD}" type="presParOf" srcId="{A8540D6B-26B5-4902-8506-9CF4BF623EC0}" destId="{8A8C18D8-097D-4410-8081-A24B817A10EC}" srcOrd="7" destOrd="0" presId="urn:microsoft.com/office/officeart/2005/8/layout/process2"/>
    <dgm:cxn modelId="{0439462A-8B55-4E28-940D-BCA951C1E9DE}" type="presParOf" srcId="{8A8C18D8-097D-4410-8081-A24B817A10EC}" destId="{DAA73AB8-27E5-41B5-94F6-CD41F814594C}" srcOrd="0" destOrd="0" presId="urn:microsoft.com/office/officeart/2005/8/layout/process2"/>
    <dgm:cxn modelId="{1CE81265-CA6D-4971-9FFD-5FC3E5FE4386}" type="presParOf" srcId="{A8540D6B-26B5-4902-8506-9CF4BF623EC0}" destId="{361F7DD1-59A8-430A-8E01-143B80D9FBE5}" srcOrd="8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B3794-361C-4B97-A103-3FB28DF2110D}">
      <dsp:nvSpPr>
        <dsp:cNvPr id="0" name=""/>
        <dsp:cNvSpPr/>
      </dsp:nvSpPr>
      <dsp:spPr>
        <a:xfrm>
          <a:off x="2669045" y="1138877"/>
          <a:ext cx="4130774" cy="413077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Химический фактор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(химические вещества и смеси, в том числе вещества биологической природы, получаемые методом химического синтеза)</a:t>
          </a:r>
          <a:endParaRPr lang="ru-RU" sz="2000" b="0" kern="1200" dirty="0"/>
        </a:p>
      </dsp:txBody>
      <dsp:txXfrm>
        <a:off x="3273983" y="1743815"/>
        <a:ext cx="2920898" cy="2920898"/>
      </dsp:txXfrm>
    </dsp:sp>
    <dsp:sp modelId="{12D616FA-409D-4F3A-B572-2EB1853F0DE7}">
      <dsp:nvSpPr>
        <dsp:cNvPr id="0" name=""/>
        <dsp:cNvSpPr/>
      </dsp:nvSpPr>
      <dsp:spPr>
        <a:xfrm rot="7692460">
          <a:off x="5936658" y="1368878"/>
          <a:ext cx="70585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6">
                <a:shade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5953794" y="1465844"/>
        <a:ext cx="49410" cy="315856"/>
      </dsp:txXfrm>
    </dsp:sp>
    <dsp:sp modelId="{8DA293A0-7B3A-4882-9059-680702C47F4A}">
      <dsp:nvSpPr>
        <dsp:cNvPr id="0" name=""/>
        <dsp:cNvSpPr/>
      </dsp:nvSpPr>
      <dsp:spPr>
        <a:xfrm>
          <a:off x="5634198" y="303517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гормоны</a:t>
          </a:r>
          <a:endParaRPr lang="ru-RU" sz="1300" kern="1200" dirty="0"/>
        </a:p>
      </dsp:txBody>
      <dsp:txXfrm>
        <a:off x="5860943" y="530262"/>
        <a:ext cx="1094822" cy="1094822"/>
      </dsp:txXfrm>
    </dsp:sp>
    <dsp:sp modelId="{AF304BBB-18AF-4E1B-AF0B-19701BA1F48D}">
      <dsp:nvSpPr>
        <dsp:cNvPr id="0" name=""/>
        <dsp:cNvSpPr/>
      </dsp:nvSpPr>
      <dsp:spPr>
        <a:xfrm rot="10033850">
          <a:off x="6424080" y="2531708"/>
          <a:ext cx="233154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70573"/>
                <a:satOff val="-1474"/>
                <a:lumOff val="7757"/>
                <a:alphaOff val="0"/>
                <a:tint val="1000"/>
                <a:satMod val="255000"/>
              </a:schemeClr>
            </a:gs>
            <a:gs pos="55000">
              <a:schemeClr val="accent6">
                <a:shade val="90000"/>
                <a:hueOff val="70573"/>
                <a:satOff val="-1474"/>
                <a:lumOff val="7757"/>
                <a:alphaOff val="0"/>
                <a:tint val="12000"/>
                <a:satMod val="255000"/>
              </a:schemeClr>
            </a:gs>
            <a:gs pos="100000">
              <a:schemeClr val="accent6">
                <a:shade val="90000"/>
                <a:hueOff val="70573"/>
                <a:satOff val="-1474"/>
                <a:lumOff val="7757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6493161" y="2629263"/>
        <a:ext cx="163208" cy="315856"/>
      </dsp:txXfrm>
    </dsp:sp>
    <dsp:sp modelId="{20DCCE48-1396-4399-847A-9AFD83E5A792}">
      <dsp:nvSpPr>
        <dsp:cNvPr id="0" name=""/>
        <dsp:cNvSpPr/>
      </dsp:nvSpPr>
      <dsp:spPr>
        <a:xfrm>
          <a:off x="6300559" y="1899732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1000"/>
                <a:satMod val="255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-10000"/>
                <a:tint val="12000"/>
                <a:satMod val="2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витамины</a:t>
          </a:r>
          <a:endParaRPr lang="ru-RU" sz="1300" kern="1200" dirty="0"/>
        </a:p>
      </dsp:txBody>
      <dsp:txXfrm>
        <a:off x="6527304" y="2126477"/>
        <a:ext cx="1094822" cy="1094822"/>
      </dsp:txXfrm>
    </dsp:sp>
    <dsp:sp modelId="{E5DA514B-2387-4971-AE83-34D43E715C2F}">
      <dsp:nvSpPr>
        <dsp:cNvPr id="0" name=""/>
        <dsp:cNvSpPr/>
      </dsp:nvSpPr>
      <dsp:spPr>
        <a:xfrm rot="13115425">
          <a:off x="6062784" y="4095001"/>
          <a:ext cx="235345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41146"/>
                <a:satOff val="-2949"/>
                <a:lumOff val="15514"/>
                <a:alphaOff val="0"/>
                <a:tint val="1000"/>
                <a:satMod val="255000"/>
              </a:schemeClr>
            </a:gs>
            <a:gs pos="55000">
              <a:schemeClr val="accent6">
                <a:shade val="90000"/>
                <a:hueOff val="141146"/>
                <a:satOff val="-2949"/>
                <a:lumOff val="15514"/>
                <a:alphaOff val="0"/>
                <a:tint val="12000"/>
                <a:satMod val="255000"/>
              </a:schemeClr>
            </a:gs>
            <a:gs pos="100000">
              <a:schemeClr val="accent6">
                <a:shade val="90000"/>
                <a:hueOff val="141146"/>
                <a:satOff val="-2949"/>
                <a:lumOff val="15514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6125678" y="4222305"/>
        <a:ext cx="164742" cy="315856"/>
      </dsp:txXfrm>
    </dsp:sp>
    <dsp:sp modelId="{8424BB46-D646-44A2-87C3-9BA03CE67194}">
      <dsp:nvSpPr>
        <dsp:cNvPr id="0" name=""/>
        <dsp:cNvSpPr/>
      </dsp:nvSpPr>
      <dsp:spPr>
        <a:xfrm>
          <a:off x="5832654" y="3924295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белковые препараты</a:t>
          </a:r>
          <a:endParaRPr lang="ru-RU" sz="1300" kern="1200" dirty="0"/>
        </a:p>
      </dsp:txBody>
      <dsp:txXfrm>
        <a:off x="6059399" y="4151040"/>
        <a:ext cx="1094822" cy="1094822"/>
      </dsp:txXfrm>
    </dsp:sp>
    <dsp:sp modelId="{9D06840F-0D88-4DB2-B88F-A8D78334FC03}">
      <dsp:nvSpPr>
        <dsp:cNvPr id="0" name=""/>
        <dsp:cNvSpPr/>
      </dsp:nvSpPr>
      <dsp:spPr>
        <a:xfrm rot="19739168">
          <a:off x="2991558" y="3960033"/>
          <a:ext cx="95862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11720"/>
                <a:satOff val="-4423"/>
                <a:lumOff val="23272"/>
                <a:alphaOff val="0"/>
                <a:tint val="1000"/>
                <a:satMod val="255000"/>
              </a:schemeClr>
            </a:gs>
            <a:gs pos="55000">
              <a:schemeClr val="accent6">
                <a:shade val="90000"/>
                <a:hueOff val="211720"/>
                <a:satOff val="-4423"/>
                <a:lumOff val="23272"/>
                <a:alphaOff val="0"/>
                <a:tint val="12000"/>
                <a:satMod val="255000"/>
              </a:schemeClr>
            </a:gs>
            <a:gs pos="100000">
              <a:schemeClr val="accent6">
                <a:shade val="90000"/>
                <a:hueOff val="211720"/>
                <a:satOff val="-4423"/>
                <a:lumOff val="23272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993614" y="4072727"/>
        <a:ext cx="67103" cy="315856"/>
      </dsp:txXfrm>
    </dsp:sp>
    <dsp:sp modelId="{7A80CDB5-DFB6-4D22-90D9-511B507040C9}">
      <dsp:nvSpPr>
        <dsp:cNvPr id="0" name=""/>
        <dsp:cNvSpPr/>
      </dsp:nvSpPr>
      <dsp:spPr>
        <a:xfrm>
          <a:off x="1681681" y="3799975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1000"/>
                <a:satMod val="255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-30000"/>
                <a:tint val="12000"/>
                <a:satMod val="2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ферменты</a:t>
          </a:r>
          <a:endParaRPr lang="ru-RU" sz="1300" kern="1200" dirty="0"/>
        </a:p>
      </dsp:txBody>
      <dsp:txXfrm>
        <a:off x="1908426" y="4026720"/>
        <a:ext cx="1094822" cy="1094822"/>
      </dsp:txXfrm>
    </dsp:sp>
    <dsp:sp modelId="{85193750-A1B1-42EC-93CE-4C25975AEE4E}">
      <dsp:nvSpPr>
        <dsp:cNvPr id="0" name=""/>
        <dsp:cNvSpPr/>
      </dsp:nvSpPr>
      <dsp:spPr>
        <a:xfrm rot="1170787">
          <a:off x="2853279" y="2306481"/>
          <a:ext cx="180972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82293"/>
                <a:satOff val="-5897"/>
                <a:lumOff val="31029"/>
                <a:alphaOff val="0"/>
                <a:tint val="1000"/>
                <a:satMod val="255000"/>
              </a:schemeClr>
            </a:gs>
            <a:gs pos="55000">
              <a:schemeClr val="accent6">
                <a:shade val="90000"/>
                <a:hueOff val="282293"/>
                <a:satOff val="-5897"/>
                <a:lumOff val="31029"/>
                <a:alphaOff val="0"/>
                <a:tint val="12000"/>
                <a:satMod val="255000"/>
              </a:schemeClr>
            </a:gs>
            <a:gs pos="100000">
              <a:schemeClr val="accent6">
                <a:shade val="90000"/>
                <a:hueOff val="282293"/>
                <a:satOff val="-5897"/>
                <a:lumOff val="31029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854838" y="2402699"/>
        <a:ext cx="126680" cy="315856"/>
      </dsp:txXfrm>
    </dsp:sp>
    <dsp:sp modelId="{82FE1AFE-32F4-4A4E-83E2-9BC1B1FA98E1}">
      <dsp:nvSpPr>
        <dsp:cNvPr id="0" name=""/>
        <dsp:cNvSpPr/>
      </dsp:nvSpPr>
      <dsp:spPr>
        <a:xfrm>
          <a:off x="1605667" y="1595690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антибиотики</a:t>
          </a:r>
          <a:endParaRPr lang="ru-RU" sz="1300" kern="1200" dirty="0"/>
        </a:p>
      </dsp:txBody>
      <dsp:txXfrm>
        <a:off x="1832412" y="1822435"/>
        <a:ext cx="1094822" cy="1094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440378" y="1702606"/>
          <a:ext cx="2338549" cy="1550367"/>
        </a:xfrm>
        <a:prstGeom prst="ellipse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Тяжесть трудового процесса</a:t>
          </a:r>
          <a:endParaRPr lang="ru-RU" sz="1800" b="1" kern="1200" dirty="0"/>
        </a:p>
      </dsp:txBody>
      <dsp:txXfrm>
        <a:off x="2782851" y="1929652"/>
        <a:ext cx="1653603" cy="1096275"/>
      </dsp:txXfrm>
    </dsp:sp>
    <dsp:sp modelId="{203EBE23-C8B6-4B7B-A7EB-23D1D8E3733D}">
      <dsp:nvSpPr>
        <dsp:cNvPr id="0" name=""/>
        <dsp:cNvSpPr/>
      </dsp:nvSpPr>
      <dsp:spPr>
        <a:xfrm rot="16828514">
          <a:off x="3668408" y="1246020"/>
          <a:ext cx="25029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99127" y="1377786"/>
        <a:ext cx="175207" cy="284541"/>
      </dsp:txXfrm>
    </dsp:sp>
    <dsp:sp modelId="{8E785F7C-3E37-400A-8F7A-A5878C98351A}">
      <dsp:nvSpPr>
        <dsp:cNvPr id="0" name=""/>
        <dsp:cNvSpPr/>
      </dsp:nvSpPr>
      <dsp:spPr>
        <a:xfrm>
          <a:off x="2804003" y="-8172"/>
          <a:ext cx="229846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Масса поднимаемого и перемещаемого вручную груза</a:t>
          </a:r>
          <a:endParaRPr lang="ru-RU" sz="1400" kern="1200" dirty="0"/>
        </a:p>
      </dsp:txBody>
      <dsp:txXfrm>
        <a:off x="3140606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277259">
          <a:off x="4419315" y="1471137"/>
          <a:ext cx="300901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429231" y="1594212"/>
        <a:ext cx="210631" cy="284541"/>
      </dsp:txXfrm>
    </dsp:sp>
    <dsp:sp modelId="{4FFB40D9-DA0B-4CE2-ABD3-C31B6ED683BC}">
      <dsp:nvSpPr>
        <dsp:cNvPr id="0" name=""/>
        <dsp:cNvSpPr/>
      </dsp:nvSpPr>
      <dsp:spPr>
        <a:xfrm>
          <a:off x="4402586" y="245695"/>
          <a:ext cx="2180366" cy="1445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Стереотипные рабочие движения</a:t>
          </a:r>
          <a:endParaRPr lang="ru-RU" sz="1400" kern="1200" dirty="0"/>
        </a:p>
      </dsp:txBody>
      <dsp:txXfrm>
        <a:off x="4721893" y="457389"/>
        <a:ext cx="1541752" cy="1022147"/>
      </dsp:txXfrm>
    </dsp:sp>
    <dsp:sp modelId="{19CC7CD0-13F2-4D5C-A7F8-000681548DFC}">
      <dsp:nvSpPr>
        <dsp:cNvPr id="0" name=""/>
        <dsp:cNvSpPr/>
      </dsp:nvSpPr>
      <dsp:spPr>
        <a:xfrm rot="20930863">
          <a:off x="4767109" y="2003402"/>
          <a:ext cx="92213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67370" y="2100924"/>
        <a:ext cx="64549" cy="284541"/>
      </dsp:txXfrm>
    </dsp:sp>
    <dsp:sp modelId="{E58C6D33-CE11-4F2A-82E7-DF565DE10356}">
      <dsp:nvSpPr>
        <dsp:cNvPr id="0" name=""/>
        <dsp:cNvSpPr/>
      </dsp:nvSpPr>
      <dsp:spPr>
        <a:xfrm>
          <a:off x="4863264" y="1305782"/>
          <a:ext cx="2050226" cy="144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Статическая нагрузка</a:t>
          </a:r>
          <a:endParaRPr lang="ru-RU" sz="1400" kern="1200" dirty="0"/>
        </a:p>
      </dsp:txBody>
      <dsp:txXfrm>
        <a:off x="5163513" y="1517479"/>
        <a:ext cx="1449728" cy="1022166"/>
      </dsp:txXfrm>
    </dsp:sp>
    <dsp:sp modelId="{4F5FFDB8-8D43-4FCB-9FB4-718F77F98EDE}">
      <dsp:nvSpPr>
        <dsp:cNvPr id="0" name=""/>
        <dsp:cNvSpPr/>
      </dsp:nvSpPr>
      <dsp:spPr>
        <a:xfrm rot="818594">
          <a:off x="4775184" y="2544630"/>
          <a:ext cx="17348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75918" y="2633339"/>
        <a:ext cx="121440" cy="284541"/>
      </dsp:txXfrm>
    </dsp:sp>
    <dsp:sp modelId="{9E473388-E304-4DEA-A364-0AA46F967728}">
      <dsp:nvSpPr>
        <dsp:cNvPr id="0" name=""/>
        <dsp:cNvSpPr/>
      </dsp:nvSpPr>
      <dsp:spPr>
        <a:xfrm>
          <a:off x="4961472" y="2363031"/>
          <a:ext cx="2108260" cy="1397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Физическая динамическая нагрузка</a:t>
          </a:r>
          <a:endParaRPr lang="ru-RU" sz="1400" kern="1200" dirty="0"/>
        </a:p>
      </dsp:txBody>
      <dsp:txXfrm>
        <a:off x="5270220" y="2567687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66302" y="3177321"/>
          <a:ext cx="195361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303041" y="3243823"/>
        <a:ext cx="136753" cy="284541"/>
      </dsp:txXfrm>
    </dsp:sp>
    <dsp:sp modelId="{73952D76-1D57-4D77-BBC6-A0740FC43042}">
      <dsp:nvSpPr>
        <dsp:cNvPr id="0" name=""/>
        <dsp:cNvSpPr/>
      </dsp:nvSpPr>
      <dsp:spPr>
        <a:xfrm>
          <a:off x="2360779" y="3584983"/>
          <a:ext cx="158768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Рабочая поза</a:t>
          </a:r>
          <a:endParaRPr lang="ru-RU" sz="1400" kern="1200" dirty="0"/>
        </a:p>
      </dsp:txBody>
      <dsp:txXfrm>
        <a:off x="2593291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36459">
          <a:off x="4152196" y="3038446"/>
          <a:ext cx="14923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160884" y="3115588"/>
        <a:ext cx="104465" cy="284541"/>
      </dsp:txXfrm>
    </dsp:sp>
    <dsp:sp modelId="{08E7CB09-0AC4-475C-85C8-FAC119F26809}">
      <dsp:nvSpPr>
        <dsp:cNvPr id="0" name=""/>
        <dsp:cNvSpPr/>
      </dsp:nvSpPr>
      <dsp:spPr>
        <a:xfrm>
          <a:off x="3799763" y="3321239"/>
          <a:ext cx="1895896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Наклоны корпуса тела работника</a:t>
          </a:r>
          <a:endParaRPr lang="ru-RU" sz="1400" kern="1200" dirty="0"/>
        </a:p>
      </dsp:txBody>
      <dsp:txXfrm>
        <a:off x="4077411" y="3505078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77690" y="3066329"/>
          <a:ext cx="40011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84569" y="3123680"/>
        <a:ext cx="280078" cy="284541"/>
      </dsp:txXfrm>
    </dsp:sp>
    <dsp:sp modelId="{79E76D75-20A4-4053-9B83-C3B2BFC10CA5}">
      <dsp:nvSpPr>
        <dsp:cNvPr id="0" name=""/>
        <dsp:cNvSpPr/>
      </dsp:nvSpPr>
      <dsp:spPr>
        <a:xfrm>
          <a:off x="829325" y="3383394"/>
          <a:ext cx="1728097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Перемещение в пространстве</a:t>
          </a:r>
          <a:endParaRPr lang="ru-RU" sz="1400" kern="1200" dirty="0"/>
        </a:p>
      </dsp:txBody>
      <dsp:txXfrm>
        <a:off x="1082399" y="3567233"/>
        <a:ext cx="1221949" cy="887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046658" y="1760459"/>
          <a:ext cx="3015973" cy="1434660"/>
        </a:xfrm>
        <a:prstGeom prst="ellipse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Напряженность трудового процесса</a:t>
          </a:r>
          <a:endParaRPr lang="ru-RU" sz="1800" b="1" kern="1200" dirty="0"/>
        </a:p>
      </dsp:txBody>
      <dsp:txXfrm>
        <a:off x="2488337" y="1970560"/>
        <a:ext cx="2132615" cy="1014458"/>
      </dsp:txXfrm>
    </dsp:sp>
    <dsp:sp modelId="{203EBE23-C8B6-4B7B-A7EB-23D1D8E3733D}">
      <dsp:nvSpPr>
        <dsp:cNvPr id="0" name=""/>
        <dsp:cNvSpPr/>
      </dsp:nvSpPr>
      <dsp:spPr>
        <a:xfrm rot="16828514">
          <a:off x="3593394" y="1274269"/>
          <a:ext cx="27986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27741" y="1410395"/>
        <a:ext cx="195902" cy="284541"/>
      </dsp:txXfrm>
    </dsp:sp>
    <dsp:sp modelId="{8E785F7C-3E37-400A-8F7A-A5878C98351A}">
      <dsp:nvSpPr>
        <dsp:cNvPr id="0" name=""/>
        <dsp:cNvSpPr/>
      </dsp:nvSpPr>
      <dsp:spPr>
        <a:xfrm>
          <a:off x="2748995" y="-8172"/>
          <a:ext cx="2298468" cy="125532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Длительность сосредоточенного наблюдения*</a:t>
          </a:r>
          <a:endParaRPr lang="ru-RU" sz="1400" kern="1200" dirty="0"/>
        </a:p>
      </dsp:txBody>
      <dsp:txXfrm>
        <a:off x="3085598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341705">
          <a:off x="4434536" y="1410733"/>
          <a:ext cx="39263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446793" y="1541546"/>
        <a:ext cx="274847" cy="284541"/>
      </dsp:txXfrm>
    </dsp:sp>
    <dsp:sp modelId="{4FFB40D9-DA0B-4CE2-ABD3-C31B6ED683BC}">
      <dsp:nvSpPr>
        <dsp:cNvPr id="0" name=""/>
        <dsp:cNvSpPr/>
      </dsp:nvSpPr>
      <dsp:spPr>
        <a:xfrm>
          <a:off x="4553498" y="144024"/>
          <a:ext cx="2180366" cy="1445535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Плотность сигналов (световых, звуковых) и сообщений в ед. времени*</a:t>
          </a:r>
          <a:endParaRPr lang="ru-RU" sz="1400" kern="1200" dirty="0"/>
        </a:p>
      </dsp:txBody>
      <dsp:txXfrm>
        <a:off x="4872805" y="355718"/>
        <a:ext cx="1541752" cy="1022147"/>
      </dsp:txXfrm>
    </dsp:sp>
    <dsp:sp modelId="{19CC7CD0-13F2-4D5C-A7F8-000681548DFC}">
      <dsp:nvSpPr>
        <dsp:cNvPr id="0" name=""/>
        <dsp:cNvSpPr/>
      </dsp:nvSpPr>
      <dsp:spPr>
        <a:xfrm rot="10146307">
          <a:off x="4876707" y="1980988"/>
          <a:ext cx="5421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892824" y="2074298"/>
        <a:ext cx="37951" cy="284541"/>
      </dsp:txXfrm>
    </dsp:sp>
    <dsp:sp modelId="{E58C6D33-CE11-4F2A-82E7-DF565DE10356}">
      <dsp:nvSpPr>
        <dsp:cNvPr id="0" name=""/>
        <dsp:cNvSpPr/>
      </dsp:nvSpPr>
      <dsp:spPr>
        <a:xfrm>
          <a:off x="4803524" y="1296142"/>
          <a:ext cx="2270260" cy="1445560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Число производственных объектов одновременного наблюдения*</a:t>
          </a:r>
          <a:endParaRPr lang="ru-RU" sz="1400" kern="1200" dirty="0"/>
        </a:p>
      </dsp:txBody>
      <dsp:txXfrm>
        <a:off x="5135996" y="1507839"/>
        <a:ext cx="1605316" cy="1022166"/>
      </dsp:txXfrm>
    </dsp:sp>
    <dsp:sp modelId="{4F5FFDB8-8D43-4FCB-9FB4-718F77F98EDE}">
      <dsp:nvSpPr>
        <dsp:cNvPr id="0" name=""/>
        <dsp:cNvSpPr/>
      </dsp:nvSpPr>
      <dsp:spPr>
        <a:xfrm rot="879984">
          <a:off x="4929759" y="2618872"/>
          <a:ext cx="13989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930443" y="2708406"/>
        <a:ext cx="97927" cy="284541"/>
      </dsp:txXfrm>
    </dsp:sp>
    <dsp:sp modelId="{9E473388-E304-4DEA-A364-0AA46F967728}">
      <dsp:nvSpPr>
        <dsp:cNvPr id="0" name=""/>
        <dsp:cNvSpPr/>
      </dsp:nvSpPr>
      <dsp:spPr>
        <a:xfrm>
          <a:off x="5057556" y="2448274"/>
          <a:ext cx="2108260" cy="1397481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Нагрузка на слуховой анализатор*</a:t>
          </a:r>
          <a:endParaRPr lang="ru-RU" sz="1400" kern="1200" dirty="0"/>
        </a:p>
      </dsp:txBody>
      <dsp:txXfrm>
        <a:off x="5366304" y="2652930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04084" y="3150586"/>
          <a:ext cx="22380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246171" y="3212961"/>
        <a:ext cx="156664" cy="284541"/>
      </dsp:txXfrm>
    </dsp:sp>
    <dsp:sp modelId="{73952D76-1D57-4D77-BBC6-A0740FC43042}">
      <dsp:nvSpPr>
        <dsp:cNvPr id="0" name=""/>
        <dsp:cNvSpPr/>
      </dsp:nvSpPr>
      <dsp:spPr>
        <a:xfrm>
          <a:off x="2305771" y="3584983"/>
          <a:ext cx="1587688" cy="125532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Работа с оптическими приборами</a:t>
          </a:r>
          <a:endParaRPr lang="ru-RU" sz="1400" kern="1200" dirty="0"/>
        </a:p>
      </dsp:txBody>
      <dsp:txXfrm>
        <a:off x="2538283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57827">
          <a:off x="4083301" y="3095270"/>
          <a:ext cx="248027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097924" y="3160550"/>
        <a:ext cx="173619" cy="284541"/>
      </dsp:txXfrm>
    </dsp:sp>
    <dsp:sp modelId="{08E7CB09-0AC4-475C-85C8-FAC119F26809}">
      <dsp:nvSpPr>
        <dsp:cNvPr id="0" name=""/>
        <dsp:cNvSpPr/>
      </dsp:nvSpPr>
      <dsp:spPr>
        <a:xfrm>
          <a:off x="3833421" y="3456384"/>
          <a:ext cx="1895896" cy="125532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Активное наблюдение за ходом производственного процесса*</a:t>
          </a:r>
          <a:endParaRPr lang="ru-RU" sz="1400" kern="1200" dirty="0"/>
        </a:p>
      </dsp:txBody>
      <dsp:txXfrm>
        <a:off x="4111069" y="3640223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18361" y="3076467"/>
          <a:ext cx="383413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20780" y="3135383"/>
        <a:ext cx="268389" cy="284541"/>
      </dsp:txXfrm>
    </dsp:sp>
    <dsp:sp modelId="{79E76D75-20A4-4053-9B83-C3B2BFC10CA5}">
      <dsp:nvSpPr>
        <dsp:cNvPr id="0" name=""/>
        <dsp:cNvSpPr/>
      </dsp:nvSpPr>
      <dsp:spPr>
        <a:xfrm>
          <a:off x="774316" y="3383394"/>
          <a:ext cx="1728097" cy="125532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Нагрузка на голосовой аппарат</a:t>
          </a:r>
          <a:endParaRPr lang="ru-RU" sz="1400" kern="1200" dirty="0"/>
        </a:p>
      </dsp:txBody>
      <dsp:txXfrm>
        <a:off x="1027390" y="3567233"/>
        <a:ext cx="1221949" cy="887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66D1E-B455-4405-966D-83BA00AC662E}">
      <dsp:nvSpPr>
        <dsp:cNvPr id="0" name=""/>
        <dsp:cNvSpPr/>
      </dsp:nvSpPr>
      <dsp:spPr>
        <a:xfrm>
          <a:off x="0" y="5201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kern="1200" dirty="0"/>
        </a:p>
      </dsp:txBody>
      <dsp:txXfrm>
        <a:off x="20226" y="25427"/>
        <a:ext cx="8528500" cy="650105"/>
      </dsp:txXfrm>
    </dsp:sp>
    <dsp:sp modelId="{28850EFF-A21E-4E39-BC61-C7A9D9F714D8}">
      <dsp:nvSpPr>
        <dsp:cNvPr id="0" name=""/>
        <dsp:cNvSpPr/>
      </dsp:nvSpPr>
      <dsp:spPr>
        <a:xfrm rot="5400000">
          <a:off x="4153990" y="714365"/>
          <a:ext cx="260971" cy="3107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4191251" y="739255"/>
        <a:ext cx="186451" cy="182680"/>
      </dsp:txXfrm>
    </dsp:sp>
    <dsp:sp modelId="{E8F80A35-D7CC-42ED-9277-7C277A55D431}">
      <dsp:nvSpPr>
        <dsp:cNvPr id="0" name=""/>
        <dsp:cNvSpPr/>
      </dsp:nvSpPr>
      <dsp:spPr>
        <a:xfrm>
          <a:off x="0" y="1043721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информирование работников об условиях труда</a:t>
          </a:r>
          <a:endParaRPr lang="ru-RU" sz="1800" kern="1200" dirty="0"/>
        </a:p>
      </dsp:txBody>
      <dsp:txXfrm>
        <a:off x="20226" y="1063947"/>
        <a:ext cx="8528500" cy="650105"/>
      </dsp:txXfrm>
    </dsp:sp>
    <dsp:sp modelId="{377F6683-7219-44DB-9EA4-421441F4F4A8}">
      <dsp:nvSpPr>
        <dsp:cNvPr id="0" name=""/>
        <dsp:cNvSpPr/>
      </dsp:nvSpPr>
      <dsp:spPr>
        <a:xfrm rot="5400000">
          <a:off x="4156002" y="1750201"/>
          <a:ext cx="256947" cy="3107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191250" y="1777103"/>
        <a:ext cx="186451" cy="179863"/>
      </dsp:txXfrm>
    </dsp:sp>
    <dsp:sp modelId="{E71C22AC-DAE2-472A-AAD3-1B7AFBB91EB8}">
      <dsp:nvSpPr>
        <dsp:cNvPr id="0" name=""/>
        <dsp:cNvSpPr/>
      </dsp:nvSpPr>
      <dsp:spPr>
        <a:xfrm>
          <a:off x="0" y="2076875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обеспечение работников средствами индивидуальной защиты, а также оснащение рабочих мест средствами коллективной защиты</a:t>
          </a:r>
          <a:endParaRPr lang="ru-RU" sz="1800" kern="1200" dirty="0"/>
        </a:p>
      </dsp:txBody>
      <dsp:txXfrm>
        <a:off x="20226" y="2097101"/>
        <a:ext cx="8528500" cy="650105"/>
      </dsp:txXfrm>
    </dsp:sp>
    <dsp:sp modelId="{6FA9DD7A-F3D8-421C-A5A0-90D6A1FAD5A5}">
      <dsp:nvSpPr>
        <dsp:cNvPr id="0" name=""/>
        <dsp:cNvSpPr/>
      </dsp:nvSpPr>
      <dsp:spPr>
        <a:xfrm rot="5400000">
          <a:off x="4154996" y="2784697"/>
          <a:ext cx="258959" cy="3107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191250" y="2810593"/>
        <a:ext cx="186451" cy="181271"/>
      </dsp:txXfrm>
    </dsp:sp>
    <dsp:sp modelId="{59391BBF-E95D-4383-A880-57B6C31422D3}">
      <dsp:nvSpPr>
        <dsp:cNvPr id="0" name=""/>
        <dsp:cNvSpPr/>
      </dsp:nvSpPr>
      <dsp:spPr>
        <a:xfrm>
          <a:off x="0" y="3112712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осуществление контроля за состоянием условий труда на рабочих местах</a:t>
          </a:r>
          <a:endParaRPr lang="ru-RU" sz="1800" kern="1200" dirty="0"/>
        </a:p>
      </dsp:txBody>
      <dsp:txXfrm>
        <a:off x="20226" y="3132938"/>
        <a:ext cx="8528500" cy="650105"/>
      </dsp:txXfrm>
    </dsp:sp>
    <dsp:sp modelId="{8A8C18D8-097D-4410-8081-A24B817A10EC}">
      <dsp:nvSpPr>
        <dsp:cNvPr id="0" name=""/>
        <dsp:cNvSpPr/>
      </dsp:nvSpPr>
      <dsp:spPr>
        <a:xfrm rot="5400000">
          <a:off x="4154996" y="3820534"/>
          <a:ext cx="258959" cy="3107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191250" y="3846430"/>
        <a:ext cx="186451" cy="181271"/>
      </dsp:txXfrm>
    </dsp:sp>
    <dsp:sp modelId="{361F7DD1-59A8-430A-8E01-143B80D9FBE5}">
      <dsp:nvSpPr>
        <dsp:cNvPr id="0" name=""/>
        <dsp:cNvSpPr/>
      </dsp:nvSpPr>
      <dsp:spPr>
        <a:xfrm>
          <a:off x="0" y="4148549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предварительные и периодические медицинские осмотры работников</a:t>
          </a:r>
          <a:endParaRPr lang="ru-RU" sz="1800" kern="1200" dirty="0"/>
        </a:p>
      </dsp:txBody>
      <dsp:txXfrm>
        <a:off x="20226" y="4168775"/>
        <a:ext cx="8528500" cy="650105"/>
      </dsp:txXfrm>
    </dsp:sp>
    <dsp:sp modelId="{313A41F0-63C3-4D32-93BE-DC9AE0401907}">
      <dsp:nvSpPr>
        <dsp:cNvPr id="0" name=""/>
        <dsp:cNvSpPr/>
      </dsp:nvSpPr>
      <dsp:spPr>
        <a:xfrm rot="5400000">
          <a:off x="4154996" y="4856371"/>
          <a:ext cx="258959" cy="3107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191250" y="4882267"/>
        <a:ext cx="186451" cy="181271"/>
      </dsp:txXfrm>
    </dsp:sp>
    <dsp:sp modelId="{80A7472D-4C84-4964-9B52-8AC2F74CFF81}">
      <dsp:nvSpPr>
        <dsp:cNvPr id="0" name=""/>
        <dsp:cNvSpPr/>
      </dsp:nvSpPr>
      <dsp:spPr>
        <a:xfrm>
          <a:off x="0" y="5184386"/>
          <a:ext cx="8568952" cy="6905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установление работникам предусмотренных Трудовым кодексом Российской Федерации гарантий и компенсаций</a:t>
          </a:r>
          <a:endParaRPr lang="ru-RU" sz="1800" kern="1200" dirty="0"/>
        </a:p>
      </dsp:txBody>
      <dsp:txXfrm>
        <a:off x="20226" y="5204612"/>
        <a:ext cx="8528500" cy="6501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7113B-3EB1-4724-9B45-66C6BF75FD0A}">
      <dsp:nvSpPr>
        <dsp:cNvPr id="0" name=""/>
        <dsp:cNvSpPr/>
      </dsp:nvSpPr>
      <dsp:spPr>
        <a:xfrm>
          <a:off x="76195" y="4094"/>
          <a:ext cx="8560576" cy="867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установление дополнительного тарифа страховых взносов в ПФРФ</a:t>
          </a:r>
          <a:endParaRPr lang="ru-RU" sz="1800" kern="1200" dirty="0"/>
        </a:p>
      </dsp:txBody>
      <dsp:txXfrm>
        <a:off x="101611" y="29510"/>
        <a:ext cx="8509744" cy="816941"/>
      </dsp:txXfrm>
    </dsp:sp>
    <dsp:sp modelId="{A64888AE-D0FB-4AAE-9EF2-6C31860D0AAE}">
      <dsp:nvSpPr>
        <dsp:cNvPr id="0" name=""/>
        <dsp:cNvSpPr/>
      </dsp:nvSpPr>
      <dsp:spPr>
        <a:xfrm rot="5400000">
          <a:off x="4227052" y="890323"/>
          <a:ext cx="25886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264012" y="915012"/>
        <a:ext cx="184944" cy="181204"/>
      </dsp:txXfrm>
    </dsp:sp>
    <dsp:sp modelId="{E8F80A35-D7CC-42ED-9277-7C277A55D431}">
      <dsp:nvSpPr>
        <dsp:cNvPr id="0" name=""/>
        <dsp:cNvSpPr/>
      </dsp:nvSpPr>
      <dsp:spPr>
        <a:xfrm>
          <a:off x="76195" y="1217019"/>
          <a:ext cx="8560576" cy="8710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kern="1200" dirty="0"/>
        </a:p>
      </dsp:txBody>
      <dsp:txXfrm>
        <a:off x="101708" y="1242532"/>
        <a:ext cx="8509550" cy="820049"/>
      </dsp:txXfrm>
    </dsp:sp>
    <dsp:sp modelId="{377F6683-7219-44DB-9EA4-421441F4F4A8}">
      <dsp:nvSpPr>
        <dsp:cNvPr id="0" name=""/>
        <dsp:cNvSpPr/>
      </dsp:nvSpPr>
      <dsp:spPr>
        <a:xfrm rot="5400000">
          <a:off x="4229048" y="2103888"/>
          <a:ext cx="254871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264012" y="2130573"/>
        <a:ext cx="184944" cy="178410"/>
      </dsp:txXfrm>
    </dsp:sp>
    <dsp:sp modelId="{E71C22AC-DAE2-472A-AAD3-1B7AFBB91EB8}">
      <dsp:nvSpPr>
        <dsp:cNvPr id="0" name=""/>
        <dsp:cNvSpPr/>
      </dsp:nvSpPr>
      <dsp:spPr>
        <a:xfrm>
          <a:off x="76195" y="2427923"/>
          <a:ext cx="8560576" cy="13456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решение вопроса о несчастных случаях на производстве и профессиональных заболеваниях</a:t>
          </a:r>
          <a:endParaRPr lang="ru-RU" sz="1800" kern="1200" dirty="0"/>
        </a:p>
      </dsp:txBody>
      <dsp:txXfrm>
        <a:off x="115609" y="2467337"/>
        <a:ext cx="8481748" cy="1266862"/>
      </dsp:txXfrm>
    </dsp:sp>
    <dsp:sp modelId="{6FA9DD7A-F3D8-421C-A5A0-90D6A1FAD5A5}">
      <dsp:nvSpPr>
        <dsp:cNvPr id="0" name=""/>
        <dsp:cNvSpPr/>
      </dsp:nvSpPr>
      <dsp:spPr>
        <a:xfrm rot="5400000">
          <a:off x="4228050" y="3790738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4264012" y="3816424"/>
        <a:ext cx="184944" cy="179807"/>
      </dsp:txXfrm>
    </dsp:sp>
    <dsp:sp modelId="{59391BBF-E95D-4383-A880-57B6C31422D3}">
      <dsp:nvSpPr>
        <dsp:cNvPr id="0" name=""/>
        <dsp:cNvSpPr/>
      </dsp:nvSpPr>
      <dsp:spPr>
        <a:xfrm>
          <a:off x="76195" y="4116103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принятие решения об установлении предусмотренных трудовым законодательством ограничений для отдельных категорий работников</a:t>
          </a:r>
          <a:endParaRPr lang="ru-RU" sz="1800" kern="1200" dirty="0"/>
        </a:p>
      </dsp:txBody>
      <dsp:txXfrm>
        <a:off x="96257" y="4136165"/>
        <a:ext cx="8520452" cy="644855"/>
      </dsp:txXfrm>
    </dsp:sp>
    <dsp:sp modelId="{8A8C18D8-097D-4410-8081-A24B817A10EC}">
      <dsp:nvSpPr>
        <dsp:cNvPr id="0" name=""/>
        <dsp:cNvSpPr/>
      </dsp:nvSpPr>
      <dsp:spPr>
        <a:xfrm rot="5400000">
          <a:off x="4226514" y="4820255"/>
          <a:ext cx="259938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4264012" y="4844406"/>
        <a:ext cx="184944" cy="181957"/>
      </dsp:txXfrm>
    </dsp:sp>
    <dsp:sp modelId="{361F7DD1-59A8-430A-8E01-143B80D9FBE5}">
      <dsp:nvSpPr>
        <dsp:cNvPr id="0" name=""/>
        <dsp:cNvSpPr/>
      </dsp:nvSpPr>
      <dsp:spPr>
        <a:xfrm>
          <a:off x="76195" y="514766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оценка уровней профессиональных рисков</a:t>
          </a:r>
          <a:endParaRPr lang="ru-RU" sz="1800" kern="1200" dirty="0"/>
        </a:p>
      </dsp:txBody>
      <dsp:txXfrm>
        <a:off x="96257" y="5167730"/>
        <a:ext cx="8520452" cy="644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B2DC6-AA3D-48C4-93E4-6AB86C01164E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88BE-3FC6-471C-A372-42AB4ACA4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637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5B7826-93FA-412C-A732-93D39650343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B9FE5B-C87C-4233-BDCE-573F92471013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343C05-8F9F-4F35-ABD0-15E428DDAC9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12995-1F99-4E3D-BDC5-BD216C62B88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908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F02D5-CFB4-487F-B5E8-A12257C96BAF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5B7826-93FA-412C-A732-93D396503439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9;&#1086;&#1073;&#1077;&#1085;&#1085;&#1086;&#1089;&#1090;&#1080;%20&#1057;&#1054;&#1059;&#1058;%20&#1091;%20&#1084;&#1077;&#1076;&#1088;&#1072;&#1073;&#1086;&#1090;&#1085;&#1080;&#1082;&#1086;&#1074;.do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2;&#1074;&#1080;&#1090;&#1077;&#1083;&#1100;&#1089;&#1090;&#1074;&#1077;&#1085;&#1085;&#1072;&#1103;%20&#1090;&#1077;&#1083;&#1077;&#1075;&#1088;&#1072;&#1084;&#1084;&#1072;%20&#1057;&#1054;&#1059;&#1058;%20&#1084;&#1077;&#1076;&#1088;&#1072;&#1073;&#1086;&#1090;&#1085;&#1080;&#1082;&#1086;&#1074;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04664"/>
            <a:ext cx="8281987" cy="285752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900" b="1" dirty="0" smtClean="0">
                <a:solidFill>
                  <a:schemeClr val="bg1"/>
                </a:solidFill>
              </a:rPr>
              <a:t>Особенности проведения специальной оценки условий труда медицинских работников</a:t>
            </a:r>
            <a:endParaRPr lang="ru-RU" sz="1600" b="1" dirty="0" smtClean="0">
              <a:solidFill>
                <a:schemeClr val="tx2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720" y="3786190"/>
            <a:ext cx="8710615" cy="28575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1600" b="1" dirty="0" smtClean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5" y="5013176"/>
            <a:ext cx="1405960" cy="1429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8524" y="5404705"/>
            <a:ext cx="669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Ассистент кафедры гигиены труда, профпатологии ОмГМУ</a:t>
            </a:r>
          </a:p>
          <a:p>
            <a:r>
              <a:rPr lang="ru-RU" sz="3600" dirty="0" smtClean="0"/>
              <a:t>Колчин Андрей Сергеевич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6BD50A-1BD8-4188-AD5D-378CE13F02E0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07375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253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539750" y="2924175"/>
            <a:ext cx="2592388" cy="13684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Освещенность рабочей поверхности при искусственном освещении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268538" y="2276475"/>
            <a:ext cx="503237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627313" y="981075"/>
            <a:ext cx="3600450" cy="1779588"/>
            <a:chOff x="648079" y="2248021"/>
            <a:chExt cx="2304267" cy="1779393"/>
          </a:xfrm>
        </p:grpSpPr>
        <p:sp>
          <p:nvSpPr>
            <p:cNvPr id="24" name="Овал 23"/>
            <p:cNvSpPr/>
            <p:nvPr/>
          </p:nvSpPr>
          <p:spPr>
            <a:xfrm>
              <a:off x="648079" y="2248021"/>
              <a:ext cx="2304267" cy="17793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985388" y="2508342"/>
              <a:ext cx="1629649" cy="1258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/>
                <a:t>Параметры световой среды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43240" y="4286256"/>
            <a:ext cx="55530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trike="sngStrike" dirty="0" smtClean="0">
                <a:solidFill>
                  <a:srgbClr val="FF0000"/>
                </a:solidFill>
              </a:rPr>
              <a:t>Коэффициент естественной освещенности</a:t>
            </a:r>
          </a:p>
          <a:p>
            <a:pPr algn="ctr"/>
            <a:r>
              <a:rPr lang="ru-RU" sz="2400" strike="sngStrike" dirty="0" smtClean="0">
                <a:solidFill>
                  <a:srgbClr val="FF0000"/>
                </a:solidFill>
              </a:rPr>
              <a:t>Коэффициент пульсации</a:t>
            </a:r>
          </a:p>
          <a:p>
            <a:pPr algn="ctr"/>
            <a:r>
              <a:rPr lang="ru-RU" sz="2400" strike="sngStrike" dirty="0" smtClean="0">
                <a:solidFill>
                  <a:srgbClr val="FF0000"/>
                </a:solidFill>
              </a:rPr>
              <a:t>Яркость</a:t>
            </a:r>
          </a:p>
          <a:p>
            <a:pPr algn="ctr"/>
            <a:r>
              <a:rPr lang="ru-RU" sz="2400" strike="sngStrike" dirty="0" smtClean="0">
                <a:solidFill>
                  <a:srgbClr val="FF0000"/>
                </a:solidFill>
              </a:rPr>
              <a:t>Блескость</a:t>
            </a:r>
            <a:endParaRPr lang="ru-RU" sz="2400" strike="sngStrik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7030E8-D851-440D-BE41-0E2067DED706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1" y="500042"/>
            <a:ext cx="707233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355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107950" y="3141663"/>
            <a:ext cx="2592388" cy="15113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Переменное </a:t>
            </a:r>
            <a:r>
              <a:rPr lang="ru-RU" sz="1400" b="1" dirty="0" smtClean="0"/>
              <a:t>ЭМП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(промышленная </a:t>
            </a:r>
            <a:r>
              <a:rPr lang="ru-RU" sz="1400" b="1" dirty="0"/>
              <a:t>частота 50 Гц)</a:t>
            </a:r>
          </a:p>
        </p:txBody>
      </p:sp>
      <p:sp>
        <p:nvSpPr>
          <p:cNvPr id="16" name="Овал 15"/>
          <p:cNvSpPr/>
          <p:nvPr/>
        </p:nvSpPr>
        <p:spPr>
          <a:xfrm>
            <a:off x="2916238" y="3500438"/>
            <a:ext cx="2584456" cy="129698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Переменное </a:t>
            </a:r>
            <a:r>
              <a:rPr lang="ru-RU" sz="1400" b="1" dirty="0" smtClean="0"/>
              <a:t>ЭМП радиочастотного диапазона</a:t>
            </a:r>
            <a:endParaRPr lang="ru-RU" sz="1400" b="1" dirty="0"/>
          </a:p>
        </p:txBody>
      </p:sp>
      <p:sp>
        <p:nvSpPr>
          <p:cNvPr id="17" name="Овал 16"/>
          <p:cNvSpPr/>
          <p:nvPr/>
        </p:nvSpPr>
        <p:spPr>
          <a:xfrm>
            <a:off x="6875463" y="2133600"/>
            <a:ext cx="2017712" cy="115093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Постоянное магнитное поле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95963" y="3284538"/>
            <a:ext cx="3062317" cy="185897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Электростатическое поле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88125" y="1916113"/>
            <a:ext cx="5048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362" y="5661026"/>
            <a:ext cx="8280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За </a:t>
            </a:r>
            <a:r>
              <a:rPr lang="ru-RU" sz="2800" b="1" i="1" dirty="0" smtClean="0">
                <a:solidFill>
                  <a:srgbClr val="0070C0"/>
                </a:solidFill>
                <a:latin typeface="+mn-lt"/>
              </a:rPr>
              <a:t>исключением ЭМП ПК</a:t>
            </a:r>
            <a:endParaRPr lang="ru-RU" sz="2800" b="1" i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484438" y="1052513"/>
            <a:ext cx="4032250" cy="1941512"/>
            <a:chOff x="2520278" y="3010645"/>
            <a:chExt cx="2957883" cy="1942043"/>
          </a:xfrm>
        </p:grpSpPr>
        <p:sp>
          <p:nvSpPr>
            <p:cNvPr id="24" name="Овал 23"/>
            <p:cNvSpPr/>
            <p:nvPr/>
          </p:nvSpPr>
          <p:spPr>
            <a:xfrm>
              <a:off x="2520278" y="3010645"/>
              <a:ext cx="2957883" cy="19420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2953480" y="3294885"/>
              <a:ext cx="2091479" cy="1373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i="1" dirty="0"/>
                <a:t>Неионизирующие излучения</a:t>
              </a:r>
            </a:p>
          </p:txBody>
        </p:sp>
      </p:grpSp>
      <p:sp>
        <p:nvSpPr>
          <p:cNvPr id="29" name="Овал 28"/>
          <p:cNvSpPr/>
          <p:nvPr/>
        </p:nvSpPr>
        <p:spPr>
          <a:xfrm>
            <a:off x="285720" y="1643050"/>
            <a:ext cx="2017713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УФ </a:t>
            </a:r>
            <a:r>
              <a:rPr lang="ru-RU" sz="1400" b="1" dirty="0"/>
              <a:t>излучение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124075" y="1628775"/>
            <a:ext cx="360363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948488" y="692150"/>
            <a:ext cx="2016125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Лазерное излучение</a:t>
            </a:r>
          </a:p>
        </p:txBody>
      </p:sp>
      <p:cxnSp>
        <p:nvCxnSpPr>
          <p:cNvPr id="38" name="Прямая соединительная линия 37"/>
          <p:cNvCxnSpPr>
            <a:stCxn id="34" idx="2"/>
          </p:cNvCxnSpPr>
          <p:nvPr/>
        </p:nvCxnSpPr>
        <p:spPr>
          <a:xfrm flipH="1">
            <a:off x="6516688" y="1268413"/>
            <a:ext cx="4318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508104" y="5229200"/>
            <a:ext cx="1584846" cy="13681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5508104" y="5229200"/>
            <a:ext cx="1584846" cy="13681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A53B39-0254-4CC8-83AA-95DDCF15E69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3999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458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 17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195513" y="2276475"/>
            <a:ext cx="504825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72225" y="2060575"/>
            <a:ext cx="4318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484438" y="908050"/>
            <a:ext cx="3887787" cy="1755775"/>
            <a:chOff x="4896544" y="2248028"/>
            <a:chExt cx="2642626" cy="1754537"/>
          </a:xfrm>
        </p:grpSpPr>
        <p:sp>
          <p:nvSpPr>
            <p:cNvPr id="24" name="Овал 23"/>
            <p:cNvSpPr/>
            <p:nvPr/>
          </p:nvSpPr>
          <p:spPr>
            <a:xfrm>
              <a:off x="4896544" y="2248028"/>
              <a:ext cx="2642626" cy="17545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5283927" y="2505022"/>
              <a:ext cx="1867859" cy="1240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Ионизирующие излучения</a:t>
              </a:r>
            </a:p>
          </p:txBody>
        </p:sp>
      </p:grpSp>
      <p:sp>
        <p:nvSpPr>
          <p:cNvPr id="26" name="Овал 25"/>
          <p:cNvSpPr/>
          <p:nvPr/>
        </p:nvSpPr>
        <p:spPr>
          <a:xfrm>
            <a:off x="539750" y="2997200"/>
            <a:ext cx="3240088" cy="15113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Рентгеновское, гамма – и нейтронное излучение</a:t>
            </a:r>
          </a:p>
        </p:txBody>
      </p:sp>
      <p:sp>
        <p:nvSpPr>
          <p:cNvPr id="29" name="Овал 28"/>
          <p:cNvSpPr/>
          <p:nvPr/>
        </p:nvSpPr>
        <p:spPr>
          <a:xfrm>
            <a:off x="4716463" y="2852738"/>
            <a:ext cx="4103687" cy="2016125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Поверхностное радиоактивное загрязнение производственных помещений, элементов производственного оборудования, средств индивидуальной защиты и кожных покровов работников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4213" y="4941888"/>
            <a:ext cx="7920037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 i="1" dirty="0">
                <a:solidFill>
                  <a:srgbClr val="7030A0"/>
                </a:solidFill>
                <a:latin typeface="+mn-lt"/>
              </a:rPr>
              <a:t>Идентифицируются как потенциально вредные факторы только на рабочих местах, на которых осуществляется   добыча, обогащение, производство и использование в технологическом процессе радиоактивных веществ  и изотопов, а также при эксплуатации оборудования, создающего ионизирующее излучение.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F18D7E-D136-48F9-9BB6-585FFD5A621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07375" cy="792162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560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611560" y="980728"/>
          <a:ext cx="784887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71546"/>
            <a:ext cx="565470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Только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на рабочих местах при добыче, обогащении, химическом синтезе, использовании в технологическом процессе и/или химическом анализе химических веществ и смесей, выделении химических веществ в ходе технологического процесса, а также при производстве некоторых веществ биологической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456418-4A4C-48FD-9C03-A28F8151F1FF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765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0825" y="1557338"/>
            <a:ext cx="33845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Идентифицируются как потенциально вредные факторы только на рабочих местах, на которых работниками осуществляется    выполнение обусловленных технологическим процессом (трудовой функцией) работ по поднятию и переноске грузов вручную, работ в вынужденной позе или позе стоя, при перемещении в пространстве более 5 км за смену.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C46215-0B9D-4996-A2D8-B4B44065CF4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867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1500174"/>
            <a:ext cx="3529012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Интеллектуальные нагрузки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Эмоциональные нагрузки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Режим труда</a:t>
            </a:r>
            <a:endParaRPr lang="ru-RU" sz="2800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1455054"/>
            <a:ext cx="2952328" cy="22918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79512" y="1500174"/>
            <a:ext cx="3266640" cy="22621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596" y="628652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Класс условий труда устанавливается по показателю, имеющему наиболее высокий класс условий труда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Приказ Министерства труда и социальной защиты РФ от 20 января 2015 г. N 24н</a:t>
            </a:r>
            <a:br>
              <a:rPr lang="ru-RU" sz="2000" b="1" dirty="0" smtClean="0"/>
            </a:br>
            <a:r>
              <a:rPr lang="ru-RU" sz="2000" b="1" dirty="0" smtClean="0"/>
              <a:t>"О внесении изменений в Методику проведения специальной оценки условий труда и Классификатор вредных и (или) опасных производственных факторов, утвержденные приказом Министерства труда и социальной защиты Российской Федерации от 24 января 2014 г. N 33н"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996952"/>
            <a:ext cx="9001156" cy="3861048"/>
          </a:xfrm>
        </p:spPr>
        <p:txBody>
          <a:bodyPr>
            <a:normAutofit/>
          </a:bodyPr>
          <a:lstStyle/>
          <a:p>
            <a:pPr marL="90488" indent="536575" algn="just">
              <a:buNone/>
            </a:pPr>
            <a:r>
              <a:rPr lang="ru-RU" dirty="0" smtClean="0"/>
              <a:t>			Биологический фактор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00430" y="3857628"/>
            <a:ext cx="237626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820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11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Биологический фактор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627063" algn="just">
              <a:buNone/>
            </a:pPr>
            <a:r>
              <a:rPr lang="ru-RU" dirty="0" smtClean="0"/>
              <a:t>П. 29 …..</a:t>
            </a:r>
          </a:p>
          <a:p>
            <a:pPr marL="0" indent="627063" algn="just">
              <a:buNone/>
            </a:pPr>
            <a:r>
              <a:rPr lang="ru-RU" dirty="0" smtClean="0"/>
              <a:t>Отнесение </a:t>
            </a:r>
            <a:r>
              <a:rPr lang="ru-RU" dirty="0"/>
              <a:t>условий труда к классу (подклассу) условий труда при воздействии биологического фактора (работы с патогенными микроорганизмами) осуществляется </a:t>
            </a:r>
            <a:r>
              <a:rPr lang="ru-RU" b="1" dirty="0"/>
              <a:t>независимо от концентрации патогенных микроорганизмов </a:t>
            </a:r>
            <a:r>
              <a:rPr lang="ru-RU" dirty="0"/>
              <a:t>и без проведения исследований (испытаний) и измерений в отношении</a:t>
            </a:r>
            <a:r>
              <a:rPr lang="ru-RU" dirty="0" smtClean="0"/>
              <a:t>:</a:t>
            </a:r>
          </a:p>
          <a:p>
            <a:pPr marL="0" indent="627063" algn="just">
              <a:buNone/>
            </a:pPr>
            <a:r>
              <a:rPr lang="ru-RU" dirty="0" smtClean="0"/>
              <a:t>……..</a:t>
            </a:r>
            <a:endParaRPr lang="ru-RU" dirty="0"/>
          </a:p>
          <a:p>
            <a:pPr marL="0" indent="627063" algn="just">
              <a:buNone/>
            </a:pPr>
            <a:r>
              <a:rPr lang="ru-RU" b="1" dirty="0" smtClean="0"/>
              <a:t>рабочих </a:t>
            </a:r>
            <a:r>
              <a:rPr lang="ru-RU" b="1" dirty="0"/>
              <a:t>мест медицинских и иных работников, непосредственно осуществляющих медицинскую деятельность</a:t>
            </a:r>
            <a:r>
              <a:rPr lang="ru-RU" dirty="0" smtClean="0"/>
              <a:t>;</a:t>
            </a:r>
          </a:p>
          <a:p>
            <a:pPr marL="0" indent="627063" algn="just">
              <a:buNone/>
            </a:pPr>
            <a:r>
              <a:rPr lang="ru-RU" dirty="0" smtClean="0"/>
              <a:t>……..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9848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Медицинская деятельность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9001156" cy="5143512"/>
          </a:xfrm>
        </p:spPr>
        <p:txBody>
          <a:bodyPr>
            <a:normAutofit fontScale="92500" lnSpcReduction="10000"/>
          </a:bodyPr>
          <a:lstStyle/>
          <a:p>
            <a:pPr marL="90488" indent="536575" algn="just">
              <a:buNone/>
            </a:pPr>
            <a:r>
              <a:rPr lang="ru-RU" dirty="0" smtClean="0"/>
              <a:t>– </a:t>
            </a:r>
            <a:r>
              <a:rPr lang="ru-RU" dirty="0"/>
              <a:t>профессиональная деятельность по оказанию медицинской помощи, проведению медицинских экспертиз, медицинских осмотров и медицинских освидетельствований, санитарно-противоэпидемических (профилактических) мероприятий и профессиональная деятельность, связанная с трансплантацией (пересадкой) органов и (или) тканей, обращением донорской крови и (или) ее компонентов в медицинских целях </a:t>
            </a:r>
            <a:endParaRPr lang="ru-RU" dirty="0" smtClean="0"/>
          </a:p>
          <a:p>
            <a:pPr marL="90488" indent="536575" algn="just">
              <a:buNone/>
            </a:pPr>
            <a:endParaRPr lang="ru-RU" dirty="0" smtClean="0"/>
          </a:p>
          <a:p>
            <a:pPr marL="90488" indent="536575" algn="ctr">
              <a:buNone/>
            </a:pPr>
            <a:r>
              <a:rPr lang="ru-RU" dirty="0" smtClean="0"/>
              <a:t>Федеральный </a:t>
            </a:r>
            <a:r>
              <a:rPr lang="ru-RU" dirty="0"/>
              <a:t>закон от 21.11.2011 г. №323-ФЗ «Об основах охраны здоровья граждан в Российской Федерации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6478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686" y="62068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Отнесение условий труда к классу (подклассу) условий труда при воздействии биологического </a:t>
            </a:r>
            <a:r>
              <a:rPr lang="ru-RU" sz="2800" dirty="0" smtClean="0"/>
              <a:t>фактора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37" y="1844824"/>
            <a:ext cx="9012476" cy="4896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772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Специальная оценка условий труда</a:t>
            </a:r>
            <a:br>
              <a:rPr lang="ru-RU" dirty="0" smtClean="0"/>
            </a:br>
            <a:r>
              <a:rPr lang="ru-RU" dirty="0" smtClean="0"/>
              <a:t>(СОУТ)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86346"/>
          </a:xfrm>
        </p:spPr>
        <p:txBody>
          <a:bodyPr>
            <a:normAutofit/>
          </a:bodyPr>
          <a:lstStyle/>
          <a:p>
            <a:pPr marL="4763" indent="536575" algn="just">
              <a:buNone/>
            </a:pPr>
            <a:r>
              <a:rPr lang="ru-RU" dirty="0" smtClean="0"/>
              <a:t>единый комплекс мероприятий по:</a:t>
            </a:r>
          </a:p>
          <a:p>
            <a:pPr marL="4763" indent="536575" algn="just">
              <a:buFontTx/>
              <a:buChar char="-"/>
            </a:pPr>
            <a:r>
              <a:rPr lang="ru-RU" b="1" dirty="0" smtClean="0"/>
              <a:t>идентификации</a:t>
            </a:r>
            <a:r>
              <a:rPr lang="ru-RU" dirty="0" smtClean="0"/>
              <a:t> вредных и опасных факторов производственной среды</a:t>
            </a:r>
          </a:p>
          <a:p>
            <a:pPr marL="4763" indent="536575" algn="just">
              <a:buFontTx/>
              <a:buChar char="-"/>
            </a:pPr>
            <a:r>
              <a:rPr lang="ru-RU" b="1" dirty="0" smtClean="0"/>
              <a:t>оценке уровня их воздействия</a:t>
            </a:r>
            <a:r>
              <a:rPr lang="ru-RU" dirty="0" smtClean="0"/>
              <a:t> на работника с учетом отклонения от нормативов условий труда и применения средств индивидуальной и коллективной защиты.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txBody>
          <a:bodyPr>
            <a:normAutofit/>
          </a:bodyPr>
          <a:lstStyle/>
          <a:p>
            <a:pPr marL="90488" indent="536575" algn="just">
              <a:buNone/>
            </a:pPr>
            <a:r>
              <a:rPr lang="ru-RU" dirty="0" smtClean="0"/>
              <a:t>Класс </a:t>
            </a:r>
            <a:r>
              <a:rPr lang="ru-RU" dirty="0"/>
              <a:t>условий труда устанавливается </a:t>
            </a:r>
            <a:r>
              <a:rPr lang="ru-RU" b="1" dirty="0"/>
              <a:t>в зависимости от группы опасности патогенных микроорганизмов</a:t>
            </a:r>
            <a:r>
              <a:rPr lang="ru-RU" dirty="0"/>
              <a:t>, которая определяется в соответствии с Классификацией биологических агентов, вызывающих болезни человека, по группам патогенности в приложении </a:t>
            </a:r>
            <a:r>
              <a:rPr lang="ru-RU" b="1" dirty="0"/>
              <a:t>СП </a:t>
            </a:r>
            <a:r>
              <a:rPr lang="ru-RU" b="1" dirty="0" smtClean="0"/>
              <a:t>1.3.3118-13 «Безопасность работы с микроорганизмами </a:t>
            </a:r>
            <a:r>
              <a:rPr lang="en-US" b="1" dirty="0" smtClean="0"/>
              <a:t>I </a:t>
            </a:r>
            <a:r>
              <a:rPr lang="ru-RU" b="1" dirty="0" smtClean="0"/>
              <a:t>- </a:t>
            </a:r>
            <a:r>
              <a:rPr lang="en-US" b="1" dirty="0" smtClean="0"/>
              <a:t>II</a:t>
            </a:r>
            <a:r>
              <a:rPr lang="ru-RU" b="1" dirty="0" smtClean="0"/>
              <a:t> групп патогенности»</a:t>
            </a:r>
            <a:r>
              <a:rPr lang="ru-RU" dirty="0" smtClean="0"/>
              <a:t>, </a:t>
            </a:r>
            <a:r>
              <a:rPr lang="ru-RU" dirty="0"/>
              <a:t>утвержденного постановлением Главного государственного санитарного врача Российской Федерации от 28 ноября 2013 г. №64.</a:t>
            </a:r>
          </a:p>
        </p:txBody>
      </p:sp>
    </p:spTree>
    <p:extLst>
      <p:ext uri="{BB962C8B-B14F-4D97-AF65-F5344CB8AC3E}">
        <p14:creationId xmlns="" xmlns:p14="http://schemas.microsoft.com/office/powerpoint/2010/main" val="1747437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 </a:t>
            </a:r>
            <a:r>
              <a:rPr lang="ru-RU" dirty="0"/>
              <a:t>Минтруда России от 18.03.2016 года №</a:t>
            </a:r>
            <a:r>
              <a:rPr lang="ru-RU" dirty="0" smtClean="0"/>
              <a:t>15-1/В-871 ЦК Профсоюза работников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9001156" cy="4500570"/>
          </a:xfrm>
        </p:spPr>
        <p:txBody>
          <a:bodyPr>
            <a:normAutofit/>
          </a:bodyPr>
          <a:lstStyle/>
          <a:p>
            <a:pPr marL="90488" indent="536575" algn="just">
              <a:buNone/>
            </a:pPr>
            <a:r>
              <a:rPr lang="ru-RU" dirty="0"/>
              <a:t>В письме </a:t>
            </a:r>
            <a:r>
              <a:rPr lang="ru-RU" dirty="0" smtClean="0"/>
              <a:t>отмечено, </a:t>
            </a:r>
            <a:r>
              <a:rPr lang="ru-RU" dirty="0"/>
              <a:t>что </a:t>
            </a:r>
            <a:r>
              <a:rPr lang="ru-RU" b="1" dirty="0"/>
              <a:t>выявление</a:t>
            </a:r>
            <a:r>
              <a:rPr lang="ru-RU" dirty="0"/>
              <a:t> наличия на конкретных рабочих местах указанной категории работников работ с патогенными микроорганизмами (</a:t>
            </a:r>
            <a:r>
              <a:rPr lang="ru-RU" dirty="0">
                <a:solidFill>
                  <a:srgbClr val="FF0000"/>
                </a:solidFill>
              </a:rPr>
              <a:t>в том числе возможного контакта с их носителями</a:t>
            </a:r>
            <a:r>
              <a:rPr lang="ru-RU" dirty="0"/>
              <a:t>) различных групп патогенности </a:t>
            </a:r>
            <a:r>
              <a:rPr lang="ru-RU" b="1" dirty="0"/>
              <a:t>зависит</a:t>
            </a:r>
            <a:r>
              <a:rPr lang="ru-RU" dirty="0"/>
              <a:t> именно </a:t>
            </a:r>
            <a:r>
              <a:rPr lang="ru-RU" b="1" dirty="0"/>
              <a:t>от вида осуществляемой</a:t>
            </a:r>
            <a:r>
              <a:rPr lang="ru-RU" dirty="0"/>
              <a:t> работниками на данных рабочих местах </a:t>
            </a:r>
            <a:r>
              <a:rPr lang="ru-RU" b="1" dirty="0"/>
              <a:t>профессиональной </a:t>
            </a:r>
            <a:r>
              <a:rPr lang="ru-RU" b="1" dirty="0" smtClean="0"/>
              <a:t>деятельности (медицинской)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567" y="6485767"/>
            <a:ext cx="7669433" cy="3779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7437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 </a:t>
            </a:r>
            <a:r>
              <a:rPr lang="ru-RU" dirty="0"/>
              <a:t>Минтруда России от 18.03.2016 года №</a:t>
            </a:r>
            <a:r>
              <a:rPr lang="ru-RU" dirty="0" smtClean="0"/>
              <a:t>15-1/В-871 ЦК Профсоюза работников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9001156" cy="4500570"/>
          </a:xfrm>
        </p:spPr>
        <p:txBody>
          <a:bodyPr>
            <a:normAutofit fontScale="92500" lnSpcReduction="10000"/>
          </a:bodyPr>
          <a:lstStyle/>
          <a:p>
            <a:pPr marL="90488" indent="536575" algn="just">
              <a:buNone/>
            </a:pPr>
            <a:r>
              <a:rPr lang="ru-RU" dirty="0"/>
              <a:t>Как отмечается в ответе Профсоюзу, обязательное </a:t>
            </a:r>
            <a:r>
              <a:rPr lang="ru-RU" b="1" dirty="0"/>
              <a:t>требование экспертом</a:t>
            </a:r>
            <a:r>
              <a:rPr lang="ru-RU" dirty="0"/>
              <a:t> организации, проводящей специальную оценку условий труда, в настоящее время, </a:t>
            </a:r>
            <a:r>
              <a:rPr lang="ru-RU" b="1" dirty="0"/>
              <a:t>о наличии в медицинских организациях разрешительных документов (лицензий) на право выполнения работ с патогенными биологическими агентами</a:t>
            </a:r>
            <a:r>
              <a:rPr lang="ru-RU" dirty="0"/>
              <a:t> III-IV групп патогенности и возбудителями паразитарных болезней </a:t>
            </a:r>
            <a:r>
              <a:rPr lang="ru-RU" b="1" dirty="0">
                <a:solidFill>
                  <a:srgbClr val="FF0000"/>
                </a:solidFill>
              </a:rPr>
              <a:t>исключено</a:t>
            </a:r>
            <a:r>
              <a:rPr lang="ru-RU" dirty="0"/>
              <a:t> из положений Методики и соответственно, лишает эксперта права требовать от медицинской организации наличия указанных документов.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6480015"/>
            <a:ext cx="7669433" cy="3779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7539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 </a:t>
            </a:r>
            <a:r>
              <a:rPr lang="ru-RU" dirty="0"/>
              <a:t>Минтруда России от 18.03.2016 года №</a:t>
            </a:r>
            <a:r>
              <a:rPr lang="ru-RU" dirty="0" smtClean="0"/>
              <a:t>15-1/В-871 ЦК Профсоюза работников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9001156" cy="4500570"/>
          </a:xfrm>
        </p:spPr>
        <p:txBody>
          <a:bodyPr>
            <a:normAutofit lnSpcReduction="10000"/>
          </a:bodyPr>
          <a:lstStyle/>
          <a:p>
            <a:pPr marL="90488" indent="536575" algn="just">
              <a:buNone/>
            </a:pPr>
            <a:r>
              <a:rPr lang="ru-RU" dirty="0"/>
              <a:t>Минтруд России полагает, что на тех рабочих местах медицинских работников, на которых специальная оценка условий труда была проведена до внесения изменений приказом Минтруда России от 20 января 2015 г. №24н в Методику, </a:t>
            </a:r>
            <a:r>
              <a:rPr lang="ru-RU" b="1" dirty="0"/>
              <a:t>внеплановая СОУТ может быть проведена на основании мотивированных предложений выборных органов первичных профсоюзных организаций</a:t>
            </a:r>
            <a:r>
              <a:rPr lang="ru-RU" dirty="0"/>
              <a:t> (часть 1 статьи 17 Федерального закона от 28 декабря 2013 г. №426-ФЗ «О специальной оценке условий труда»).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480015"/>
            <a:ext cx="7669433" cy="3779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9920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b="1" dirty="0"/>
              <a:t>Приказ Министерства труда и социальной защиты РФ от 24 апреля 2015 г. N </a:t>
            </a:r>
            <a:r>
              <a:rPr lang="ru-RU" b="1" dirty="0" smtClean="0"/>
              <a:t>250н</a:t>
            </a:r>
            <a:r>
              <a:rPr lang="ru-RU" dirty="0" smtClean="0"/>
              <a:t> </a:t>
            </a:r>
          </a:p>
          <a:p>
            <a:pPr marL="109728" indent="0" algn="ctr">
              <a:buNone/>
            </a:pPr>
            <a:r>
              <a:rPr lang="ru-RU" dirty="0" smtClean="0"/>
              <a:t>"</a:t>
            </a:r>
            <a:r>
              <a:rPr lang="ru-RU" dirty="0"/>
              <a:t>Об утверждении особенностей проведения специальной оценки условий труда на рабочих местах отдельных категорий медицинских работников и перечня медицинской аппаратуры (аппаратов, приборов, оборудования), на нормальное функционирование которой могут оказывать воздействие средства измерений, используемые в ходе проведения специальной оценки условий труда"</a:t>
            </a:r>
          </a:p>
        </p:txBody>
      </p:sp>
    </p:spTree>
    <p:extLst>
      <p:ext uri="{BB962C8B-B14F-4D97-AF65-F5344CB8AC3E}">
        <p14:creationId xmlns="" xmlns:p14="http://schemas.microsoft.com/office/powerpoint/2010/main" val="1870032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проведения </a:t>
            </a:r>
            <a:r>
              <a:rPr lang="ru-RU" sz="2800" dirty="0" smtClean="0">
                <a:hlinkClick r:id="rId2" action="ppaction://hlinkfile"/>
              </a:rPr>
              <a:t>специальной оценки условий труда</a:t>
            </a:r>
            <a:r>
              <a:rPr lang="ru-RU" sz="2800" dirty="0" smtClean="0"/>
              <a:t> на рабочих местах медицинских работников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929222"/>
          </a:xfrm>
        </p:spPr>
        <p:txBody>
          <a:bodyPr>
            <a:normAutofit fontScale="92500" lnSpcReduction="10000"/>
          </a:bodyPr>
          <a:lstStyle/>
          <a:p>
            <a:pPr marL="4763" indent="350838" algn="just">
              <a:buNone/>
            </a:pPr>
            <a:r>
              <a:rPr lang="ru-RU" dirty="0" smtClean="0"/>
              <a:t>Отдельные категории медицинских работников:</a:t>
            </a:r>
          </a:p>
          <a:p>
            <a:pPr marL="4763" indent="350838" algn="just">
              <a:buNone/>
            </a:pPr>
            <a:r>
              <a:rPr lang="ru-RU" dirty="0" smtClean="0"/>
              <a:t>а) непосредственно оказывающих скорую (</a:t>
            </a:r>
            <a:r>
              <a:rPr lang="ru-RU" dirty="0" err="1" smtClean="0"/>
              <a:t>скорую</a:t>
            </a:r>
            <a:r>
              <a:rPr lang="ru-RU" dirty="0" smtClean="0"/>
              <a:t> специализированную) медицинскую помощь в экстренной или неотложной формах вне медицинской организации, в том числе в ходе медицинской эвакуации</a:t>
            </a:r>
          </a:p>
          <a:p>
            <a:pPr marL="4763" indent="350838" algn="just">
              <a:buNone/>
            </a:pPr>
            <a:r>
              <a:rPr lang="ru-RU" dirty="0" smtClean="0"/>
              <a:t>б) рабочие места отделений реанимации, интенсивной терапии, операционные</a:t>
            </a:r>
          </a:p>
          <a:p>
            <a:pPr marL="4763" indent="350838" algn="just">
              <a:buNone/>
            </a:pPr>
            <a:r>
              <a:rPr lang="ru-RU" dirty="0" smtClean="0"/>
              <a:t>в) непосредственно осуществляющих диагностику и лечение с использованием медицинской аппаратуры (аппаратов, приборов, оборудования) по утвержденному перечню.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кафедра ГТ и ПЗ\лекции\мои лекции Профпатология\СОУТ\Строка 04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50004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Строка 040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3578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/>
              <a:t>Статья 147 ТК РФ.</a:t>
            </a:r>
            <a:r>
              <a:rPr lang="ru-RU" dirty="0" smtClean="0"/>
              <a:t> Оплата труда работников, занятых на работах с вредными и (или) опасными условиями труда</a:t>
            </a:r>
          </a:p>
          <a:p>
            <a:pPr marL="514350" indent="-514350" algn="just">
              <a:buAutoNum type="arabicPeriod"/>
            </a:pPr>
            <a:r>
              <a:rPr lang="ru-RU" b="1" dirty="0"/>
              <a:t>Статья 117 ТК РФ. </a:t>
            </a:r>
            <a:r>
              <a:rPr lang="ru-RU" dirty="0"/>
              <a:t>Ежегодный дополнительный оплачиваемый отпуск работникам, занятым на работах с вредными и (или) опасными условиями </a:t>
            </a:r>
            <a:r>
              <a:rPr lang="ru-RU" dirty="0" smtClean="0"/>
              <a:t>труда</a:t>
            </a:r>
          </a:p>
          <a:p>
            <a:pPr marL="514350" indent="-514350" algn="just">
              <a:buAutoNum type="arabicPeriod"/>
            </a:pPr>
            <a:r>
              <a:rPr lang="ru-RU" b="1" dirty="0"/>
              <a:t>Статья 92 ТК РФ. </a:t>
            </a:r>
            <a:r>
              <a:rPr lang="ru-RU" dirty="0"/>
              <a:t>Сокращенная продолжительность рабочего </a:t>
            </a:r>
            <a:r>
              <a:rPr lang="ru-RU" dirty="0" smtClean="0"/>
              <a:t>времени</a:t>
            </a:r>
          </a:p>
          <a:p>
            <a:pPr marL="514350" indent="-514350" algn="just">
              <a:buAutoNum type="arabicPeriod"/>
            </a:pPr>
            <a:r>
              <a:rPr lang="ru-RU" b="1" dirty="0"/>
              <a:t>Статья </a:t>
            </a:r>
            <a:r>
              <a:rPr lang="ru-RU" b="1" dirty="0" smtClean="0"/>
              <a:t>222 ТК РФ. </a:t>
            </a:r>
            <a:r>
              <a:rPr lang="ru-RU" dirty="0"/>
              <a:t>Выдача молока и лечебно-профилактического </a:t>
            </a:r>
            <a:r>
              <a:rPr lang="ru-RU" dirty="0" smtClean="0"/>
              <a:t>питания</a:t>
            </a:r>
          </a:p>
          <a:p>
            <a:pPr marL="514350" indent="-514350" algn="just">
              <a:buAutoNum type="arabicPeriod"/>
            </a:pPr>
            <a:r>
              <a:rPr lang="ru-RU" dirty="0"/>
              <a:t>Постановление Кабинета министров СССР от 26 января 1991 г. N 10 «Об утверждении списков производств, работ, профессий, должностей и показателей, дающих право на льготное пенсионное обеспечение» (списки №1, №2)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/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/>
          </a:p>
          <a:p>
            <a:pPr marL="514350" indent="-514350" algn="just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0536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498080" cy="9127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Сокращенная продолжительность рабочего времени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362216" cy="4929222"/>
          </a:xfrm>
        </p:spPr>
        <p:txBody>
          <a:bodyPr>
            <a:normAutofit lnSpcReduction="10000"/>
          </a:bodyPr>
          <a:lstStyle/>
          <a:p>
            <a:pPr marL="0" indent="358775" algn="ctr">
              <a:buNone/>
            </a:pPr>
            <a:r>
              <a:rPr lang="ru-RU" b="1" dirty="0"/>
              <a:t>Статья 350. Некоторые особенности </a:t>
            </a:r>
            <a:r>
              <a:rPr lang="ru-RU" b="1" dirty="0" smtClean="0"/>
              <a:t>регулирования </a:t>
            </a:r>
            <a:r>
              <a:rPr lang="ru-RU" b="1" dirty="0"/>
              <a:t>труда медицинских </a:t>
            </a:r>
            <a:r>
              <a:rPr lang="ru-RU" b="1" dirty="0" smtClean="0"/>
              <a:t>работников</a:t>
            </a:r>
          </a:p>
          <a:p>
            <a:pPr marL="0" indent="358775" algn="just">
              <a:buNone/>
            </a:pPr>
            <a:endParaRPr lang="ru-RU" dirty="0" smtClean="0"/>
          </a:p>
          <a:p>
            <a:pPr marL="0" indent="358775" algn="just">
              <a:buNone/>
            </a:pPr>
            <a:r>
              <a:rPr lang="ru-RU" dirty="0" smtClean="0"/>
              <a:t>Для </a:t>
            </a:r>
            <a:r>
              <a:rPr lang="ru-RU" dirty="0"/>
              <a:t>медицинских работников устанавливается сокращенная продолжительность рабочего времени не более 39 часов в неделю. В зависимости от должности и (или) специальности продолжительность рабочего времени медицинских работников определяется Правительством Российской Федерации.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9424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49808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Сокращенная продолжительность рабочего времени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362216" cy="4929222"/>
          </a:xfrm>
        </p:spPr>
        <p:txBody>
          <a:bodyPr>
            <a:normAutofit fontScale="92500" lnSpcReduction="20000"/>
          </a:bodyPr>
          <a:lstStyle/>
          <a:p>
            <a:pPr marL="0" indent="358775" algn="ctr">
              <a:buNone/>
            </a:pPr>
            <a:r>
              <a:rPr lang="ru-RU" b="1" dirty="0"/>
              <a:t>Постановление Правительства РФ от 14 февраля 2003 г. N </a:t>
            </a:r>
            <a:r>
              <a:rPr lang="ru-RU" b="1" dirty="0" smtClean="0"/>
              <a:t>101 </a:t>
            </a:r>
          </a:p>
          <a:p>
            <a:pPr marL="0" indent="358775" algn="ctr">
              <a:buNone/>
            </a:pPr>
            <a:r>
              <a:rPr lang="ru-RU" dirty="0" smtClean="0"/>
              <a:t>«О </a:t>
            </a:r>
            <a:r>
              <a:rPr lang="ru-RU" dirty="0"/>
              <a:t>продолжительности рабочего времени медицинских работников в зависимости от занимаемой ими должности и (или) </a:t>
            </a:r>
            <a:r>
              <a:rPr lang="ru-RU" dirty="0" smtClean="0"/>
              <a:t>специальности»</a:t>
            </a:r>
          </a:p>
          <a:p>
            <a:pPr marL="0" indent="358775" algn="just">
              <a:buNone/>
            </a:pPr>
            <a:r>
              <a:rPr lang="ru-RU" sz="2400" dirty="0"/>
              <a:t>Установить для медицинских работников следующую сокращенную продолжительность рабочего времени в зависимости от занимаемой ими должности и (или) специальности:</a:t>
            </a:r>
          </a:p>
          <a:p>
            <a:pPr marL="0" indent="358775" algn="just">
              <a:buNone/>
            </a:pPr>
            <a:r>
              <a:rPr lang="ru-RU" sz="2400" dirty="0"/>
              <a:t>36 часов в неделю - по перечню согласно приложению N 1;</a:t>
            </a:r>
          </a:p>
          <a:p>
            <a:pPr marL="0" indent="358775" algn="just">
              <a:buNone/>
            </a:pPr>
            <a:r>
              <a:rPr lang="ru-RU" sz="2400" dirty="0"/>
              <a:t>33 часа в неделю - по перечню согласно приложению N 2;</a:t>
            </a:r>
          </a:p>
          <a:p>
            <a:pPr marL="0" indent="358775" algn="just">
              <a:buNone/>
            </a:pPr>
            <a:r>
              <a:rPr lang="ru-RU" sz="2400" dirty="0"/>
              <a:t>30 часов в неделю - по перечню согласно приложению N 3;</a:t>
            </a:r>
          </a:p>
          <a:p>
            <a:pPr marL="0" indent="358775" algn="just">
              <a:buNone/>
            </a:pPr>
            <a:r>
              <a:rPr lang="ru-RU" sz="2400" dirty="0"/>
              <a:t>24 часа в неделю </a:t>
            </a:r>
            <a:r>
              <a:rPr lang="ru-RU" sz="2400" dirty="0" smtClean="0"/>
              <a:t>- для </a:t>
            </a:r>
            <a:r>
              <a:rPr lang="ru-RU" sz="2400" dirty="0"/>
              <a:t>медицинских работников, непосредственно осуществляющих гамма-терапию</a:t>
            </a: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667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/>
          <a:lstStyle/>
          <a:p>
            <a:r>
              <a:rPr lang="ru-RU" dirty="0" smtClean="0"/>
              <a:t>Нормативные документы по СОУТ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 marL="4763" indent="536575" algn="ctr">
              <a:buNone/>
            </a:pPr>
            <a:r>
              <a:rPr lang="ru-RU" b="1" dirty="0" smtClean="0"/>
              <a:t>Федеральный закон от 28 декабря 2013 г. № 426-ФЗ «О специальной оценке условий труда»</a:t>
            </a:r>
          </a:p>
          <a:p>
            <a:pPr marL="4763" indent="536575" algn="just">
              <a:buNone/>
            </a:pPr>
            <a:r>
              <a:rPr lang="ru-RU" dirty="0" smtClean="0"/>
              <a:t>Глава 1. Общие положения</a:t>
            </a:r>
          </a:p>
          <a:p>
            <a:pPr marL="4763" indent="536575" algn="just">
              <a:buNone/>
            </a:pPr>
            <a:r>
              <a:rPr lang="ru-RU" dirty="0" smtClean="0"/>
              <a:t>Глава 2. Порядок проведения СОУТ</a:t>
            </a:r>
          </a:p>
          <a:p>
            <a:pPr marL="4763" indent="536575" algn="just">
              <a:buNone/>
            </a:pPr>
            <a:r>
              <a:rPr lang="ru-RU" dirty="0" smtClean="0"/>
              <a:t>Глава 3. Организации проводящие специальную оценку условий труда, и эксперты организаций, проводящих специальную оценку условий труда</a:t>
            </a:r>
          </a:p>
          <a:p>
            <a:pPr marL="4763" indent="536575" algn="just">
              <a:buNone/>
            </a:pPr>
            <a:r>
              <a:rPr lang="ru-RU" dirty="0" smtClean="0"/>
              <a:t>Глава 4. Заключительные положения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Статья 219 ТК РФ. </a:t>
            </a:r>
            <a:r>
              <a:rPr lang="ru-RU" dirty="0" smtClean="0"/>
              <a:t>Право работника на труд в условиях, отвечающих требованиям охраны труда.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19406" cy="4643446"/>
          </a:xfrm>
        </p:spPr>
        <p:txBody>
          <a:bodyPr>
            <a:normAutofit fontScale="77500" lnSpcReduction="20000"/>
          </a:bodyPr>
          <a:lstStyle/>
          <a:p>
            <a:pPr marL="0" indent="439738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Размеры, порядок и условия предоставления гарантий и компенсаций работникам, занятым на работах с вредными и (или) опасными условиями труда, устанавливаются в порядке, предусмотренном статьями 92, 117 и 147 настоящего Кодекса.</a:t>
            </a:r>
          </a:p>
          <a:p>
            <a:pPr marL="0" indent="439738" algn="just">
              <a:buNone/>
            </a:pPr>
            <a:r>
              <a:rPr lang="ru-RU" dirty="0" smtClean="0"/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  <a:p>
            <a:pPr marL="0" indent="439738" algn="just">
              <a:buNone/>
            </a:pPr>
            <a:r>
              <a:rPr lang="ru-RU" b="1" dirty="0" smtClean="0"/>
              <a:t>В случае обеспечения на рабочих местах безопасных условий труда, подтвержденных результатами специальной оценки условий труда или заключением государственной экспертизы условий труда, гарантии и компенсации работникам не устанавливаются.</a:t>
            </a:r>
            <a:endParaRPr lang="ru-RU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75531" y="1916832"/>
            <a:ext cx="8208962" cy="79191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Дифференцированный подход к определению вида и объема гарантий и компенсаций работникам, занятым на работах с вредными </a:t>
            </a:r>
          </a:p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(опасными) условиями труда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статьи 92, 117, 147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ТК РФ)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1773055"/>
              </p:ext>
            </p:extLst>
          </p:nvPr>
        </p:nvGraphicFramePr>
        <p:xfrm>
          <a:off x="285720" y="2708920"/>
          <a:ext cx="8642764" cy="4065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40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21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61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200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гарантий и компенсаций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Вредные</a:t>
                      </a:r>
                      <a:r>
                        <a:rPr lang="ru-RU" sz="1600" baseline="0" dirty="0" smtClean="0"/>
                        <a:t> условия труда (класс 3)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Опасные условия труда (класс 4)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3.4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808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Сокращенная продолжительность рабочей недели</a:t>
                      </a:r>
                    </a:p>
                    <a:p>
                      <a:pPr algn="just"/>
                      <a:r>
                        <a:rPr lang="ru-RU" sz="1600" b="1" dirty="0" smtClean="0"/>
                        <a:t>(ст. 92)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 более 36 часов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Дополнительный оплачиваемый отпуск </a:t>
                      </a:r>
                      <a:r>
                        <a:rPr lang="ru-RU" sz="1600" b="1" dirty="0" smtClean="0"/>
                        <a:t>(ст. 117)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дней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Повышенный размер оплаты труда</a:t>
                      </a:r>
                    </a:p>
                    <a:p>
                      <a:pPr algn="just"/>
                      <a:r>
                        <a:rPr lang="ru-RU" sz="1600" b="1" dirty="0" smtClean="0"/>
                        <a:t>(ст. 147)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4 %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67661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Сформирован законодательный механизм дифференцированного </a:t>
            </a:r>
          </a:p>
          <a:p>
            <a:pPr algn="ctr"/>
            <a:r>
              <a:rPr lang="ru-RU" b="1" dirty="0" smtClean="0">
                <a:latin typeface="+mn-lt"/>
              </a:rPr>
              <a:t>подхода предоставления гарантий и компенсаций за работу с вредными  (опасными) условиями труда в зависимости от класса условий труда на рабочих местах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2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hlinkClick r:id="rId2" action="ppaction://hlinkfile"/>
              </a:rPr>
              <a:t>Правительственная телеграмма </a:t>
            </a:r>
            <a:r>
              <a:rPr lang="ru-RU" sz="2400" b="1" dirty="0" smtClean="0"/>
              <a:t>Минтруда России от 19.12.2014 N 15-0/10/П-7498</a:t>
            </a:r>
            <a:br>
              <a:rPr lang="ru-RU" sz="2400" b="1" dirty="0" smtClean="0"/>
            </a:br>
            <a:r>
              <a:rPr lang="ru-RU" sz="2400" b="1" dirty="0" smtClean="0"/>
              <a:t>О недопустимости фактов снижения уровня гарантий и компенсаций отдельным категориям медицинских работников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359982"/>
          </a:xfrm>
        </p:spPr>
        <p:txBody>
          <a:bodyPr>
            <a:normAutofit fontScale="92500" lnSpcReduction="10000"/>
          </a:bodyPr>
          <a:lstStyle/>
          <a:p>
            <a:pPr marL="4763" indent="536575" algn="just"/>
            <a:r>
              <a:rPr lang="ru-RU" dirty="0" smtClean="0"/>
              <a:t>Недопустимо снижение размеров компенсаций за работу во вредных условиях труда без подтверждения улучшения условий труда результатами СОУТ. </a:t>
            </a:r>
          </a:p>
          <a:p>
            <a:pPr marL="4763" indent="536575" algn="just"/>
            <a:r>
              <a:rPr lang="ru-RU" dirty="0" smtClean="0"/>
              <a:t>В случае установления по СОУТ допустимых условий труда, ранее предоставлявшиеся им компенсационные надбавки предлагается направлять на сохранение уровня оплаты труда с учетом выполнения показателей эффективности. </a:t>
            </a:r>
          </a:p>
          <a:p>
            <a:pPr marL="4763" indent="536575" algn="just"/>
            <a:r>
              <a:rPr lang="ru-RU" dirty="0" smtClean="0"/>
              <a:t>Недопустимо уменьшать фонд оплаты труда и достигнутый уровень заработной платы медицинских работников.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36036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23528" y="620688"/>
          <a:ext cx="8568952" cy="588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5282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23528" y="620688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743248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6B02CA8-53A9-4264-9205-5D432A079E0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8162" y="620688"/>
            <a:ext cx="8424863" cy="706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22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4644008" y="1563681"/>
            <a:ext cx="43195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Штраф до 100 т.р.</a:t>
            </a:r>
          </a:p>
          <a:p>
            <a:pPr algn="ctr">
              <a:spcBef>
                <a:spcPct val="50000"/>
              </a:spcBef>
            </a:pPr>
            <a:r>
              <a:rPr lang="ru-RU" i="1" dirty="0">
                <a:solidFill>
                  <a:schemeClr val="tx2"/>
                </a:solidFill>
              </a:rPr>
              <a:t>при повторном нарушении: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Штраф до 200 т.р. или приостановление деятельности на срок до 90 суток или дисквалификация до 3-х лет</a:t>
            </a:r>
          </a:p>
        </p:txBody>
      </p:sp>
      <p:sp>
        <p:nvSpPr>
          <p:cNvPr id="3" name="Скругленный прямоугольник 10"/>
          <p:cNvSpPr>
            <a:spLocks noChangeArrowheads="1"/>
          </p:cNvSpPr>
          <p:nvPr/>
        </p:nvSpPr>
        <p:spPr bwMode="auto">
          <a:xfrm>
            <a:off x="430214" y="1733083"/>
            <a:ext cx="3819522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539552" y="2062418"/>
            <a:ext cx="35305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ОРГАНИЗАЦИИ</a:t>
            </a:r>
          </a:p>
        </p:txBody>
      </p:sp>
      <p:sp>
        <p:nvSpPr>
          <p:cNvPr id="4" name="Скругленный прямоугольник 10"/>
          <p:cNvSpPr>
            <a:spLocks noChangeArrowheads="1"/>
          </p:cNvSpPr>
          <p:nvPr/>
        </p:nvSpPr>
        <p:spPr bwMode="auto">
          <a:xfrm>
            <a:off x="430214" y="4100207"/>
            <a:ext cx="33845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642909" y="4410085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ЭКСПЕРТЫ</a:t>
            </a:r>
          </a:p>
        </p:txBody>
      </p:sp>
      <p:sp>
        <p:nvSpPr>
          <p:cNvPr id="9230" name="Text Box 20"/>
          <p:cNvSpPr txBox="1">
            <a:spLocks noChangeArrowheads="1"/>
          </p:cNvSpPr>
          <p:nvPr/>
        </p:nvSpPr>
        <p:spPr bwMode="auto">
          <a:xfrm>
            <a:off x="4629327" y="3936216"/>
            <a:ext cx="431958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Штраф до 30 т.р.</a:t>
            </a:r>
          </a:p>
          <a:p>
            <a:pPr algn="ctr">
              <a:spcBef>
                <a:spcPct val="50000"/>
              </a:spcBef>
            </a:pPr>
            <a:r>
              <a:rPr lang="ru-RU" i="1" dirty="0">
                <a:solidFill>
                  <a:schemeClr val="tx2"/>
                </a:solidFill>
              </a:rPr>
              <a:t>при повторном нарушении: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Штраф до 50 т.р. или дисквалификация до 3-х лет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56612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indent="538163" algn="just">
              <a:buNone/>
            </a:pPr>
            <a:r>
              <a:rPr lang="ru-RU" dirty="0"/>
              <a:t>С 1 января 2015 </a:t>
            </a:r>
            <a:r>
              <a:rPr lang="ru-RU"/>
              <a:t>года </a:t>
            </a:r>
            <a:r>
              <a:rPr lang="ru-RU" smtClean="0"/>
              <a:t>вступила </a:t>
            </a:r>
            <a:r>
              <a:rPr lang="ru-RU" dirty="0"/>
              <a:t>в силу ответственность для организаций и специалистов, проводящих </a:t>
            </a:r>
            <a:r>
              <a:rPr lang="ru-RU" dirty="0" smtClean="0"/>
              <a:t>СОУТ, </a:t>
            </a:r>
            <a:r>
              <a:rPr lang="ru-RU" dirty="0"/>
              <a:t>которая предусмотрена </a:t>
            </a:r>
            <a:r>
              <a:rPr lang="ru-RU" dirty="0" smtClean="0"/>
              <a:t>ст</a:t>
            </a:r>
            <a:r>
              <a:rPr lang="ru-RU" dirty="0"/>
              <a:t>. 14.54 КоАП РФ).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04664"/>
            <a:ext cx="8281987" cy="285752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900" b="1" dirty="0" smtClean="0">
                <a:solidFill>
                  <a:schemeClr val="bg1"/>
                </a:solidFill>
              </a:rPr>
              <a:t>Особенности проведения специальной оценки условий труда медицинских работников</a:t>
            </a:r>
            <a:endParaRPr lang="ru-RU" sz="1600" b="1" dirty="0" smtClean="0">
              <a:solidFill>
                <a:schemeClr val="tx2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720" y="3786190"/>
            <a:ext cx="8710615" cy="28575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1600" b="1" dirty="0" smtClean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5" y="5013176"/>
            <a:ext cx="1405960" cy="1429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8524" y="5404705"/>
            <a:ext cx="669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Ассистент кафедры гигиены труда, профпатологии ОмГМУ</a:t>
            </a:r>
          </a:p>
          <a:p>
            <a:r>
              <a:rPr lang="ru-RU" sz="3600" dirty="0" smtClean="0"/>
              <a:t>Колчин Андрей Сергеевич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/>
          <a:lstStyle/>
          <a:p>
            <a:r>
              <a:rPr lang="ru-RU" dirty="0" smtClean="0"/>
              <a:t>Нормативные документы по СОУТ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20000"/>
          </a:bodyPr>
          <a:lstStyle/>
          <a:p>
            <a:pPr marL="4763" indent="350838" algn="just">
              <a:buNone/>
            </a:pPr>
            <a:r>
              <a:rPr lang="ru-RU" b="1" dirty="0" smtClean="0"/>
              <a:t>Приказ Минтруда России №33н от 24 января 2014 г. </a:t>
            </a:r>
            <a:r>
              <a:rPr lang="ru-RU" dirty="0" smtClean="0"/>
              <a:t>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заполнению»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Прил. № 1. Методика проведения специальной оценки условий труда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Прил. № 2. Классификатор вредных и опасных производственных факторов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Прил. № 3. Отчет о проведении специальной оценки условий труда.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Прил. № 4. Инструкция по заполнению формы отчета о проведении специальной оценки условий труда.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Подготовка к проведению специальной оценки условий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4573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566738" indent="-457200" algn="just">
              <a:buFont typeface="Wingdings" panose="05000000000000000000" pitchFamily="2" charset="2"/>
              <a:buChar char="ü"/>
            </a:pPr>
            <a:r>
              <a:rPr lang="ru-RU" dirty="0" smtClean="0"/>
              <a:t>Работодателем создается </a:t>
            </a:r>
            <a:r>
              <a:rPr lang="ru-RU" dirty="0"/>
              <a:t>комиссия по проведению </a:t>
            </a:r>
            <a:r>
              <a:rPr lang="ru-RU" dirty="0" smtClean="0"/>
              <a:t>СОУТ, </a:t>
            </a:r>
            <a:r>
              <a:rPr lang="ru-RU" dirty="0"/>
              <a:t>число членов которой должно быть </a:t>
            </a:r>
            <a:r>
              <a:rPr lang="ru-RU" dirty="0" smtClean="0"/>
              <a:t>нечетным.</a:t>
            </a:r>
          </a:p>
          <a:p>
            <a:pPr marL="566738" indent="-457200" algn="just">
              <a:buFont typeface="Wingdings" panose="05000000000000000000" pitchFamily="2" charset="2"/>
              <a:buChar char="ü"/>
            </a:pPr>
            <a:r>
              <a:rPr lang="ru-RU" dirty="0"/>
              <a:t>Состав и порядок деятельности комиссии утверждаются приказом </a:t>
            </a:r>
            <a:r>
              <a:rPr lang="ru-RU" dirty="0" smtClean="0"/>
              <a:t>работодателя</a:t>
            </a:r>
            <a:r>
              <a:rPr lang="ru-RU" dirty="0"/>
              <a:t>.</a:t>
            </a:r>
          </a:p>
          <a:p>
            <a:pPr marL="566738" indent="-457200" algn="just">
              <a:buFont typeface="Wingdings" panose="05000000000000000000" pitchFamily="2" charset="2"/>
              <a:buChar char="ü"/>
            </a:pPr>
            <a:r>
              <a:rPr lang="ru-RU" dirty="0"/>
              <a:t>Комиссию возглавляет работодатель или его представитель.</a:t>
            </a:r>
          </a:p>
          <a:p>
            <a:pPr marL="566738" indent="-457200" algn="just">
              <a:buFont typeface="Wingdings" panose="05000000000000000000" pitchFamily="2" charset="2"/>
              <a:buChar char="ü"/>
            </a:pPr>
            <a:r>
              <a:rPr lang="ru-RU" b="1" dirty="0" smtClean="0"/>
              <a:t>Комиссия</a:t>
            </a:r>
            <a:r>
              <a:rPr lang="ru-RU" dirty="0" smtClean="0"/>
              <a:t> </a:t>
            </a:r>
            <a:r>
              <a:rPr lang="ru-RU" dirty="0"/>
              <a:t>до начала выполнения работ по проведению специальной оценки условий труда </a:t>
            </a:r>
            <a:r>
              <a:rPr lang="ru-RU" b="1" dirty="0"/>
              <a:t>утверждает перечень</a:t>
            </a:r>
            <a:r>
              <a:rPr lang="ru-RU" dirty="0"/>
              <a:t> рабочих мест, на которых будет проводиться специальная оценка условий </a:t>
            </a:r>
            <a:r>
              <a:rPr lang="ru-RU" dirty="0" smtClean="0"/>
              <a:t>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проведения СОУТ по методике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143536"/>
          </a:xfrm>
        </p:spPr>
        <p:txBody>
          <a:bodyPr>
            <a:normAutofit/>
          </a:bodyPr>
          <a:lstStyle/>
          <a:p>
            <a:pPr marL="90488" indent="265113" algn="just"/>
            <a:r>
              <a:rPr lang="ru-RU" sz="3200" dirty="0" smtClean="0"/>
              <a:t>Идентификация потенциально вредных и опасных производственных факторов</a:t>
            </a:r>
          </a:p>
          <a:p>
            <a:pPr marL="90488" indent="265113" algn="just"/>
            <a:r>
              <a:rPr lang="ru-RU" sz="3200" dirty="0" smtClean="0"/>
              <a:t>Исследования и измерения вредных и опасных производственных факторов</a:t>
            </a:r>
          </a:p>
          <a:p>
            <a:pPr marL="90488" indent="265113" algn="just"/>
            <a:r>
              <a:rPr lang="ru-RU" sz="3200" dirty="0" smtClean="0"/>
              <a:t>Отнесение условий труда на рабочих местах к классам (подклассам) условий труда</a:t>
            </a:r>
          </a:p>
          <a:p>
            <a:pPr marL="90488" indent="265113" algn="just"/>
            <a:r>
              <a:rPr lang="ru-RU" sz="3200" dirty="0" smtClean="0"/>
              <a:t>Оформление результатов специальной оценки условий труда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43CC5F-C6EA-41B2-A535-6E620835892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07375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1946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195513" y="1196975"/>
            <a:ext cx="4464050" cy="1624013"/>
            <a:chOff x="2736303" y="-328401"/>
            <a:chExt cx="2429792" cy="1624795"/>
          </a:xfrm>
        </p:grpSpPr>
        <p:sp>
          <p:nvSpPr>
            <p:cNvPr id="13" name="Овал 12"/>
            <p:cNvSpPr/>
            <p:nvPr/>
          </p:nvSpPr>
          <p:spPr>
            <a:xfrm>
              <a:off x="2736303" y="-328401"/>
              <a:ext cx="2429792" cy="16247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3092304" y="-90161"/>
              <a:ext cx="1717790" cy="11483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</a:rPr>
                <a:t>Параметры микроклимата</a:t>
              </a:r>
            </a:p>
          </p:txBody>
        </p:sp>
      </p:grpSp>
      <p:sp>
        <p:nvSpPr>
          <p:cNvPr id="15" name="Овал 14"/>
          <p:cNvSpPr/>
          <p:nvPr/>
        </p:nvSpPr>
        <p:spPr>
          <a:xfrm>
            <a:off x="428596" y="3143248"/>
            <a:ext cx="2044729" cy="114935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Температура воздуха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2928926" y="3429000"/>
            <a:ext cx="2363799" cy="122396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Относительная влажность воздуха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948488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Тепловое излучение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Скорость движения воздуха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Идентифицируются как потенциально вредные факторы на рабочих местах производственных помещений, на которых имеется технологическое оборудование, являющееся искусственным  источником тепла и (или) холода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и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открытой территории.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7489F-6751-4DFA-9FF1-4086C2F4EB60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07375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pic>
        <p:nvPicPr>
          <p:cNvPr id="2048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755650" y="3213100"/>
            <a:ext cx="2808288" cy="143986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Высоко – и умеренно </a:t>
            </a:r>
            <a:r>
              <a:rPr lang="ru-RU" sz="1600" b="1" dirty="0" err="1"/>
              <a:t>фиброгенные</a:t>
            </a:r>
            <a:r>
              <a:rPr lang="ru-RU" sz="1600" b="1" dirty="0"/>
              <a:t> АПФД</a:t>
            </a:r>
          </a:p>
        </p:txBody>
      </p:sp>
      <p:sp>
        <p:nvSpPr>
          <p:cNvPr id="18" name="Овал 17"/>
          <p:cNvSpPr/>
          <p:nvPr/>
        </p:nvSpPr>
        <p:spPr>
          <a:xfrm>
            <a:off x="5286380" y="3284538"/>
            <a:ext cx="3371845" cy="143986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/>
              <a:t>Слабофиброгенные</a:t>
            </a:r>
            <a:r>
              <a:rPr lang="ru-RU" sz="1600" b="1" dirty="0"/>
              <a:t> АПФД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3059113" y="2708275"/>
            <a:ext cx="504825" cy="576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</a:rPr>
              <a:t>Идентифицируются как потенциально вредные факторы только на рабочих местах, на которых осуществляется   добыча, обогащение, производство и использование в технологическом процессе пылящих веществ, относящихся к АПФД, а также эксплуатируется оборудование, работа на котором сопровождается выделением АПФД (например, пыли, содержащие природные и искусственные минеральные волокна, угольная пыль).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484438" y="908050"/>
            <a:ext cx="4103687" cy="1811338"/>
            <a:chOff x="504051" y="447818"/>
            <a:chExt cx="2420311" cy="1810951"/>
          </a:xfrm>
        </p:grpSpPr>
        <p:sp>
          <p:nvSpPr>
            <p:cNvPr id="24" name="Овал 23"/>
            <p:cNvSpPr/>
            <p:nvPr/>
          </p:nvSpPr>
          <p:spPr>
            <a:xfrm>
              <a:off x="504051" y="447818"/>
              <a:ext cx="2420311" cy="181095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858905" y="712874"/>
              <a:ext cx="1710603" cy="1280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Аэрозоли преимущественно </a:t>
              </a:r>
              <a:r>
                <a:rPr lang="ru-RU" dirty="0" err="1"/>
                <a:t>фиброгенного</a:t>
              </a:r>
              <a:r>
                <a:rPr lang="ru-RU" dirty="0"/>
                <a:t> действия (АПФД)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860A65-5DAB-4A5B-827C-AE2CA128813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07375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684213" y="3141663"/>
            <a:ext cx="1860550" cy="115093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Шум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Овал 15"/>
          <p:cNvSpPr/>
          <p:nvPr/>
        </p:nvSpPr>
        <p:spPr>
          <a:xfrm>
            <a:off x="3348038" y="3500438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Инфразвук</a:t>
            </a:r>
          </a:p>
        </p:txBody>
      </p:sp>
      <p:sp>
        <p:nvSpPr>
          <p:cNvPr id="17" name="Овал 16"/>
          <p:cNvSpPr/>
          <p:nvPr/>
        </p:nvSpPr>
        <p:spPr>
          <a:xfrm>
            <a:off x="7019925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Локальная и общая вибрация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5867400" y="3284538"/>
            <a:ext cx="2017713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Ультразвук воздушный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411413" y="2492375"/>
            <a:ext cx="504825" cy="576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67175" y="2924175"/>
            <a:ext cx="144463" cy="504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</a:rPr>
              <a:t>Идентифицируются как потенциально вредные факторы только на рабочих местах производственных помещений, на которых имеется технологическое оборудование, являющееся  источником указанных </a:t>
            </a:r>
            <a:r>
              <a:rPr lang="ru-RU" sz="1600" b="1" i="1" dirty="0" err="1">
                <a:solidFill>
                  <a:schemeClr val="accent3">
                    <a:lumMod val="50000"/>
                  </a:schemeClr>
                </a:solidFill>
              </a:rPr>
              <a:t>виброакустических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</a:rPr>
              <a:t> факторов.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771775" y="981075"/>
            <a:ext cx="3671888" cy="1811338"/>
            <a:chOff x="4824534" y="447827"/>
            <a:chExt cx="2841221" cy="1810940"/>
          </a:xfrm>
        </p:grpSpPr>
        <p:sp>
          <p:nvSpPr>
            <p:cNvPr id="24" name="Овал 23"/>
            <p:cNvSpPr/>
            <p:nvPr/>
          </p:nvSpPr>
          <p:spPr>
            <a:xfrm>
              <a:off x="4824534" y="447827"/>
              <a:ext cx="2841221" cy="18109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5240952" y="712882"/>
              <a:ext cx="2008385" cy="1280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accent1">
                      <a:lumMod val="50000"/>
                    </a:schemeClr>
                  </a:solidFill>
                </a:rPr>
                <a:t>Виброакустические</a:t>
              </a: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</a:rPr>
                <a:t> факторы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4954</TotalTime>
  <Words>2002</Words>
  <Application>Microsoft Office PowerPoint</Application>
  <PresentationFormat>Экран (4:3)</PresentationFormat>
  <Paragraphs>235</Paragraphs>
  <Slides>36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Городская</vt:lpstr>
      <vt:lpstr>Особенности проведения специальной оценки условий труда медицинских работников</vt:lpstr>
      <vt:lpstr>Специальная оценка условий труда (СОУТ)</vt:lpstr>
      <vt:lpstr>Нормативные документы по СОУТ</vt:lpstr>
      <vt:lpstr>Нормативные документы по СОУТ</vt:lpstr>
      <vt:lpstr>Подготовка к проведению специальной оценки условий труда</vt:lpstr>
      <vt:lpstr>Этапы проведения СОУТ по методике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Приказ Министерства труда и социальной защиты РФ от 20 января 2015 г. N 24н "О внесении изменений в Методику проведения специальной оценки условий труда и Классификатор вредных и (или) опасных производственных факторов, утвержденные приказом Министерства труда и социальной защиты Российской Федерации от 24 января 2014 г. N 33н" </vt:lpstr>
      <vt:lpstr>Биологический фактор</vt:lpstr>
      <vt:lpstr>Медицинская деятельность </vt:lpstr>
      <vt:lpstr>Отнесение условий труда к классу (подклассу) условий труда при воздействии биологического фактора</vt:lpstr>
      <vt:lpstr>Слайд 20</vt:lpstr>
      <vt:lpstr>Ответ Минтруда России от 18.03.2016 года №15-1/В-871 ЦК Профсоюза работников здравоохранения</vt:lpstr>
      <vt:lpstr>Ответ Минтруда России от 18.03.2016 года №15-1/В-871 ЦК Профсоюза работников здравоохранения</vt:lpstr>
      <vt:lpstr>Ответ Минтруда России от 18.03.2016 года №15-1/В-871 ЦК Профсоюза работников здравоохранения</vt:lpstr>
      <vt:lpstr>Слайд 24</vt:lpstr>
      <vt:lpstr>Особенности проведения специальной оценки условий труда на рабочих местах медицинских работников</vt:lpstr>
      <vt:lpstr>Слайд 26</vt:lpstr>
      <vt:lpstr>Строка 040</vt:lpstr>
      <vt:lpstr>Сокращенная продолжительность рабочего времени</vt:lpstr>
      <vt:lpstr>Сокращенная продолжительность рабочего времени</vt:lpstr>
      <vt:lpstr>Статья 219 ТК РФ. Право работника на труд в условиях, отвечающих требованиям охраны труда. </vt:lpstr>
      <vt:lpstr>Слайд 31</vt:lpstr>
      <vt:lpstr>Правительственная телеграмма Минтруда России от 19.12.2014 N 15-0/10/П-7498 О недопустимости фактов снижения уровня гарантий и компенсаций отдельным категориям медицинских работников </vt:lpstr>
      <vt:lpstr>ИСПОЛЬЗОВАНИЕ РЕЗУЛЬТАТОВ СПЕЦИАЛЬНОЙ ОЦЕНКИ УСЛОВИЙ ТРУДА</vt:lpstr>
      <vt:lpstr>ИСПОЛЬЗОВАНИЕ РЕЗУЛЬТАТОВ СПЕЦИАЛЬНОЙ ОЦЕНКИ УСЛОВИЙ ТРУДА</vt:lpstr>
      <vt:lpstr>ОТВЕТСТВЕННОСТЬ ОРГАНИЗАЦИЙ И ЭКСПЕРТОВ</vt:lpstr>
      <vt:lpstr>Особенности проведения специальной оценки условий труда медицинских работников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вопросы менеджмента и теории управления</dc:title>
  <dc:creator>Андрей Колчин</dc:creator>
  <cp:lastModifiedBy>pk3-truda</cp:lastModifiedBy>
  <cp:revision>237</cp:revision>
  <dcterms:modified xsi:type="dcterms:W3CDTF">2016-10-27T03:04:29Z</dcterms:modified>
</cp:coreProperties>
</file>