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40"/>
  </p:notesMasterIdLst>
  <p:sldIdLst>
    <p:sldId id="256" r:id="rId2"/>
    <p:sldId id="363" r:id="rId3"/>
    <p:sldId id="324" r:id="rId4"/>
    <p:sldId id="362" r:id="rId5"/>
    <p:sldId id="297" r:id="rId6"/>
    <p:sldId id="333" r:id="rId7"/>
    <p:sldId id="334" r:id="rId8"/>
    <p:sldId id="341" r:id="rId9"/>
    <p:sldId id="347" r:id="rId10"/>
    <p:sldId id="348" r:id="rId11"/>
    <p:sldId id="342" r:id="rId12"/>
    <p:sldId id="335" r:id="rId13"/>
    <p:sldId id="317" r:id="rId14"/>
    <p:sldId id="318" r:id="rId15"/>
    <p:sldId id="321" r:id="rId16"/>
    <p:sldId id="349" r:id="rId17"/>
    <p:sldId id="350" r:id="rId18"/>
    <p:sldId id="268" r:id="rId19"/>
    <p:sldId id="293" r:id="rId20"/>
    <p:sldId id="271" r:id="rId21"/>
    <p:sldId id="322" r:id="rId22"/>
    <p:sldId id="351" r:id="rId23"/>
    <p:sldId id="352" r:id="rId24"/>
    <p:sldId id="353" r:id="rId25"/>
    <p:sldId id="354" r:id="rId26"/>
    <p:sldId id="355" r:id="rId27"/>
    <p:sldId id="357" r:id="rId28"/>
    <p:sldId id="358" r:id="rId29"/>
    <p:sldId id="356" r:id="rId30"/>
    <p:sldId id="328" r:id="rId31"/>
    <p:sldId id="343" r:id="rId32"/>
    <p:sldId id="346" r:id="rId33"/>
    <p:sldId id="273" r:id="rId34"/>
    <p:sldId id="338" r:id="rId35"/>
    <p:sldId id="344" r:id="rId36"/>
    <p:sldId id="359" r:id="rId37"/>
    <p:sldId id="360" r:id="rId38"/>
    <p:sldId id="36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CCFF"/>
    <a:srgbClr val="FFFF00"/>
    <a:srgbClr val="FF3300"/>
    <a:srgbClr val="FF66CC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ECA8A-02AC-4B8E-A75A-CA7745114D1B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FDEC367-7A27-45E8-B118-B0950CA32F4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Создание Российского Регистра профессиональных больных</a:t>
          </a:r>
          <a:endParaRPr lang="ru-RU" sz="2400" dirty="0">
            <a:solidFill>
              <a:schemeClr val="tx1"/>
            </a:solidFill>
          </a:endParaRPr>
        </a:p>
      </dgm:t>
    </dgm:pt>
    <dgm:pt modelId="{76655BD1-8940-4C08-839F-8B444EE8277E}" type="parTrans" cxnId="{F64AAC06-7BDE-4170-9AAD-DCFD56FC0F68}">
      <dgm:prSet/>
      <dgm:spPr/>
      <dgm:t>
        <a:bodyPr/>
        <a:lstStyle/>
        <a:p>
          <a:endParaRPr lang="ru-RU"/>
        </a:p>
      </dgm:t>
    </dgm:pt>
    <dgm:pt modelId="{1546851B-47B3-4049-8B20-85CB26D0BBEF}" type="sibTrans" cxnId="{F64AAC06-7BDE-4170-9AAD-DCFD56FC0F68}">
      <dgm:prSet/>
      <dgm:spPr/>
      <dgm:t>
        <a:bodyPr/>
        <a:lstStyle/>
        <a:p>
          <a:endParaRPr lang="ru-RU"/>
        </a:p>
      </dgm:t>
    </dgm:pt>
    <dgm:pt modelId="{B0E6A82D-A31C-4748-BC07-A6F839F2CFB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Модернизация регламента ПМО</a:t>
          </a:r>
          <a:endParaRPr lang="ru-RU" sz="2400" dirty="0">
            <a:solidFill>
              <a:schemeClr val="tx1"/>
            </a:solidFill>
          </a:endParaRPr>
        </a:p>
      </dgm:t>
    </dgm:pt>
    <dgm:pt modelId="{706E7837-4F28-4D3C-8535-8974EBC74274}" type="parTrans" cxnId="{3158B2DB-DC06-432B-A228-5D0CF78B4E10}">
      <dgm:prSet/>
      <dgm:spPr/>
      <dgm:t>
        <a:bodyPr/>
        <a:lstStyle/>
        <a:p>
          <a:endParaRPr lang="ru-RU"/>
        </a:p>
      </dgm:t>
    </dgm:pt>
    <dgm:pt modelId="{22BC2903-5C6F-4FE0-B843-93FB5A6E3E94}" type="sibTrans" cxnId="{3158B2DB-DC06-432B-A228-5D0CF78B4E10}">
      <dgm:prSet/>
      <dgm:spPr/>
      <dgm:t>
        <a:bodyPr/>
        <a:lstStyle/>
        <a:p>
          <a:endParaRPr lang="ru-RU"/>
        </a:p>
      </dgm:t>
    </dgm:pt>
    <dgm:pt modelId="{1CE9D274-7216-40FB-90ED-33D8204E2E2E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Обеспечение единого подхода к диагностике профзаболеваний</a:t>
          </a:r>
          <a:endParaRPr lang="ru-RU" sz="2400" dirty="0">
            <a:solidFill>
              <a:schemeClr val="tx1"/>
            </a:solidFill>
          </a:endParaRPr>
        </a:p>
      </dgm:t>
    </dgm:pt>
    <dgm:pt modelId="{CAB440CB-4C4D-48B3-A06D-1F0A7D2C6772}" type="parTrans" cxnId="{28A1566C-1E7C-441F-B0F6-CF5E0540E37B}">
      <dgm:prSet/>
      <dgm:spPr/>
      <dgm:t>
        <a:bodyPr/>
        <a:lstStyle/>
        <a:p>
          <a:endParaRPr lang="ru-RU"/>
        </a:p>
      </dgm:t>
    </dgm:pt>
    <dgm:pt modelId="{FBA8DF7B-6E6E-401B-B6E1-C8DDAFABB0EA}" type="sibTrans" cxnId="{28A1566C-1E7C-441F-B0F6-CF5E0540E37B}">
      <dgm:prSet/>
      <dgm:spPr/>
      <dgm:t>
        <a:bodyPr/>
        <a:lstStyle/>
        <a:p>
          <a:endParaRPr lang="ru-RU"/>
        </a:p>
      </dgm:t>
    </dgm:pt>
    <dgm:pt modelId="{BE9FCEDE-FBBA-47AE-89F5-006F85787175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Обновление системы расследования и учета профессиональных заболеваний </a:t>
          </a:r>
          <a:endParaRPr lang="ru-RU" sz="2400" dirty="0">
            <a:solidFill>
              <a:schemeClr val="tx1"/>
            </a:solidFill>
          </a:endParaRPr>
        </a:p>
      </dgm:t>
    </dgm:pt>
    <dgm:pt modelId="{8EAB60C9-E50A-4ABF-95F7-00146188E0B4}" type="parTrans" cxnId="{E495508A-32BE-4F7F-A79A-18931759D4FC}">
      <dgm:prSet/>
      <dgm:spPr/>
      <dgm:t>
        <a:bodyPr/>
        <a:lstStyle/>
        <a:p>
          <a:endParaRPr lang="ru-RU"/>
        </a:p>
      </dgm:t>
    </dgm:pt>
    <dgm:pt modelId="{7A993E5A-5632-47B2-972D-D0FE7E38359B}" type="sibTrans" cxnId="{E495508A-32BE-4F7F-A79A-18931759D4FC}">
      <dgm:prSet/>
      <dgm:spPr/>
      <dgm:t>
        <a:bodyPr/>
        <a:lstStyle/>
        <a:p>
          <a:endParaRPr lang="ru-RU"/>
        </a:p>
      </dgm:t>
    </dgm:pt>
    <dgm:pt modelId="{04471682-35DD-47E9-B332-E61B88D401A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Гармонизация нормативной базы службы</a:t>
          </a:r>
          <a:endParaRPr lang="ru-RU" sz="2400" dirty="0">
            <a:solidFill>
              <a:schemeClr val="tx1"/>
            </a:solidFill>
          </a:endParaRPr>
        </a:p>
      </dgm:t>
    </dgm:pt>
    <dgm:pt modelId="{4A1EF07B-F909-4D37-B9A3-81CFF3AAE3B2}" type="sibTrans" cxnId="{809AC6D3-E8BC-44CB-953B-4373C4C801C3}">
      <dgm:prSet/>
      <dgm:spPr/>
      <dgm:t>
        <a:bodyPr/>
        <a:lstStyle/>
        <a:p>
          <a:endParaRPr lang="ru-RU"/>
        </a:p>
      </dgm:t>
    </dgm:pt>
    <dgm:pt modelId="{780B2815-C0E6-44D0-8974-33A769639CD8}" type="parTrans" cxnId="{809AC6D3-E8BC-44CB-953B-4373C4C801C3}">
      <dgm:prSet/>
      <dgm:spPr/>
      <dgm:t>
        <a:bodyPr/>
        <a:lstStyle/>
        <a:p>
          <a:endParaRPr lang="ru-RU"/>
        </a:p>
      </dgm:t>
    </dgm:pt>
    <dgm:pt modelId="{269DCF18-5AA3-49F4-A571-AD02780E6D71}" type="pres">
      <dgm:prSet presAssocID="{460ECA8A-02AC-4B8E-A75A-CA7745114D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7F3C8-4FBE-43C5-9CA1-84CA55F2C345}" type="pres">
      <dgm:prSet presAssocID="{6FDEC367-7A27-45E8-B118-B0950CA32F47}" presName="comp" presStyleCnt="0"/>
      <dgm:spPr/>
    </dgm:pt>
    <dgm:pt modelId="{C0C3C0A6-DE5A-46FC-A221-37083E4DB3BB}" type="pres">
      <dgm:prSet presAssocID="{6FDEC367-7A27-45E8-B118-B0950CA32F47}" presName="box" presStyleLbl="node1" presStyleIdx="0" presStyleCnt="5"/>
      <dgm:spPr/>
      <dgm:t>
        <a:bodyPr/>
        <a:lstStyle/>
        <a:p>
          <a:endParaRPr lang="ru-RU"/>
        </a:p>
      </dgm:t>
    </dgm:pt>
    <dgm:pt modelId="{F400BBA5-9C1D-4D00-8C29-C270982EC0CC}" type="pres">
      <dgm:prSet presAssocID="{6FDEC367-7A27-45E8-B118-B0950CA32F4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B16173-1C1F-4628-8F8D-09E86D43094C}" type="pres">
      <dgm:prSet presAssocID="{6FDEC367-7A27-45E8-B118-B0950CA32F4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07C78-849A-480F-9AD3-8ED483DDD662}" type="pres">
      <dgm:prSet presAssocID="{1546851B-47B3-4049-8B20-85CB26D0BBEF}" presName="spacer" presStyleCnt="0"/>
      <dgm:spPr/>
    </dgm:pt>
    <dgm:pt modelId="{48D08815-FB1C-473A-805F-D594C894E8ED}" type="pres">
      <dgm:prSet presAssocID="{B0E6A82D-A31C-4748-BC07-A6F839F2CFBB}" presName="comp" presStyleCnt="0"/>
      <dgm:spPr/>
    </dgm:pt>
    <dgm:pt modelId="{522F5865-F463-42A0-8958-0B9D85D6C57E}" type="pres">
      <dgm:prSet presAssocID="{B0E6A82D-A31C-4748-BC07-A6F839F2CFBB}" presName="box" presStyleLbl="node1" presStyleIdx="1" presStyleCnt="5"/>
      <dgm:spPr/>
      <dgm:t>
        <a:bodyPr/>
        <a:lstStyle/>
        <a:p>
          <a:endParaRPr lang="ru-RU"/>
        </a:p>
      </dgm:t>
    </dgm:pt>
    <dgm:pt modelId="{DBE0B5A9-0D35-4C50-B4E0-DE5C5194C691}" type="pres">
      <dgm:prSet presAssocID="{B0E6A82D-A31C-4748-BC07-A6F839F2CFB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43E8D7-5F5B-4829-96C1-688AF9D7F31D}" type="pres">
      <dgm:prSet presAssocID="{B0E6A82D-A31C-4748-BC07-A6F839F2CFB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E750A-20B2-4269-B2E8-2DEE8983BB0C}" type="pres">
      <dgm:prSet presAssocID="{22BC2903-5C6F-4FE0-B843-93FB5A6E3E94}" presName="spacer" presStyleCnt="0"/>
      <dgm:spPr/>
    </dgm:pt>
    <dgm:pt modelId="{3DB68BD4-6E80-477C-B4A3-B99E6CAA419F}" type="pres">
      <dgm:prSet presAssocID="{1CE9D274-7216-40FB-90ED-33D8204E2E2E}" presName="comp" presStyleCnt="0"/>
      <dgm:spPr/>
    </dgm:pt>
    <dgm:pt modelId="{6D41B95B-762B-473A-BE22-27C2F8C73B29}" type="pres">
      <dgm:prSet presAssocID="{1CE9D274-7216-40FB-90ED-33D8204E2E2E}" presName="box" presStyleLbl="node1" presStyleIdx="2" presStyleCnt="5"/>
      <dgm:spPr/>
      <dgm:t>
        <a:bodyPr/>
        <a:lstStyle/>
        <a:p>
          <a:endParaRPr lang="ru-RU"/>
        </a:p>
      </dgm:t>
    </dgm:pt>
    <dgm:pt modelId="{78330689-A94F-46C9-BB98-1BDEC102E6E4}" type="pres">
      <dgm:prSet presAssocID="{1CE9D274-7216-40FB-90ED-33D8204E2E2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656083-425D-4275-8834-D03975455D7E}" type="pres">
      <dgm:prSet presAssocID="{1CE9D274-7216-40FB-90ED-33D8204E2E2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1E67F-AC73-4ABA-8882-9AE49E86A272}" type="pres">
      <dgm:prSet presAssocID="{FBA8DF7B-6E6E-401B-B6E1-C8DDAFABB0EA}" presName="spacer" presStyleCnt="0"/>
      <dgm:spPr/>
    </dgm:pt>
    <dgm:pt modelId="{37761F20-2E9F-46FF-A483-43FC8F233334}" type="pres">
      <dgm:prSet presAssocID="{BE9FCEDE-FBBA-47AE-89F5-006F85787175}" presName="comp" presStyleCnt="0"/>
      <dgm:spPr/>
    </dgm:pt>
    <dgm:pt modelId="{FFA483BF-B1EC-4B99-BF48-8C9D266F7D4D}" type="pres">
      <dgm:prSet presAssocID="{BE9FCEDE-FBBA-47AE-89F5-006F85787175}" presName="box" presStyleLbl="node1" presStyleIdx="3" presStyleCnt="5"/>
      <dgm:spPr/>
      <dgm:t>
        <a:bodyPr/>
        <a:lstStyle/>
        <a:p>
          <a:endParaRPr lang="ru-RU"/>
        </a:p>
      </dgm:t>
    </dgm:pt>
    <dgm:pt modelId="{144E5D8A-22AC-49FE-A8BB-E207E7B7BC2A}" type="pres">
      <dgm:prSet presAssocID="{BE9FCEDE-FBBA-47AE-89F5-006F8578717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E4F63D5-98F3-49AD-A8A4-44B8BDCA666E}" type="pres">
      <dgm:prSet presAssocID="{BE9FCEDE-FBBA-47AE-89F5-006F8578717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F162-0B21-4C6F-9A5D-40DAA3BD3D01}" type="pres">
      <dgm:prSet presAssocID="{7A993E5A-5632-47B2-972D-D0FE7E38359B}" presName="spacer" presStyleCnt="0"/>
      <dgm:spPr/>
    </dgm:pt>
    <dgm:pt modelId="{779DED2D-175D-4EF9-9C54-1F21C8CF5689}" type="pres">
      <dgm:prSet presAssocID="{04471682-35DD-47E9-B332-E61B88D401A9}" presName="comp" presStyleCnt="0"/>
      <dgm:spPr/>
    </dgm:pt>
    <dgm:pt modelId="{9A46EC82-C084-40C4-A26B-33863ABAF3DA}" type="pres">
      <dgm:prSet presAssocID="{04471682-35DD-47E9-B332-E61B88D401A9}" presName="box" presStyleLbl="node1" presStyleIdx="4" presStyleCnt="5"/>
      <dgm:spPr/>
      <dgm:t>
        <a:bodyPr/>
        <a:lstStyle/>
        <a:p>
          <a:endParaRPr lang="ru-RU"/>
        </a:p>
      </dgm:t>
    </dgm:pt>
    <dgm:pt modelId="{D5F32F34-2B77-4269-B248-F4A291EDC295}" type="pres">
      <dgm:prSet presAssocID="{04471682-35DD-47E9-B332-E61B88D401A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4786717-FB51-4D06-9BEC-6927DE4CB571}" type="pres">
      <dgm:prSet presAssocID="{04471682-35DD-47E9-B332-E61B88D401A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AC6D3-E8BC-44CB-953B-4373C4C801C3}" srcId="{460ECA8A-02AC-4B8E-A75A-CA7745114D1B}" destId="{04471682-35DD-47E9-B332-E61B88D401A9}" srcOrd="4" destOrd="0" parTransId="{780B2815-C0E6-44D0-8974-33A769639CD8}" sibTransId="{4A1EF07B-F909-4D37-B9A3-81CFF3AAE3B2}"/>
    <dgm:cxn modelId="{48DA5CED-4272-4970-B7DD-3A895BD0A119}" type="presOf" srcId="{6FDEC367-7A27-45E8-B118-B0950CA32F47}" destId="{8BB16173-1C1F-4628-8F8D-09E86D43094C}" srcOrd="1" destOrd="0" presId="urn:microsoft.com/office/officeart/2005/8/layout/vList4"/>
    <dgm:cxn modelId="{2C1E4B90-CA0C-4F19-8E29-A70D720FFD37}" type="presOf" srcId="{B0E6A82D-A31C-4748-BC07-A6F839F2CFBB}" destId="{1C43E8D7-5F5B-4829-96C1-688AF9D7F31D}" srcOrd="1" destOrd="0" presId="urn:microsoft.com/office/officeart/2005/8/layout/vList4"/>
    <dgm:cxn modelId="{2842559D-6900-439C-884F-082AAF0B20F9}" type="presOf" srcId="{04471682-35DD-47E9-B332-E61B88D401A9}" destId="{E4786717-FB51-4D06-9BEC-6927DE4CB571}" srcOrd="1" destOrd="0" presId="urn:microsoft.com/office/officeart/2005/8/layout/vList4"/>
    <dgm:cxn modelId="{F892FF57-AFE9-4151-BC45-B7DFAD740FE4}" type="presOf" srcId="{BE9FCEDE-FBBA-47AE-89F5-006F85787175}" destId="{FFA483BF-B1EC-4B99-BF48-8C9D266F7D4D}" srcOrd="0" destOrd="0" presId="urn:microsoft.com/office/officeart/2005/8/layout/vList4"/>
    <dgm:cxn modelId="{E495508A-32BE-4F7F-A79A-18931759D4FC}" srcId="{460ECA8A-02AC-4B8E-A75A-CA7745114D1B}" destId="{BE9FCEDE-FBBA-47AE-89F5-006F85787175}" srcOrd="3" destOrd="0" parTransId="{8EAB60C9-E50A-4ABF-95F7-00146188E0B4}" sibTransId="{7A993E5A-5632-47B2-972D-D0FE7E38359B}"/>
    <dgm:cxn modelId="{B42BC6CA-802A-4A47-A880-827DA291B98D}" type="presOf" srcId="{BE9FCEDE-FBBA-47AE-89F5-006F85787175}" destId="{5E4F63D5-98F3-49AD-A8A4-44B8BDCA666E}" srcOrd="1" destOrd="0" presId="urn:microsoft.com/office/officeart/2005/8/layout/vList4"/>
    <dgm:cxn modelId="{6F68F3D3-ADE2-4B2F-817F-6D1609F8A7F3}" type="presOf" srcId="{04471682-35DD-47E9-B332-E61B88D401A9}" destId="{9A46EC82-C084-40C4-A26B-33863ABAF3DA}" srcOrd="0" destOrd="0" presId="urn:microsoft.com/office/officeart/2005/8/layout/vList4"/>
    <dgm:cxn modelId="{9D928F5B-0041-4C73-8A86-5B90CA44E321}" type="presOf" srcId="{1CE9D274-7216-40FB-90ED-33D8204E2E2E}" destId="{6D41B95B-762B-473A-BE22-27C2F8C73B29}" srcOrd="0" destOrd="0" presId="urn:microsoft.com/office/officeart/2005/8/layout/vList4"/>
    <dgm:cxn modelId="{3158B2DB-DC06-432B-A228-5D0CF78B4E10}" srcId="{460ECA8A-02AC-4B8E-A75A-CA7745114D1B}" destId="{B0E6A82D-A31C-4748-BC07-A6F839F2CFBB}" srcOrd="1" destOrd="0" parTransId="{706E7837-4F28-4D3C-8535-8974EBC74274}" sibTransId="{22BC2903-5C6F-4FE0-B843-93FB5A6E3E94}"/>
    <dgm:cxn modelId="{F64AAC06-7BDE-4170-9AAD-DCFD56FC0F68}" srcId="{460ECA8A-02AC-4B8E-A75A-CA7745114D1B}" destId="{6FDEC367-7A27-45E8-B118-B0950CA32F47}" srcOrd="0" destOrd="0" parTransId="{76655BD1-8940-4C08-839F-8B444EE8277E}" sibTransId="{1546851B-47B3-4049-8B20-85CB26D0BBEF}"/>
    <dgm:cxn modelId="{4F42D925-A59B-4C4F-95E6-BD5BF65D8541}" type="presOf" srcId="{6FDEC367-7A27-45E8-B118-B0950CA32F47}" destId="{C0C3C0A6-DE5A-46FC-A221-37083E4DB3BB}" srcOrd="0" destOrd="0" presId="urn:microsoft.com/office/officeart/2005/8/layout/vList4"/>
    <dgm:cxn modelId="{3F322AF7-9A2C-463E-A854-46744596DCE1}" type="presOf" srcId="{1CE9D274-7216-40FB-90ED-33D8204E2E2E}" destId="{E9656083-425D-4275-8834-D03975455D7E}" srcOrd="1" destOrd="0" presId="urn:microsoft.com/office/officeart/2005/8/layout/vList4"/>
    <dgm:cxn modelId="{B23B1494-F21D-44B2-B897-EA744BACC652}" type="presOf" srcId="{460ECA8A-02AC-4B8E-A75A-CA7745114D1B}" destId="{269DCF18-5AA3-49F4-A571-AD02780E6D71}" srcOrd="0" destOrd="0" presId="urn:microsoft.com/office/officeart/2005/8/layout/vList4"/>
    <dgm:cxn modelId="{28A1566C-1E7C-441F-B0F6-CF5E0540E37B}" srcId="{460ECA8A-02AC-4B8E-A75A-CA7745114D1B}" destId="{1CE9D274-7216-40FB-90ED-33D8204E2E2E}" srcOrd="2" destOrd="0" parTransId="{CAB440CB-4C4D-48B3-A06D-1F0A7D2C6772}" sibTransId="{FBA8DF7B-6E6E-401B-B6E1-C8DDAFABB0EA}"/>
    <dgm:cxn modelId="{C1D414E9-C4A8-4C08-8C45-0F7681EAD8B3}" type="presOf" srcId="{B0E6A82D-A31C-4748-BC07-A6F839F2CFBB}" destId="{522F5865-F463-42A0-8958-0B9D85D6C57E}" srcOrd="0" destOrd="0" presId="urn:microsoft.com/office/officeart/2005/8/layout/vList4"/>
    <dgm:cxn modelId="{560DEF6E-35E6-45ED-91C1-7F77CD38C740}" type="presParOf" srcId="{269DCF18-5AA3-49F4-A571-AD02780E6D71}" destId="{EF27F3C8-4FBE-43C5-9CA1-84CA55F2C345}" srcOrd="0" destOrd="0" presId="urn:microsoft.com/office/officeart/2005/8/layout/vList4"/>
    <dgm:cxn modelId="{A52FF406-38ED-4121-9212-2AA3D7AD4B7E}" type="presParOf" srcId="{EF27F3C8-4FBE-43C5-9CA1-84CA55F2C345}" destId="{C0C3C0A6-DE5A-46FC-A221-37083E4DB3BB}" srcOrd="0" destOrd="0" presId="urn:microsoft.com/office/officeart/2005/8/layout/vList4"/>
    <dgm:cxn modelId="{14603D32-3F7F-41B9-B480-D09CCFAB6F74}" type="presParOf" srcId="{EF27F3C8-4FBE-43C5-9CA1-84CA55F2C345}" destId="{F400BBA5-9C1D-4D00-8C29-C270982EC0CC}" srcOrd="1" destOrd="0" presId="urn:microsoft.com/office/officeart/2005/8/layout/vList4"/>
    <dgm:cxn modelId="{9248AA92-7E6C-45E9-A260-4E3CDAB76FDA}" type="presParOf" srcId="{EF27F3C8-4FBE-43C5-9CA1-84CA55F2C345}" destId="{8BB16173-1C1F-4628-8F8D-09E86D43094C}" srcOrd="2" destOrd="0" presId="urn:microsoft.com/office/officeart/2005/8/layout/vList4"/>
    <dgm:cxn modelId="{00147493-548D-434B-AFC5-C0970D5DA05C}" type="presParOf" srcId="{269DCF18-5AA3-49F4-A571-AD02780E6D71}" destId="{EBA07C78-849A-480F-9AD3-8ED483DDD662}" srcOrd="1" destOrd="0" presId="urn:microsoft.com/office/officeart/2005/8/layout/vList4"/>
    <dgm:cxn modelId="{66812370-889F-4B85-A9E1-E52CFDE80035}" type="presParOf" srcId="{269DCF18-5AA3-49F4-A571-AD02780E6D71}" destId="{48D08815-FB1C-473A-805F-D594C894E8ED}" srcOrd="2" destOrd="0" presId="urn:microsoft.com/office/officeart/2005/8/layout/vList4"/>
    <dgm:cxn modelId="{E0849705-DBFA-4F32-9E07-358EE70F33D2}" type="presParOf" srcId="{48D08815-FB1C-473A-805F-D594C894E8ED}" destId="{522F5865-F463-42A0-8958-0B9D85D6C57E}" srcOrd="0" destOrd="0" presId="urn:microsoft.com/office/officeart/2005/8/layout/vList4"/>
    <dgm:cxn modelId="{CF482C06-7521-47B3-82BE-C93C2FBDF69C}" type="presParOf" srcId="{48D08815-FB1C-473A-805F-D594C894E8ED}" destId="{DBE0B5A9-0D35-4C50-B4E0-DE5C5194C691}" srcOrd="1" destOrd="0" presId="urn:microsoft.com/office/officeart/2005/8/layout/vList4"/>
    <dgm:cxn modelId="{D54F8532-2CBA-4ADF-962A-8287998C525A}" type="presParOf" srcId="{48D08815-FB1C-473A-805F-D594C894E8ED}" destId="{1C43E8D7-5F5B-4829-96C1-688AF9D7F31D}" srcOrd="2" destOrd="0" presId="urn:microsoft.com/office/officeart/2005/8/layout/vList4"/>
    <dgm:cxn modelId="{BE91990F-FEEE-49A3-A3DE-6F78E3D7D676}" type="presParOf" srcId="{269DCF18-5AA3-49F4-A571-AD02780E6D71}" destId="{BA0E750A-20B2-4269-B2E8-2DEE8983BB0C}" srcOrd="3" destOrd="0" presId="urn:microsoft.com/office/officeart/2005/8/layout/vList4"/>
    <dgm:cxn modelId="{F7BAB938-4697-443A-94A6-BA3D1A8AE9FB}" type="presParOf" srcId="{269DCF18-5AA3-49F4-A571-AD02780E6D71}" destId="{3DB68BD4-6E80-477C-B4A3-B99E6CAA419F}" srcOrd="4" destOrd="0" presId="urn:microsoft.com/office/officeart/2005/8/layout/vList4"/>
    <dgm:cxn modelId="{12A6B394-1CDF-4B96-BEB1-7208906D111A}" type="presParOf" srcId="{3DB68BD4-6E80-477C-B4A3-B99E6CAA419F}" destId="{6D41B95B-762B-473A-BE22-27C2F8C73B29}" srcOrd="0" destOrd="0" presId="urn:microsoft.com/office/officeart/2005/8/layout/vList4"/>
    <dgm:cxn modelId="{FF8F87B9-F43C-48B3-965F-36D3D62031CE}" type="presParOf" srcId="{3DB68BD4-6E80-477C-B4A3-B99E6CAA419F}" destId="{78330689-A94F-46C9-BB98-1BDEC102E6E4}" srcOrd="1" destOrd="0" presId="urn:microsoft.com/office/officeart/2005/8/layout/vList4"/>
    <dgm:cxn modelId="{FD13D35F-451E-4E25-A543-7F060A3A9744}" type="presParOf" srcId="{3DB68BD4-6E80-477C-B4A3-B99E6CAA419F}" destId="{E9656083-425D-4275-8834-D03975455D7E}" srcOrd="2" destOrd="0" presId="urn:microsoft.com/office/officeart/2005/8/layout/vList4"/>
    <dgm:cxn modelId="{A41D6F1C-77D7-48D5-AE33-D2288FB86138}" type="presParOf" srcId="{269DCF18-5AA3-49F4-A571-AD02780E6D71}" destId="{B801E67F-AC73-4ABA-8882-9AE49E86A272}" srcOrd="5" destOrd="0" presId="urn:microsoft.com/office/officeart/2005/8/layout/vList4"/>
    <dgm:cxn modelId="{A05D156F-A04A-412B-A6BF-68B34AFE5A63}" type="presParOf" srcId="{269DCF18-5AA3-49F4-A571-AD02780E6D71}" destId="{37761F20-2E9F-46FF-A483-43FC8F233334}" srcOrd="6" destOrd="0" presId="urn:microsoft.com/office/officeart/2005/8/layout/vList4"/>
    <dgm:cxn modelId="{7F12F187-0401-456E-8163-CAB3E51CE9DF}" type="presParOf" srcId="{37761F20-2E9F-46FF-A483-43FC8F233334}" destId="{FFA483BF-B1EC-4B99-BF48-8C9D266F7D4D}" srcOrd="0" destOrd="0" presId="urn:microsoft.com/office/officeart/2005/8/layout/vList4"/>
    <dgm:cxn modelId="{0D57E7E1-B096-4FBC-AB6E-C4153FF6DFEB}" type="presParOf" srcId="{37761F20-2E9F-46FF-A483-43FC8F233334}" destId="{144E5D8A-22AC-49FE-A8BB-E207E7B7BC2A}" srcOrd="1" destOrd="0" presId="urn:microsoft.com/office/officeart/2005/8/layout/vList4"/>
    <dgm:cxn modelId="{0A783172-3BCC-4C1F-83D7-39AC4A8289AF}" type="presParOf" srcId="{37761F20-2E9F-46FF-A483-43FC8F233334}" destId="{5E4F63D5-98F3-49AD-A8A4-44B8BDCA666E}" srcOrd="2" destOrd="0" presId="urn:microsoft.com/office/officeart/2005/8/layout/vList4"/>
    <dgm:cxn modelId="{D86002A4-F77E-4BEF-A47B-4932471209E6}" type="presParOf" srcId="{269DCF18-5AA3-49F4-A571-AD02780E6D71}" destId="{1B95F162-0B21-4C6F-9A5D-40DAA3BD3D01}" srcOrd="7" destOrd="0" presId="urn:microsoft.com/office/officeart/2005/8/layout/vList4"/>
    <dgm:cxn modelId="{5CA60E1E-00CE-459C-B518-9F1DA08AE191}" type="presParOf" srcId="{269DCF18-5AA3-49F4-A571-AD02780E6D71}" destId="{779DED2D-175D-4EF9-9C54-1F21C8CF5689}" srcOrd="8" destOrd="0" presId="urn:microsoft.com/office/officeart/2005/8/layout/vList4"/>
    <dgm:cxn modelId="{AB156178-E0FE-4894-8861-BABD6CCB6FA9}" type="presParOf" srcId="{779DED2D-175D-4EF9-9C54-1F21C8CF5689}" destId="{9A46EC82-C084-40C4-A26B-33863ABAF3DA}" srcOrd="0" destOrd="0" presId="urn:microsoft.com/office/officeart/2005/8/layout/vList4"/>
    <dgm:cxn modelId="{E2450A21-816A-467A-8DD1-3D9C0B9B3623}" type="presParOf" srcId="{779DED2D-175D-4EF9-9C54-1F21C8CF5689}" destId="{D5F32F34-2B77-4269-B248-F4A291EDC295}" srcOrd="1" destOrd="0" presId="urn:microsoft.com/office/officeart/2005/8/layout/vList4"/>
    <dgm:cxn modelId="{C632FB55-99AB-407D-8A75-B2C120234137}" type="presParOf" srcId="{779DED2D-175D-4EF9-9C54-1F21C8CF5689}" destId="{E4786717-FB51-4D06-9BEC-6927DE4CB5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C3C0A6-DE5A-46FC-A221-37083E4DB3BB}">
      <dsp:nvSpPr>
        <dsp:cNvPr id="0" name=""/>
        <dsp:cNvSpPr/>
      </dsp:nvSpPr>
      <dsp:spPr>
        <a:xfrm>
          <a:off x="0" y="0"/>
          <a:ext cx="8429684" cy="93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Создание Российского Регистра профессиональных больных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779065" y="0"/>
        <a:ext cx="6650618" cy="931288"/>
      </dsp:txXfrm>
    </dsp:sp>
    <dsp:sp modelId="{F400BBA5-9C1D-4D00-8C29-C270982EC0CC}">
      <dsp:nvSpPr>
        <dsp:cNvPr id="0" name=""/>
        <dsp:cNvSpPr/>
      </dsp:nvSpPr>
      <dsp:spPr>
        <a:xfrm>
          <a:off x="93128" y="93128"/>
          <a:ext cx="1685936" cy="745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F5865-F463-42A0-8958-0B9D85D6C57E}">
      <dsp:nvSpPr>
        <dsp:cNvPr id="0" name=""/>
        <dsp:cNvSpPr/>
      </dsp:nvSpPr>
      <dsp:spPr>
        <a:xfrm>
          <a:off x="0" y="1024416"/>
          <a:ext cx="8429684" cy="93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Модернизация регламента ПМО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779065" y="1024416"/>
        <a:ext cx="6650618" cy="931288"/>
      </dsp:txXfrm>
    </dsp:sp>
    <dsp:sp modelId="{DBE0B5A9-0D35-4C50-B4E0-DE5C5194C691}">
      <dsp:nvSpPr>
        <dsp:cNvPr id="0" name=""/>
        <dsp:cNvSpPr/>
      </dsp:nvSpPr>
      <dsp:spPr>
        <a:xfrm>
          <a:off x="93128" y="1117545"/>
          <a:ext cx="1685936" cy="745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1B95B-762B-473A-BE22-27C2F8C73B29}">
      <dsp:nvSpPr>
        <dsp:cNvPr id="0" name=""/>
        <dsp:cNvSpPr/>
      </dsp:nvSpPr>
      <dsp:spPr>
        <a:xfrm>
          <a:off x="0" y="2048833"/>
          <a:ext cx="8429684" cy="93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Обеспечение единого подхода к диагностике профзаболеваний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779065" y="2048833"/>
        <a:ext cx="6650618" cy="931288"/>
      </dsp:txXfrm>
    </dsp:sp>
    <dsp:sp modelId="{78330689-A94F-46C9-BB98-1BDEC102E6E4}">
      <dsp:nvSpPr>
        <dsp:cNvPr id="0" name=""/>
        <dsp:cNvSpPr/>
      </dsp:nvSpPr>
      <dsp:spPr>
        <a:xfrm>
          <a:off x="93128" y="2141962"/>
          <a:ext cx="1685936" cy="745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483BF-B1EC-4B99-BF48-8C9D266F7D4D}">
      <dsp:nvSpPr>
        <dsp:cNvPr id="0" name=""/>
        <dsp:cNvSpPr/>
      </dsp:nvSpPr>
      <dsp:spPr>
        <a:xfrm>
          <a:off x="0" y="3073250"/>
          <a:ext cx="8429684" cy="93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Обновление системы расследования и учета профессиональных заболеваний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779065" y="3073250"/>
        <a:ext cx="6650618" cy="931288"/>
      </dsp:txXfrm>
    </dsp:sp>
    <dsp:sp modelId="{144E5D8A-22AC-49FE-A8BB-E207E7B7BC2A}">
      <dsp:nvSpPr>
        <dsp:cNvPr id="0" name=""/>
        <dsp:cNvSpPr/>
      </dsp:nvSpPr>
      <dsp:spPr>
        <a:xfrm>
          <a:off x="93128" y="3166379"/>
          <a:ext cx="1685936" cy="745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6EC82-C084-40C4-A26B-33863ABAF3DA}">
      <dsp:nvSpPr>
        <dsp:cNvPr id="0" name=""/>
        <dsp:cNvSpPr/>
      </dsp:nvSpPr>
      <dsp:spPr>
        <a:xfrm>
          <a:off x="0" y="4097667"/>
          <a:ext cx="8429684" cy="93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Гармонизация нормативной базы службы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779065" y="4097667"/>
        <a:ext cx="6650618" cy="931288"/>
      </dsp:txXfrm>
    </dsp:sp>
    <dsp:sp modelId="{D5F32F34-2B77-4269-B248-F4A291EDC295}">
      <dsp:nvSpPr>
        <dsp:cNvPr id="0" name=""/>
        <dsp:cNvSpPr/>
      </dsp:nvSpPr>
      <dsp:spPr>
        <a:xfrm>
          <a:off x="93128" y="4190796"/>
          <a:ext cx="1685936" cy="745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0DD9CD6-2E7B-49FA-AD78-0DDBB9BB3BE9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EAE85CB-68A3-4F78-8D13-0F3C7105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</a:t>
            </a:r>
            <a:r>
              <a:rPr lang="ru-RU" dirty="0" err="1" smtClean="0"/>
              <a:t>гиг</a:t>
            </a:r>
            <a:r>
              <a:rPr lang="ru-RU" dirty="0" smtClean="0"/>
              <a:t> </a:t>
            </a:r>
            <a:r>
              <a:rPr lang="ru-RU" dirty="0" err="1" smtClean="0"/>
              <a:t>х-ка</a:t>
            </a:r>
            <a:r>
              <a:rPr lang="ru-RU" dirty="0" smtClean="0"/>
              <a:t> оценки влияния шума на пилотов </a:t>
            </a:r>
            <a:r>
              <a:rPr lang="ru-RU" dirty="0" err="1" smtClean="0"/>
              <a:t>прив.эквив.уровень</a:t>
            </a:r>
            <a:r>
              <a:rPr lang="ru-RU" dirty="0" smtClean="0"/>
              <a:t> звука, </a:t>
            </a:r>
            <a:r>
              <a:rPr lang="ru-RU" dirty="0" err="1" smtClean="0"/>
              <a:t>рассч.надоп.полетное</a:t>
            </a:r>
            <a:r>
              <a:rPr lang="ru-RU" dirty="0" smtClean="0"/>
              <a:t> время а не на время рабочего дня. А нужно на 8-часовой р.день. .в </a:t>
            </a:r>
            <a:r>
              <a:rPr lang="ru-RU" dirty="0" err="1" smtClean="0"/>
              <a:t>рез-те</a:t>
            </a:r>
            <a:r>
              <a:rPr lang="ru-RU" dirty="0" smtClean="0"/>
              <a:t> мы получаем намеренно завышенный </a:t>
            </a:r>
            <a:r>
              <a:rPr lang="ru-RU" dirty="0" err="1" smtClean="0"/>
              <a:t>эквивуровен</a:t>
            </a:r>
            <a:r>
              <a:rPr lang="ru-RU" dirty="0" smtClean="0"/>
              <a:t> шума, </a:t>
            </a:r>
            <a:r>
              <a:rPr lang="ru-RU" dirty="0" err="1" smtClean="0"/>
              <a:t>обесп.допустимость</a:t>
            </a:r>
            <a:r>
              <a:rPr lang="ru-RU" dirty="0" smtClean="0"/>
              <a:t> </a:t>
            </a:r>
            <a:r>
              <a:rPr lang="ru-RU" dirty="0" err="1" smtClean="0"/>
              <a:t>экспрерт.св.заб.с</a:t>
            </a:r>
            <a:r>
              <a:rPr lang="ru-RU" dirty="0" smtClean="0"/>
              <a:t> проф.</a:t>
            </a:r>
          </a:p>
        </p:txBody>
      </p:sp>
    </p:spTree>
    <p:extLst>
      <p:ext uri="{BB962C8B-B14F-4D97-AF65-F5344CB8AC3E}">
        <p14:creationId xmlns:p14="http://schemas.microsoft.com/office/powerpoint/2010/main" xmlns="" val="211718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40B78-27E1-4B87-A6C8-5F0478EF17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A5F3-4D4A-4E63-A996-2DF0901372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5513A-C002-41F4-8EAD-A0B3085279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D289-E520-4FB7-A842-B537C3470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C19CA-859A-4845-9998-916002FF9B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7354E-41EA-4BD8-8196-A56AECECC8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74718-D99F-4DFE-90C4-EF5725DE0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0B3B2-0639-4406-8E5B-37B502BD1B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0FA8-EE4F-4812-9104-C2E87CAC9B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E405D-943D-442C-9A35-0382A6EB37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AB9F5-57CC-4FC5-979D-DC540181F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7CD19-F3F6-4800-A465-10B6E2C64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300D8C-59CC-46B3-AE86-D1575C053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8208912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b="1" dirty="0" smtClean="0"/>
          </a:p>
        </p:txBody>
      </p:sp>
      <p:pic>
        <p:nvPicPr>
          <p:cNvPr id="6" name="Picture 4" descr="http://kcd45.ru/img/no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3888432" cy="3201646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424936" cy="9605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Плотникова О.В., зав. кафедрой гигиены труда, </a:t>
            </a:r>
            <a:r>
              <a:rPr lang="ru-RU" dirty="0" err="1" smtClean="0"/>
              <a:t>профпатологии</a:t>
            </a:r>
            <a:r>
              <a:rPr lang="ru-RU" dirty="0" smtClean="0"/>
              <a:t> ФГБОУ ВПО </a:t>
            </a:r>
            <a:r>
              <a:rPr lang="ru-RU" dirty="0" err="1" smtClean="0"/>
              <a:t>ОмГМУ</a:t>
            </a:r>
            <a:r>
              <a:rPr lang="ru-RU" dirty="0" smtClean="0"/>
              <a:t> Минздрава России </a:t>
            </a: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960440" cy="264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1318" cy="15686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Изменятся ли с принятием ФКР степени тугоухости у пациентов? </a:t>
            </a:r>
            <a:br>
              <a:rPr lang="ru-RU" sz="4000" b="1" dirty="0" smtClean="0"/>
            </a:br>
            <a:r>
              <a:rPr lang="ru-RU" sz="4000" b="1" dirty="0" smtClean="0"/>
              <a:t>Нет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653136"/>
            <a:ext cx="2936875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По ГОСТ 1978: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4725144"/>
            <a:ext cx="2941637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По ФКР 2015: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1439863" y="2776538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974850" y="2849563"/>
            <a:ext cx="366713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465388" y="3236913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649913" y="2824163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184900" y="2849563"/>
            <a:ext cx="366713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719888" y="3265488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324725" y="4060825"/>
            <a:ext cx="366713" cy="4302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5229200"/>
            <a:ext cx="2936875" cy="401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1</a:t>
            </a:r>
            <a:r>
              <a:rPr lang="ru-RU" sz="2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+</a:t>
            </a:r>
            <a:r>
              <a:rPr lang="ru-RU" sz="2000" dirty="0">
                <a:latin typeface="+mn-lt"/>
              </a:rPr>
              <a:t>15</a:t>
            </a:r>
            <a:r>
              <a:rPr lang="en-US" sz="2000" dirty="0">
                <a:latin typeface="+mn-lt"/>
              </a:rPr>
              <a:t>+</a:t>
            </a:r>
            <a:r>
              <a:rPr lang="ru-RU" sz="2000" dirty="0">
                <a:latin typeface="+mn-lt"/>
              </a:rPr>
              <a:t>30</a:t>
            </a:r>
            <a:r>
              <a:rPr lang="en-US" sz="2000" dirty="0">
                <a:latin typeface="+mn-lt"/>
              </a:rPr>
              <a:t>)/3=</a:t>
            </a:r>
            <a:r>
              <a:rPr lang="ru-RU" sz="2000" dirty="0">
                <a:latin typeface="+mn-lt"/>
              </a:rPr>
              <a:t> 19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5373216"/>
            <a:ext cx="2941637" cy="401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(12+15+30+80)</a:t>
            </a:r>
            <a:r>
              <a:rPr lang="en-US" sz="2000" dirty="0">
                <a:latin typeface="+mn-lt"/>
              </a:rPr>
              <a:t>/</a:t>
            </a:r>
            <a:r>
              <a:rPr lang="ru-RU" sz="2000" dirty="0">
                <a:latin typeface="+mn-lt"/>
              </a:rPr>
              <a:t>4</a:t>
            </a:r>
            <a:r>
              <a:rPr lang="en-US" sz="2000" dirty="0">
                <a:latin typeface="+mn-lt"/>
              </a:rPr>
              <a:t>=</a:t>
            </a:r>
            <a:r>
              <a:rPr lang="ru-RU" sz="2000" dirty="0">
                <a:latin typeface="+mn-lt"/>
              </a:rPr>
              <a:t> 34</a:t>
            </a:r>
            <a:endParaRPr lang="en-US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877272"/>
            <a:ext cx="2936875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СНТ 1 степени</a:t>
            </a:r>
            <a:endParaRPr lang="en-US" sz="2000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5949280"/>
            <a:ext cx="2941637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СНТ 1 степени</a:t>
            </a:r>
            <a:endParaRPr lang="en-US" sz="20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7839" y="6488668"/>
            <a:ext cx="6032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 презентации к докладу Н.Н. </a:t>
            </a:r>
            <a:r>
              <a:rPr lang="ru-RU" sz="1400" dirty="0" err="1" smtClean="0"/>
              <a:t>Мазитовой</a:t>
            </a:r>
            <a:r>
              <a:rPr lang="ru-RU" sz="1400" dirty="0" smtClean="0"/>
              <a:t>, г. Шахты, сентябрь 2016 г.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Приемлемая клиническая практика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Величину </a:t>
            </a:r>
            <a:r>
              <a:rPr lang="ru-RU" b="1" i="1" dirty="0" err="1" smtClean="0"/>
              <a:t>пресбиакузиса</a:t>
            </a:r>
            <a:r>
              <a:rPr lang="ru-RU" dirty="0" smtClean="0"/>
              <a:t> (возрастных изменений слуха) следует учитывать только на стадии </a:t>
            </a:r>
            <a:r>
              <a:rPr lang="ru-RU" dirty="0" err="1" smtClean="0"/>
              <a:t>донозологических</a:t>
            </a:r>
            <a:r>
              <a:rPr lang="ru-RU" dirty="0" smtClean="0"/>
              <a:t> изменений слуха (</a:t>
            </a:r>
            <a:r>
              <a:rPr lang="en-US" b="1" dirty="0" smtClean="0"/>
              <a:t>Z</a:t>
            </a:r>
            <a:r>
              <a:rPr lang="ru-RU" b="1" dirty="0" smtClean="0"/>
              <a:t>57.0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При величине порогов слуха, превышающих параметры </a:t>
            </a:r>
            <a:r>
              <a:rPr lang="ru-RU" dirty="0" err="1" smtClean="0"/>
              <a:t>пресбиакузиса</a:t>
            </a:r>
            <a:r>
              <a:rPr lang="ru-RU" dirty="0" smtClean="0"/>
              <a:t>, степень нарушения слуха оценивается от аудиометрического нуля.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5446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Алгоритм диагностики потери слуха, вызванной шумом</a:t>
            </a:r>
            <a:r>
              <a:rPr lang="ru-RU" dirty="0" smtClean="0"/>
              <a:t>, на этапе постановки предварительного диагноза (</a:t>
            </a:r>
            <a:r>
              <a:rPr lang="ru-RU" b="1" dirty="0" smtClean="0"/>
              <a:t>при проведении предварительного и/или периодического медицинского осмотра и/или на активном приеме у врача </a:t>
            </a:r>
            <a:r>
              <a:rPr lang="ru-RU" b="1" dirty="0" err="1" smtClean="0"/>
              <a:t>оториноларинголога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2362200" cy="9906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АНАМНЕЗ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15816" y="685800"/>
            <a:ext cx="6048797" cy="5410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Первый шаг: сбор анамнеза и анализ профессионального маршрута </a:t>
            </a:r>
          </a:p>
          <a:p>
            <a:pPr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жалоб</a:t>
            </a: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Травмы</a:t>
            </a: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Соматическая патология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900" dirty="0" smtClean="0"/>
              <a:t>(артериальная гипертония, сахарный диабет, болезни </a:t>
            </a:r>
            <a:r>
              <a:rPr lang="ru-RU" sz="1900" dirty="0"/>
              <a:t>почек и </a:t>
            </a:r>
            <a:r>
              <a:rPr lang="ru-RU" sz="1900" dirty="0" err="1"/>
              <a:t>т.д</a:t>
            </a:r>
            <a:r>
              <a:rPr lang="ru-RU" sz="1900" dirty="0"/>
              <a:t>)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Глухота у родственников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 аудиограммы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</a:t>
            </a: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Хобби (</a:t>
            </a:r>
            <a:r>
              <a:rPr lang="ru-RU" sz="1900" dirty="0" smtClean="0"/>
              <a:t>охота</a:t>
            </a:r>
            <a:r>
              <a:rPr lang="ru-RU" sz="1900" dirty="0"/>
              <a:t>, служба в армии, активное прослушивание аудиоканала)</a:t>
            </a:r>
            <a:endParaRPr lang="en-US" sz="1900" dirty="0"/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выполняемой работы</a:t>
            </a: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стажа в контакте с шумом</a:t>
            </a: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шума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СИЗ</a:t>
            </a:r>
          </a:p>
        </p:txBody>
      </p:sp>
      <p:pic>
        <p:nvPicPr>
          <p:cNvPr id="32772" name="Picture 2" descr="H:\мои занятия\картинки\люди\ludia-24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23050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4293096"/>
            <a:ext cx="5834062" cy="180074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Второй шаг: объективный осмотр и </a:t>
            </a:r>
            <a:r>
              <a:rPr lang="ru-RU" sz="3600" b="1" dirty="0" err="1" smtClean="0"/>
              <a:t>аудиологическое</a:t>
            </a:r>
            <a:r>
              <a:rPr lang="ru-RU" sz="3600" b="1" dirty="0" smtClean="0"/>
              <a:t> исследование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effectLst/>
              </a:rPr>
              <a:t>Исследование слуховой функции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41993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Всем лицам, работающим в условиях воздействия производственного шума, в обязательном порядке проводится </a:t>
            </a:r>
            <a:r>
              <a:rPr lang="ru-RU" b="1" dirty="0" smtClean="0"/>
              <a:t>аудиометрическое исследование методом тональной пороговой аудиометрии </a:t>
            </a:r>
            <a:r>
              <a:rPr lang="ru-RU" dirty="0" smtClean="0"/>
              <a:t>и по показаниям – исследование вестибулярного аппарата.</a:t>
            </a:r>
          </a:p>
          <a:p>
            <a:endParaRPr lang="ru-RU" dirty="0" smtClean="0"/>
          </a:p>
          <a:p>
            <a:r>
              <a:rPr lang="ru-RU" dirty="0" smtClean="0"/>
              <a:t>Наиболее рационально начать медицинский осмотр с аудиометрического исследования, которое проводится, по возможности, в первой половине дня, но не ранее, чем через 14 часов после воздействия на обследуемого производственного шума.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27625" cy="1384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effectLst/>
              </a:rPr>
              <a:t>Тональная пороговая аудиометрия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12921"/>
            <a:ext cx="4038600" cy="2908457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97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286000"/>
            <a:ext cx="358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Цель: исследование порогов слуха при воздушном и костном проведении.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Раздражитель – тон точно определенной частоты и интенсивности.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2895600" cy="1905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Второй шаг: объективный осмотр и </a:t>
            </a:r>
            <a:r>
              <a:rPr lang="ru-RU" sz="3600" b="1" dirty="0" err="1" smtClean="0"/>
              <a:t>аудиологическое</a:t>
            </a:r>
            <a:r>
              <a:rPr lang="ru-RU" sz="3600" b="1" dirty="0" smtClean="0"/>
              <a:t> исследование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32048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Осмотр </a:t>
            </a:r>
            <a:r>
              <a:rPr lang="ru-RU" b="1" dirty="0" err="1" smtClean="0"/>
              <a:t>ЛОР-органов</a:t>
            </a:r>
            <a:r>
              <a:rPr lang="ru-RU" b="1" dirty="0" smtClean="0"/>
              <a:t> проводится в обычной последовательности (осмотр полости носа, глотки, уха и гортани). </a:t>
            </a:r>
          </a:p>
          <a:p>
            <a:r>
              <a:rPr lang="ru-RU" dirty="0" smtClean="0"/>
              <a:t>Особое внимание следует обратить </a:t>
            </a:r>
            <a:r>
              <a:rPr lang="ru-RU" b="1" dirty="0" smtClean="0"/>
              <a:t>на состояние барабанной перепонки</a:t>
            </a:r>
            <a:r>
              <a:rPr lang="ru-RU" dirty="0" smtClean="0"/>
              <a:t> (для исключения воспалительных и склеротических изменений структур среднего уха) </a:t>
            </a:r>
            <a:r>
              <a:rPr lang="ru-RU" b="1" dirty="0" smtClean="0"/>
              <a:t>и сопутствующую патологию полости носа и носоглотки. </a:t>
            </a:r>
          </a:p>
          <a:p>
            <a:r>
              <a:rPr lang="ru-RU" dirty="0" smtClean="0"/>
              <a:t>Отоскопическая картина у лиц с нарушениями слуха, которая могла сформироваться вследствие воздействия шума, чаще всего, не изменена, барабанная перепонка имеет обычный цвет и опознавательные контуры.</a:t>
            </a:r>
          </a:p>
          <a:p>
            <a:endParaRPr lang="ru-RU" dirty="0" smtClean="0"/>
          </a:p>
          <a:p>
            <a:pPr>
              <a:buNone/>
              <a:defRPr/>
            </a:pPr>
            <a:endParaRPr lang="ru-RU" sz="2800" dirty="0"/>
          </a:p>
        </p:txBody>
      </p:sp>
      <p:pic>
        <p:nvPicPr>
          <p:cNvPr id="4" name="Picture 2" descr="C:\Users\q\Documents\ДОКТОРСКАЯ\Картинки\5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500" y="5301208"/>
            <a:ext cx="1718500" cy="1556792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6286520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498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/>
              <a:t>Второй шаг: объективный осмотр и </a:t>
            </a:r>
            <a:r>
              <a:rPr lang="ru-RU" sz="2800" b="1" dirty="0" err="1" smtClean="0"/>
              <a:t>аудиологическое</a:t>
            </a:r>
            <a:r>
              <a:rPr lang="ru-RU" sz="2800" b="1" dirty="0" smtClean="0"/>
              <a:t> исследование 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u="sng" dirty="0" smtClean="0"/>
              <a:t>тональная аудиометрия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Особенности тональной </a:t>
            </a:r>
            <a:r>
              <a:rPr lang="ru-RU" sz="2800" i="1" dirty="0" err="1" smtClean="0"/>
              <a:t>аудиограммы</a:t>
            </a:r>
            <a:r>
              <a:rPr lang="ru-RU" sz="2800" i="1" dirty="0" smtClean="0"/>
              <a:t> при профессиональной тугоухости 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снижение слуха носит двусторонний симметричный характер, различия не превышают одной степени тугоухости;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нет существенного различия между снижением костной и воздушной звукопроводимости;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имеется провал </a:t>
            </a:r>
            <a:r>
              <a:rPr lang="ru-RU" sz="2400" b="1" dirty="0" err="1" smtClean="0"/>
              <a:t>аудиограммы</a:t>
            </a:r>
            <a:r>
              <a:rPr lang="ru-RU" sz="2400" b="1" dirty="0" smtClean="0"/>
              <a:t> в области высоких частот от 4 до 8 тыс. Гц.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длительное сохранение 100% разборчивости речи;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сохранение нормальных порогов восприятия ультразвука.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/>
              <a:t>Аудиограмма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при нормальном слухе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72816"/>
            <a:ext cx="9144000" cy="4248472"/>
          </a:xfr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 txBox="1">
            <a:spLocks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Перспективы развития 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профпатологической службы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397000"/>
          <a:ext cx="842968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57188" y="3351213"/>
            <a:ext cx="8572500" cy="1077912"/>
          </a:xfrm>
          <a:prstGeom prst="rect">
            <a:avLst/>
          </a:prstGeom>
          <a:noFill/>
          <a:ln w="63500" cap="rnd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 </a:t>
            </a: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err="1" smtClean="0">
                <a:solidFill>
                  <a:schemeClr val="tx1"/>
                </a:solidFill>
              </a:rPr>
              <a:t>Аудиограмма</a:t>
            </a:r>
            <a:r>
              <a:rPr lang="ru-RU" sz="2800" b="1" dirty="0" smtClean="0">
                <a:solidFill>
                  <a:schemeClr val="tx1"/>
                </a:solidFill>
              </a:rPr>
              <a:t> больного с начальными</a:t>
            </a:r>
            <a:r>
              <a:rPr lang="ru-RU" sz="2800" b="1" dirty="0" smtClean="0">
                <a:solidFill>
                  <a:srgbClr val="CC66FF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признаками действия шума на орган слуха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>
            <p:ph idx="1"/>
          </p:nvPr>
        </p:nvGraphicFramePr>
        <p:xfrm>
          <a:off x="785813" y="1887538"/>
          <a:ext cx="7570787" cy="3952875"/>
        </p:xfrm>
        <a:graphic>
          <a:graphicData uri="http://schemas.openxmlformats.org/presentationml/2006/ole">
            <p:oleObj spid="_x0000_s4098" name="Фотография Photo Editor" r:id="rId3" imgW="7571429" imgH="395238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effectLst/>
              </a:rPr>
              <a:t>Основные характеристики профессиональной НСТ</a:t>
            </a:r>
            <a:endParaRPr lang="ru-RU" sz="32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196752"/>
            <a:ext cx="8713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sz="2000" dirty="0"/>
              <a:t>начальные стадии ПНСТ характеризуются </a:t>
            </a:r>
            <a:r>
              <a:rPr lang="ru-RU" sz="2000" b="1" dirty="0"/>
              <a:t>наличием “зубца” на высоких частотах 3000</a:t>
            </a:r>
            <a:r>
              <a:rPr lang="ru-RU" sz="2000" dirty="0">
                <a:solidFill>
                  <a:srgbClr val="FFFF00"/>
                </a:solidFill>
              </a:rPr>
              <a:t>,</a:t>
            </a:r>
            <a:r>
              <a:rPr lang="ru-RU" sz="2000" dirty="0"/>
              <a:t> 4000 или 6000 Гц с восстановлением на 8000 Гц.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000" dirty="0"/>
              <a:t>Этим зубец Кархарта отличается от </a:t>
            </a:r>
            <a:r>
              <a:rPr lang="ru-RU" sz="2000" dirty="0" err="1"/>
              <a:t>пресбиакузиса</a:t>
            </a:r>
            <a:r>
              <a:rPr lang="ru-RU" sz="2000" dirty="0"/>
              <a:t>, при котором также происходит снижение слуха на высокие частоты, но по нисходящему  типу без восстановления на 8000 Гц.</a:t>
            </a:r>
          </a:p>
          <a:p>
            <a:pPr>
              <a:buFontTx/>
              <a:buBlip>
                <a:blip r:embed="rId2"/>
              </a:buBlip>
              <a:defRPr/>
            </a:pPr>
            <a:endParaRPr lang="ru-RU" sz="2000" dirty="0"/>
          </a:p>
          <a:p>
            <a:pPr>
              <a:buFontTx/>
              <a:buBlip>
                <a:blip r:embed="rId2"/>
              </a:buBlip>
              <a:defRPr/>
            </a:pPr>
            <a:endParaRPr lang="ru-RU" sz="2000" dirty="0"/>
          </a:p>
        </p:txBody>
      </p:sp>
      <p:pic>
        <p:nvPicPr>
          <p:cNvPr id="41991" name="Picture 4" descr="C:\Users\q\Documents\ДОКТОРСКАЯ\Картинки\48155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2881313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узел 10"/>
          <p:cNvSpPr/>
          <p:nvPr/>
        </p:nvSpPr>
        <p:spPr>
          <a:xfrm>
            <a:off x="2771800" y="4293096"/>
            <a:ext cx="576263" cy="57626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6" descr="впад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29575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Третий шаг: формулирование заключения врача-специалиста на медицинском осмотре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Заключение </a:t>
            </a:r>
            <a:r>
              <a:rPr lang="ru-RU" dirty="0" err="1" smtClean="0"/>
              <a:t>врача-оториноларинголога</a:t>
            </a:r>
            <a:r>
              <a:rPr lang="ru-RU" dirty="0" smtClean="0"/>
              <a:t> по результатам проведения медицинского осмотра формулируется в соответствии с МКБ-Х с указанием кода заболевания.</a:t>
            </a:r>
          </a:p>
          <a:p>
            <a:endParaRPr lang="ru-RU" dirty="0" smtClean="0"/>
          </a:p>
          <a:p>
            <a:r>
              <a:rPr lang="ru-RU" b="1" dirty="0" smtClean="0"/>
              <a:t>При проведении ПМО </a:t>
            </a:r>
            <a:r>
              <a:rPr lang="ru-RU" dirty="0" smtClean="0"/>
              <a:t>работника, занятого в условиях воздействия шума, уровни которого превышают предельно допустимые, </a:t>
            </a:r>
            <a:r>
              <a:rPr lang="ru-RU" b="1" dirty="0" smtClean="0"/>
              <a:t>врачу необходимо</a:t>
            </a:r>
            <a:r>
              <a:rPr lang="ru-RU" dirty="0" smtClean="0"/>
              <a:t>: </a:t>
            </a:r>
          </a:p>
          <a:p>
            <a:r>
              <a:rPr lang="ru-RU" b="1" dirty="0" smtClean="0"/>
              <a:t>а) полностью выполнить регламентированный объем медицинского осмотра; </a:t>
            </a:r>
            <a:endParaRPr lang="ru-RU" dirty="0" smtClean="0"/>
          </a:p>
          <a:p>
            <a:r>
              <a:rPr lang="ru-RU" b="1" dirty="0" smtClean="0"/>
              <a:t>б) установить клинический диагноз; </a:t>
            </a:r>
            <a:endParaRPr lang="ru-RU" dirty="0" smtClean="0"/>
          </a:p>
          <a:p>
            <a:r>
              <a:rPr lang="ru-RU" b="1" dirty="0" smtClean="0"/>
              <a:t>в) при выявлении у </a:t>
            </a:r>
            <a:r>
              <a:rPr lang="ru-RU" b="1" dirty="0" err="1" smtClean="0"/>
              <a:t>стажированного</a:t>
            </a:r>
            <a:r>
              <a:rPr lang="ru-RU" b="1" dirty="0" smtClean="0"/>
              <a:t> работника хронической двусторонней </a:t>
            </a:r>
            <a:r>
              <a:rPr lang="ru-RU" b="1" dirty="0" err="1" smtClean="0"/>
              <a:t>сенсоневральной</a:t>
            </a:r>
            <a:r>
              <a:rPr lang="ru-RU" b="1" dirty="0" smtClean="0"/>
              <a:t> тугоухости установить предварительный диагноз профессионального заболевания «потеря слуха, вызванная шумом»;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Третий шаг: формулирование заключения врача-специалиста на медицинском осмотре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подозрении на профессиональное заболевание органа слуха </a:t>
            </a:r>
            <a:r>
              <a:rPr lang="ru-RU" dirty="0" err="1" smtClean="0"/>
              <a:t>врач-оториноларинголог</a:t>
            </a:r>
            <a:r>
              <a:rPr lang="ru-RU" dirty="0" smtClean="0"/>
              <a:t> формулирует предварительный диагноз и направляет работника к </a:t>
            </a:r>
            <a:r>
              <a:rPr lang="ru-RU" dirty="0" err="1" smtClean="0"/>
              <a:t>врачу-профпатологу</a:t>
            </a:r>
            <a:r>
              <a:rPr lang="ru-RU" dirty="0" smtClean="0"/>
              <a:t>, председателю ВК, для подачи извещения о предварительном диагнозе хронического профессионального заболевания.</a:t>
            </a:r>
          </a:p>
          <a:p>
            <a:endParaRPr lang="ru-RU" dirty="0" smtClean="0"/>
          </a:p>
          <a:p>
            <a:r>
              <a:rPr lang="ru-RU" b="1" dirty="0" smtClean="0"/>
              <a:t>К числу лиц с подозрением на профессиональное заболевание «Потеря слуха, вызванная шумом» врач должен отнести работников с хронической двусторонней </a:t>
            </a:r>
            <a:r>
              <a:rPr lang="ru-RU" b="1" dirty="0" err="1" smtClean="0"/>
              <a:t>сенсоневральной</a:t>
            </a:r>
            <a:r>
              <a:rPr lang="ru-RU" b="1" dirty="0" smtClean="0"/>
              <a:t> тугоухостью, имеющей типичную для профессионального заболевания аудиометрическую картину:</a:t>
            </a:r>
          </a:p>
          <a:p>
            <a:r>
              <a:rPr lang="ru-RU" b="1" dirty="0" smtClean="0"/>
              <a:t>при уровне шума на рабочем месте до 90 </a:t>
            </a:r>
            <a:r>
              <a:rPr lang="ru-RU" b="1" dirty="0" err="1" smtClean="0"/>
              <a:t>дБА</a:t>
            </a:r>
            <a:r>
              <a:rPr lang="ru-RU" b="1" dirty="0" smtClean="0"/>
              <a:t> – со стажем работы, как правило, 15 лет и более;</a:t>
            </a:r>
          </a:p>
          <a:p>
            <a:r>
              <a:rPr lang="ru-RU" b="1" dirty="0" smtClean="0"/>
              <a:t>при уровне шума на рабочем месте более 90 </a:t>
            </a:r>
            <a:r>
              <a:rPr lang="ru-RU" b="1" dirty="0" err="1" smtClean="0"/>
              <a:t>дБА</a:t>
            </a:r>
            <a:r>
              <a:rPr lang="ru-RU" b="1" dirty="0" smtClean="0"/>
              <a:t> – со стажем работы, как правило, 10 лет и более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Третий шаг: формулирование заключения врача-специалиста на медицинском осмотре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г) провести экспертизу профессиональной пригодности в соответствии с общими и дополнительными медицинскими противопоказаниями, указанными в действующем регламенте ПМО.</a:t>
            </a:r>
          </a:p>
          <a:p>
            <a:endParaRPr lang="ru-RU" dirty="0" smtClean="0"/>
          </a:p>
          <a:p>
            <a:r>
              <a:rPr lang="ru-RU" dirty="0" smtClean="0"/>
              <a:t>При проведении экспертизы </a:t>
            </a:r>
            <a:r>
              <a:rPr lang="ru-RU" dirty="0" err="1" smtClean="0"/>
              <a:t>профпригодности</a:t>
            </a:r>
            <a:r>
              <a:rPr lang="ru-RU" dirty="0" smtClean="0"/>
              <a:t> работников с нарушениями слуха, вне зависимости от этиологии этих нарушений необходимо учитывать: </a:t>
            </a:r>
          </a:p>
          <a:p>
            <a:pPr>
              <a:buNone/>
            </a:pPr>
            <a:r>
              <a:rPr lang="ru-RU" dirty="0" smtClean="0"/>
              <a:t>     а) особенности развития заболевания; </a:t>
            </a:r>
          </a:p>
          <a:p>
            <a:pPr>
              <a:buNone/>
            </a:pPr>
            <a:r>
              <a:rPr lang="ru-RU" dirty="0" smtClean="0"/>
              <a:t>     б) степень нарушения слуха; </a:t>
            </a:r>
          </a:p>
          <a:p>
            <a:pPr>
              <a:buNone/>
            </a:pPr>
            <a:r>
              <a:rPr lang="ru-RU" dirty="0" smtClean="0"/>
              <a:t>     в) характер и течение заболевания; </a:t>
            </a:r>
          </a:p>
          <a:p>
            <a:pPr>
              <a:buNone/>
            </a:pPr>
            <a:r>
              <a:rPr lang="ru-RU" dirty="0" smtClean="0"/>
              <a:t>     г) наличие сопутствующей патологии.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оказания специализированной </a:t>
            </a:r>
            <a:r>
              <a:rPr lang="ru-RU" dirty="0" err="1" smtClean="0"/>
              <a:t>профпатологической</a:t>
            </a:r>
            <a:r>
              <a:rPr lang="ru-RU" dirty="0" smtClean="0"/>
              <a:t> помощи работникам, занятым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 smtClean="0"/>
              <a:t>условиях воздействия шума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Приемлемая клиническая практика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Проведение углубленного медицинского осмотра работников, занятых в условиях воздействия шума, в Центре </a:t>
            </a:r>
            <a:r>
              <a:rPr lang="ru-RU" b="1" i="1" dirty="0" err="1" smtClean="0"/>
              <a:t>профпатологии</a:t>
            </a:r>
            <a:r>
              <a:rPr lang="ru-RU" b="1" i="1" dirty="0" smtClean="0"/>
              <a:t>:</a:t>
            </a:r>
            <a:endParaRPr lang="ru-RU" dirty="0" smtClean="0"/>
          </a:p>
          <a:p>
            <a:r>
              <a:rPr lang="ru-RU" dirty="0" smtClean="0"/>
              <a:t>врач </a:t>
            </a:r>
            <a:r>
              <a:rPr lang="ru-RU" dirty="0" err="1" smtClean="0"/>
              <a:t>оториноларинголог</a:t>
            </a:r>
            <a:r>
              <a:rPr lang="ru-RU" dirty="0" smtClean="0"/>
              <a:t>, </a:t>
            </a:r>
            <a:r>
              <a:rPr lang="ru-RU" dirty="0" err="1" smtClean="0"/>
              <a:t>сурдолог-оториноларинголог</a:t>
            </a:r>
            <a:r>
              <a:rPr lang="ru-RU" dirty="0" smtClean="0"/>
              <a:t> проводит клинический осмотр, основной целью которого является </a:t>
            </a:r>
            <a:r>
              <a:rPr lang="ru-RU" b="1" dirty="0" smtClean="0"/>
              <a:t>выявление ранних признаков негативного воздействия шума на орган слуха</a:t>
            </a:r>
            <a:r>
              <a:rPr lang="ru-RU" dirty="0" smtClean="0"/>
              <a:t>, и </a:t>
            </a:r>
            <a:r>
              <a:rPr lang="ru-RU" b="1" dirty="0" smtClean="0"/>
              <a:t>экспертизу </a:t>
            </a:r>
            <a:r>
              <a:rPr lang="ru-RU" b="1" dirty="0" err="1" smtClean="0"/>
              <a:t>профпригодности</a:t>
            </a:r>
            <a:r>
              <a:rPr lang="ru-RU" b="1" dirty="0" smtClean="0"/>
              <a:t> </a:t>
            </a:r>
            <a:r>
              <a:rPr lang="ru-RU" dirty="0" smtClean="0"/>
              <a:t>по результатам объективного обследования и тональной пороговой аудиометрии. </a:t>
            </a:r>
          </a:p>
          <a:p>
            <a:endParaRPr lang="ru-RU" dirty="0" smtClean="0"/>
          </a:p>
          <a:p>
            <a:r>
              <a:rPr lang="ru-RU" b="1" dirty="0" smtClean="0"/>
              <a:t>При подозрении на профессиональное заболевание </a:t>
            </a:r>
            <a:r>
              <a:rPr lang="ru-RU" dirty="0" smtClean="0"/>
              <a:t>врач </a:t>
            </a:r>
            <a:r>
              <a:rPr lang="ru-RU" dirty="0" err="1" smtClean="0"/>
              <a:t>оториноларинголог</a:t>
            </a:r>
            <a:r>
              <a:rPr lang="ru-RU" dirty="0" smtClean="0"/>
              <a:t>, </a:t>
            </a:r>
            <a:r>
              <a:rPr lang="ru-RU" dirty="0" err="1" smtClean="0"/>
              <a:t>сурдолог-оториноларинголог</a:t>
            </a:r>
            <a:r>
              <a:rPr lang="ru-RU" dirty="0" smtClean="0"/>
              <a:t> совместно с </a:t>
            </a:r>
            <a:r>
              <a:rPr lang="ru-RU" dirty="0" err="1" smtClean="0"/>
              <a:t>врачом-профпатологом</a:t>
            </a:r>
            <a:r>
              <a:rPr lang="ru-RU" dirty="0" smtClean="0"/>
              <a:t>, председателем ВК, </a:t>
            </a:r>
            <a:r>
              <a:rPr lang="ru-RU" b="1" dirty="0" smtClean="0"/>
              <a:t>оформляет извещение об установлении предварительного диагноза хронического профессионального заболевания</a:t>
            </a:r>
            <a:r>
              <a:rPr lang="ru-RU" dirty="0" smtClean="0"/>
              <a:t>, и в дальнейшем </a:t>
            </a:r>
            <a:r>
              <a:rPr lang="ru-RU" b="1" dirty="0" smtClean="0"/>
              <a:t>готовит документы для ВК </a:t>
            </a:r>
            <a:r>
              <a:rPr lang="ru-RU" dirty="0" smtClean="0"/>
              <a:t>с целью установления заключительного диагноза и проведения экспертизы связи заболевания с профессией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Приемлемая клиническая практика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Проведение консультации работника, направленного после ПМО с подозрением на хроническое профессиональное заболевание органа слуха, в Центре </a:t>
            </a:r>
            <a:r>
              <a:rPr lang="ru-RU" b="1" i="1" dirty="0" err="1" smtClean="0"/>
              <a:t>профпатологии</a:t>
            </a:r>
            <a:r>
              <a:rPr lang="ru-RU" b="1" i="1" dirty="0" smtClean="0"/>
              <a:t>:</a:t>
            </a:r>
            <a:endParaRPr lang="ru-RU" dirty="0" smtClean="0"/>
          </a:p>
          <a:p>
            <a:r>
              <a:rPr lang="ru-RU" dirty="0" err="1" smtClean="0"/>
              <a:t>Врач-профпатолог</a:t>
            </a:r>
            <a:r>
              <a:rPr lang="ru-RU" dirty="0" smtClean="0"/>
              <a:t>, </a:t>
            </a:r>
            <a:r>
              <a:rPr lang="ru-RU" dirty="0" err="1" smtClean="0"/>
              <a:t>врач-оториноларинголог</a:t>
            </a:r>
            <a:r>
              <a:rPr lang="ru-RU" dirty="0" smtClean="0"/>
              <a:t>, </a:t>
            </a:r>
            <a:r>
              <a:rPr lang="ru-RU" dirty="0" err="1" smtClean="0"/>
              <a:t>сурдолог-оториноларинголог</a:t>
            </a:r>
            <a:r>
              <a:rPr lang="ru-RU" dirty="0" smtClean="0"/>
              <a:t> начинает прием </a:t>
            </a:r>
            <a:r>
              <a:rPr lang="ru-RU" b="1" dirty="0" smtClean="0"/>
              <a:t>с анализа профессионального маршрута по копии трудовой книжки</a:t>
            </a:r>
            <a:r>
              <a:rPr lang="ru-RU" dirty="0" smtClean="0"/>
              <a:t>, обращая при этом внимание на вид экономической деятельности, основную профессию, </a:t>
            </a:r>
            <a:r>
              <a:rPr lang="ru-RU" b="1" dirty="0" smtClean="0"/>
              <a:t>стаж работы</a:t>
            </a:r>
            <a:r>
              <a:rPr lang="ru-RU" dirty="0" smtClean="0"/>
              <a:t> во вредных условиях, в том числе в контакте с шумом, </a:t>
            </a:r>
            <a:r>
              <a:rPr lang="ru-RU" b="1" dirty="0" smtClean="0"/>
              <a:t>наличие и длительность перерывов в работе, наличие и длительность </a:t>
            </a:r>
            <a:r>
              <a:rPr lang="ru-RU" b="1" dirty="0" err="1" smtClean="0"/>
              <a:t>постконтактного</a:t>
            </a:r>
            <a:r>
              <a:rPr lang="ru-RU" b="1" dirty="0" smtClean="0"/>
              <a:t> периода,</a:t>
            </a:r>
            <a:r>
              <a:rPr lang="ru-RU" dirty="0" smtClean="0"/>
              <a:t> а также возраст при приеме на работу во вредные условия труда.</a:t>
            </a:r>
          </a:p>
          <a:p>
            <a:r>
              <a:rPr lang="ru-RU" dirty="0" smtClean="0"/>
              <a:t>Врач проводит анализ СГХ УТ, в которой должны быть отражены </a:t>
            </a:r>
            <a:r>
              <a:rPr lang="ru-RU" b="1" dirty="0" smtClean="0"/>
              <a:t>эквивалентные уровни шума за весь период трудовой деятельности</a:t>
            </a:r>
            <a:r>
              <a:rPr lang="ru-RU" dirty="0" smtClean="0"/>
              <a:t>, длительности пребывания в условиях воздействия шума в течение рабочей смены, частоте и продолжительности воздействия, типе выполняемой работы; </a:t>
            </a:r>
          </a:p>
          <a:p>
            <a:r>
              <a:rPr lang="ru-RU" dirty="0" smtClean="0"/>
              <a:t>выявляется </a:t>
            </a:r>
            <a:r>
              <a:rPr lang="ru-RU" b="1" dirty="0" smtClean="0"/>
              <a:t>наличие </a:t>
            </a:r>
            <a:r>
              <a:rPr lang="ru-RU" dirty="0" smtClean="0"/>
              <a:t>на рабочем месте </a:t>
            </a:r>
            <a:r>
              <a:rPr lang="ru-RU" b="1" dirty="0" smtClean="0"/>
              <a:t>вредных факторов рабочей среды, способных потенцировать действие шума </a:t>
            </a:r>
            <a:r>
              <a:rPr lang="ru-RU" dirty="0" smtClean="0"/>
              <a:t>(вибрация, </a:t>
            </a:r>
            <a:r>
              <a:rPr lang="ru-RU" dirty="0" err="1" smtClean="0"/>
              <a:t>ототоксические</a:t>
            </a:r>
            <a:r>
              <a:rPr lang="ru-RU" dirty="0" smtClean="0"/>
              <a:t> вредные вещества, нагревающий микроклимат).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Приемлемая клиническая практика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Врач сопоставляет данные профессионального маршрута работника с данными его санитарно-гигиенической характеристики, так как, </a:t>
            </a:r>
            <a:r>
              <a:rPr lang="ru-RU" b="1" dirty="0" smtClean="0"/>
              <a:t>работая в одной и той же профессии, но на разных предприятиях, работник может подвергаться воздействию различных уровней производственного шума. </a:t>
            </a:r>
          </a:p>
          <a:p>
            <a:endParaRPr lang="ru-RU" dirty="0" smtClean="0"/>
          </a:p>
          <a:p>
            <a:r>
              <a:rPr lang="ru-RU" dirty="0" smtClean="0"/>
              <a:t>Установив у работника наличие хронической двусторонней </a:t>
            </a:r>
            <a:r>
              <a:rPr lang="ru-RU" dirty="0" err="1" smtClean="0"/>
              <a:t>сенсоневральной</a:t>
            </a:r>
            <a:r>
              <a:rPr lang="ru-RU" dirty="0" smtClean="0"/>
              <a:t> тугоухости любой степени выраженности, врач </a:t>
            </a:r>
            <a:r>
              <a:rPr lang="ru-RU" dirty="0" err="1" smtClean="0"/>
              <a:t>оториноларинголог</a:t>
            </a:r>
            <a:r>
              <a:rPr lang="ru-RU" dirty="0" smtClean="0"/>
              <a:t>, </a:t>
            </a:r>
            <a:r>
              <a:rPr lang="ru-RU" dirty="0" err="1" smtClean="0"/>
              <a:t>сурдолог-оториноларинголог</a:t>
            </a:r>
            <a:r>
              <a:rPr lang="ru-RU" dirty="0" smtClean="0"/>
              <a:t> готовит документы для рассмотрения случая на заседании ВК для установления заключительного диагноза и проведения экспертизы связи заболевания органа слуха с профессией.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Экспертиза связи заболевания с профессией при потере слуха, вызванной шумом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763000" cy="831850"/>
          </a:xfrm>
        </p:spPr>
        <p:txBody>
          <a:bodyPr/>
          <a:lstStyle/>
          <a:p>
            <a:pPr>
              <a:defRPr/>
            </a:pPr>
            <a:r>
              <a:rPr lang="ru-RU" sz="3600" b="1" i="1" dirty="0">
                <a:solidFill>
                  <a:schemeClr val="tx1"/>
                </a:solidFill>
              </a:rPr>
              <a:t>Профессиональная  тугоухость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981075"/>
            <a:ext cx="8110537" cy="55197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i="1" dirty="0"/>
          </a:p>
          <a:p>
            <a:pPr>
              <a:lnSpc>
                <a:spcPct val="90000"/>
              </a:lnSpc>
              <a:defRPr/>
            </a:pPr>
            <a:endParaRPr lang="ru-RU" sz="2000" b="1" i="1" dirty="0"/>
          </a:p>
          <a:p>
            <a:pPr>
              <a:lnSpc>
                <a:spcPct val="90000"/>
              </a:lnSpc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Работники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сознательно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скрывают нарушения слуха из-за боязни потерять своё рабочее место</a:t>
            </a:r>
          </a:p>
          <a:p>
            <a:pPr>
              <a:lnSpc>
                <a:spcPct val="90000"/>
              </a:lnSpc>
              <a:defRPr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Неудовлетворительное качество ПМО, неграмотное проведение аудиометрических исследований</a:t>
            </a:r>
          </a:p>
          <a:p>
            <a:pPr>
              <a:lnSpc>
                <a:spcPct val="90000"/>
              </a:lnSpc>
              <a:defRPr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Низкий уровень подготовки специалистов в вопросах особенностей формирования и диагностики профессиональной патологии, особенно на ранних этапах ее развития</a:t>
            </a:r>
          </a:p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некачественный сбор данных о профессиональном маршруте работника в контакте с шумом,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 недостаточное знание критериев диагностики потери слуха, вызванной шумом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цит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по ФКР, 2015 г.).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i="1" dirty="0"/>
          </a:p>
          <a:p>
            <a:pPr>
              <a:lnSpc>
                <a:spcPct val="90000"/>
              </a:lnSpc>
              <a:defRPr/>
            </a:pPr>
            <a:endParaRPr lang="ru-RU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pPr>
              <a:defRPr/>
            </a:pPr>
            <a:r>
              <a:rPr lang="ru-RU" b="1" dirty="0"/>
              <a:t>Дифференциальный диагноз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64096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В процессе дифференциальной диагностики потери слуха, вызванной шумом, необходимо, в первую очередь, исключить прочие заболевания органа слуха:</a:t>
            </a:r>
          </a:p>
          <a:p>
            <a:r>
              <a:rPr lang="ru-RU" dirty="0" smtClean="0"/>
              <a:t> воспалительные процессы среднего и внутреннего уха (хронический средний отит, серозный и гнойный лабиринтит), </a:t>
            </a:r>
          </a:p>
          <a:p>
            <a:r>
              <a:rPr lang="ru-RU" dirty="0" smtClean="0"/>
              <a:t>отосклероз, болезнь </a:t>
            </a:r>
            <a:r>
              <a:rPr lang="ru-RU" dirty="0" err="1" smtClean="0"/>
              <a:t>Меньера</a:t>
            </a:r>
            <a:r>
              <a:rPr lang="ru-RU" dirty="0" smtClean="0"/>
              <a:t> и некоторые другие редко встречающиеся заболевания.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Дифференциальный диагноз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После исключения вышеперечисленных заболеваний и диагностики </a:t>
            </a:r>
            <a:r>
              <a:rPr lang="ru-RU" b="1" dirty="0" err="1" smtClean="0"/>
              <a:t>сенсоневральной</a:t>
            </a:r>
            <a:r>
              <a:rPr lang="ru-RU" b="1" dirty="0" smtClean="0"/>
              <a:t> тугоухости представляется необходимым установить или исключить наличие состояний, способствующих возникновению, либо ухудшению течения тугоухости: </a:t>
            </a:r>
          </a:p>
          <a:p>
            <a:r>
              <a:rPr lang="ru-RU" dirty="0" smtClean="0"/>
              <a:t>травматических повреждений (черепно-мозговых травм, </a:t>
            </a:r>
            <a:r>
              <a:rPr lang="ru-RU" dirty="0" err="1" smtClean="0"/>
              <a:t>аку</a:t>
            </a:r>
            <a:r>
              <a:rPr lang="ru-RU" dirty="0" smtClean="0"/>
              <a:t>- и баротравм); </a:t>
            </a:r>
          </a:p>
          <a:p>
            <a:r>
              <a:rPr lang="ru-RU" dirty="0" smtClean="0"/>
              <a:t>токсических поражений лекарственными веществами, промышленными и бытовыми ядами;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Дифференциальный диагноз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инфекционных заболеваний (острых вирусных инфекций; некоторых хронических инфекционных заболеваний: сифилиса, бруцеллеза и др.); </a:t>
            </a:r>
          </a:p>
          <a:p>
            <a:r>
              <a:rPr lang="ru-RU" dirty="0" smtClean="0"/>
              <a:t>сосудистых нарушений функционального и органического характера и прочей патологии ЦНС (менингит различной этиологии, арахноидит); новообразований среднего уха, внутреннего слухового прохода, мозга.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672"/>
            <a:ext cx="8712968" cy="612068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smtClean="0"/>
              <a:t>Обязательным условием для проведения экспертизы связи заболевания с профессией при потере слуха, вызванной шумом, является наличие следующих документов: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dirty="0" smtClean="0"/>
              <a:t>1. </a:t>
            </a:r>
            <a:r>
              <a:rPr lang="ru-RU" b="1" dirty="0" smtClean="0"/>
              <a:t>Полная копия трудовой книжки </a:t>
            </a:r>
            <a:r>
              <a:rPr lang="ru-RU" dirty="0" smtClean="0"/>
              <a:t>с начала трудовой деятельности до момента проведения экспертизы или окончания трудовой деятельности, заверенная соответствующим образом; </a:t>
            </a:r>
          </a:p>
          <a:p>
            <a:pPr>
              <a:defRPr/>
            </a:pPr>
            <a:r>
              <a:rPr lang="ru-RU" dirty="0" smtClean="0"/>
              <a:t>2. </a:t>
            </a:r>
            <a:r>
              <a:rPr lang="ru-RU" b="1" dirty="0" smtClean="0"/>
              <a:t>Санитарно-гигиеническая характеристика условий труда</a:t>
            </a:r>
            <a:r>
              <a:rPr lang="ru-RU" dirty="0" smtClean="0"/>
              <a:t>, содержащая сведения о контакте с производственным шумом и его уровнях за весь период трудовой деятельности; </a:t>
            </a:r>
          </a:p>
          <a:p>
            <a:pPr>
              <a:defRPr/>
            </a:pPr>
            <a:r>
              <a:rPr lang="ru-RU" dirty="0" smtClean="0"/>
              <a:t>3. </a:t>
            </a:r>
            <a:r>
              <a:rPr lang="ru-RU" b="1" dirty="0" smtClean="0"/>
              <a:t>Сведения о результатах предварительног</a:t>
            </a:r>
            <a:r>
              <a:rPr lang="ru-RU" dirty="0" smtClean="0"/>
              <a:t>о (при поступлении на работу) </a:t>
            </a:r>
            <a:r>
              <a:rPr lang="ru-RU" b="1" dirty="0" smtClean="0"/>
              <a:t>и периодических медицинских осмотров </a:t>
            </a:r>
            <a:r>
              <a:rPr lang="ru-RU" dirty="0" smtClean="0"/>
              <a:t>за весь период работы в условиях воздействия шума; </a:t>
            </a:r>
          </a:p>
          <a:p>
            <a:pPr>
              <a:defRPr/>
            </a:pPr>
            <a:r>
              <a:rPr lang="ru-RU" dirty="0" smtClean="0"/>
              <a:t>4. Выписки из медицинских карт амбулаторного и стационарного больного;</a:t>
            </a:r>
          </a:p>
          <a:p>
            <a:pPr>
              <a:defRPr/>
            </a:pPr>
            <a:r>
              <a:rPr lang="ru-RU" dirty="0" smtClean="0"/>
              <a:t> 5. Подлинники или заверенные лечащим врачом копии </a:t>
            </a:r>
            <a:r>
              <a:rPr lang="ru-RU" dirty="0" err="1" smtClean="0"/>
              <a:t>аудиограмм</a:t>
            </a:r>
            <a:r>
              <a:rPr lang="ru-RU" dirty="0" smtClean="0"/>
              <a:t> за весь период медицинского наблюдения.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Для постановки диагноза профессионального заболевания «Потеря слуха, вызванная шумом», обязательно выполнение следующих трех условий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/>
              <a:t>Уровень производственного шума </a:t>
            </a:r>
            <a:r>
              <a:rPr lang="ru-RU" dirty="0" smtClean="0"/>
              <a:t>от 80 до 90 </a:t>
            </a:r>
            <a:r>
              <a:rPr lang="ru-RU" dirty="0" err="1" smtClean="0"/>
              <a:t>дБА</a:t>
            </a:r>
            <a:r>
              <a:rPr lang="ru-RU" dirty="0" smtClean="0"/>
              <a:t> при стаже работы, как правило, не менее 15 лет; </a:t>
            </a:r>
          </a:p>
          <a:p>
            <a:r>
              <a:rPr lang="ru-RU" dirty="0" smtClean="0"/>
              <a:t>уровень производственного шума свыше 90 </a:t>
            </a:r>
            <a:r>
              <a:rPr lang="ru-RU" dirty="0" err="1" smtClean="0"/>
              <a:t>дБА</a:t>
            </a:r>
            <a:r>
              <a:rPr lang="ru-RU" dirty="0" smtClean="0"/>
              <a:t> при стаже работы, как правило, не менее 10 лет.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Типичная </a:t>
            </a:r>
            <a:r>
              <a:rPr lang="ru-RU" b="1" dirty="0" err="1" smtClean="0"/>
              <a:t>аудиологическая</a:t>
            </a:r>
            <a:r>
              <a:rPr lang="ru-RU" b="1" dirty="0" smtClean="0"/>
              <a:t> картина</a:t>
            </a:r>
            <a:r>
              <a:rPr lang="ru-RU" dirty="0" smtClean="0"/>
              <a:t>: всегда двусторонняя потеря слуха, повышение порогов звуковосприятия преимущественно на высокие частоты, на начальных стадиях нарушения слуха – четко различимый зубец (или впадина) аудиометрической кривой на частоте 4000 Гц (реже 3000 или 6000 Гц). </a:t>
            </a:r>
          </a:p>
          <a:p>
            <a:pPr>
              <a:buNone/>
            </a:pPr>
            <a:r>
              <a:rPr lang="ru-RU" dirty="0" smtClean="0"/>
              <a:t>Требования к профилю аудиометрической кривой являются наиболее строгими для лиц с прерывистым стажем работы и уровнем шума, незначительно превышающим ПДУ.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/>
              <a:t>Объективная верификация и постановка диагноза строго в период контакта с шумом, уровень которого превышает 80 </a:t>
            </a:r>
            <a:r>
              <a:rPr lang="ru-RU" b="1" dirty="0" err="1" smtClean="0"/>
              <a:t>дБА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Примеры экспертно-трудовых решений: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564357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МКБ-Х (</a:t>
            </a:r>
            <a:r>
              <a:rPr lang="en-US" b="1" dirty="0" smtClean="0"/>
              <a:t>Z</a:t>
            </a:r>
            <a:r>
              <a:rPr lang="ru-RU" b="1" dirty="0" smtClean="0"/>
              <a:t>57.0) -</a:t>
            </a:r>
            <a:r>
              <a:rPr lang="ru-RU" dirty="0" smtClean="0"/>
              <a:t>Неблагоприятное воздействие производственного шума (признаки воздействия шума на орган слуха): «</a:t>
            </a:r>
            <a:r>
              <a:rPr lang="ru-RU" b="1" i="1" dirty="0" smtClean="0"/>
              <a:t>Трудоспособен без ограничений».</a:t>
            </a:r>
          </a:p>
          <a:p>
            <a:endParaRPr lang="ru-RU" dirty="0" smtClean="0"/>
          </a:p>
          <a:p>
            <a:r>
              <a:rPr lang="ru-RU" b="1" dirty="0" smtClean="0"/>
              <a:t>МКБ-Х (H83.3)</a:t>
            </a:r>
            <a:r>
              <a:rPr lang="ru-RU" dirty="0" smtClean="0"/>
              <a:t> - Потеря слуха, вызванная шумом (хроническая двусторонняя </a:t>
            </a:r>
            <a:r>
              <a:rPr lang="ru-RU" dirty="0" err="1" smtClean="0"/>
              <a:t>сенсоневральная</a:t>
            </a:r>
            <a:r>
              <a:rPr lang="ru-RU" dirty="0" smtClean="0"/>
              <a:t> тугоухость первой степени «А»): </a:t>
            </a:r>
            <a:r>
              <a:rPr lang="ru-RU" b="1" i="1" dirty="0" smtClean="0"/>
              <a:t>«Трудоспособен в профессии при условии динамического наблюдения в Центре </a:t>
            </a:r>
            <a:r>
              <a:rPr lang="ru-RU" b="1" i="1" dirty="0" err="1" smtClean="0"/>
              <a:t>профпатологии</a:t>
            </a:r>
            <a:r>
              <a:rPr lang="ru-RU" b="1" i="1" dirty="0" smtClean="0"/>
              <a:t> 1 раз в год».</a:t>
            </a:r>
          </a:p>
          <a:p>
            <a:endParaRPr lang="ru-RU" dirty="0" smtClean="0"/>
          </a:p>
          <a:p>
            <a:r>
              <a:rPr lang="ru-RU" b="1" dirty="0" smtClean="0"/>
              <a:t>МКБ-Х (H83.3)</a:t>
            </a:r>
            <a:r>
              <a:rPr lang="ru-RU" dirty="0" smtClean="0"/>
              <a:t> - Потеря слуха, вызванная шумом (хроническая двусторонняя </a:t>
            </a:r>
            <a:r>
              <a:rPr lang="ru-RU" dirty="0" err="1" smtClean="0"/>
              <a:t>сенсоневральная</a:t>
            </a:r>
            <a:r>
              <a:rPr lang="ru-RU" dirty="0" smtClean="0"/>
              <a:t> тугоухость первой степени «Б»): </a:t>
            </a:r>
            <a:r>
              <a:rPr lang="ru-RU" b="1" i="1" dirty="0" smtClean="0"/>
              <a:t>«Трудоспособен в профессии при условии динамического наблюдения в Центре </a:t>
            </a:r>
            <a:r>
              <a:rPr lang="ru-RU" b="1" i="1" dirty="0" err="1" smtClean="0"/>
              <a:t>профпатологии</a:t>
            </a:r>
            <a:r>
              <a:rPr lang="ru-RU" b="1" i="1" dirty="0" smtClean="0"/>
              <a:t> 2 раза в год. Необходимо информирование работника о повышении риска нарушения здоровья при продолжении работы в условиях шума, превышающего ПДУ (80 </a:t>
            </a:r>
            <a:r>
              <a:rPr lang="ru-RU" b="1" i="1" dirty="0" err="1" smtClean="0"/>
              <a:t>дБА</a:t>
            </a:r>
            <a:r>
              <a:rPr lang="ru-RU" b="1" i="1" dirty="0" smtClean="0"/>
              <a:t>)».</a:t>
            </a:r>
          </a:p>
          <a:p>
            <a:endParaRPr lang="ru-RU" dirty="0" smtClean="0"/>
          </a:p>
          <a:p>
            <a:r>
              <a:rPr lang="ru-RU" b="1" dirty="0" smtClean="0"/>
              <a:t>МКБ-Х (H83.3)</a:t>
            </a:r>
            <a:r>
              <a:rPr lang="ru-RU" dirty="0" smtClean="0"/>
              <a:t> - Потеря слуха, вызванная шумом (хроническая двусторонняя </a:t>
            </a:r>
            <a:r>
              <a:rPr lang="ru-RU" dirty="0" err="1" smtClean="0"/>
              <a:t>сенсоневральная</a:t>
            </a:r>
            <a:r>
              <a:rPr lang="ru-RU" dirty="0" smtClean="0"/>
              <a:t> тугоухость второй и выше степени): </a:t>
            </a:r>
            <a:r>
              <a:rPr lang="ru-RU" b="1" i="1" dirty="0" smtClean="0"/>
              <a:t>«Противопоказана работа в контакте с шумом, уровни которого превышают ПДУ (80 </a:t>
            </a:r>
            <a:r>
              <a:rPr lang="ru-RU" b="1" i="1" dirty="0" err="1" smtClean="0"/>
              <a:t>дБА</a:t>
            </a:r>
            <a:r>
              <a:rPr lang="ru-RU" b="1" i="1" dirty="0" smtClean="0"/>
              <a:t>)».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</a:p>
          <a:p>
            <a:r>
              <a:rPr lang="ru-RU" dirty="0" smtClean="0"/>
              <a:t>Профилактика</a:t>
            </a:r>
          </a:p>
          <a:p>
            <a:r>
              <a:rPr lang="ru-RU" dirty="0" smtClean="0"/>
              <a:t>Литература </a:t>
            </a:r>
          </a:p>
          <a:p>
            <a:r>
              <a:rPr lang="ru-RU" dirty="0" smtClean="0"/>
              <a:t>Список сокращений</a:t>
            </a:r>
          </a:p>
          <a:p>
            <a:r>
              <a:rPr lang="ru-RU" dirty="0" smtClean="0"/>
              <a:t>Приложения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06375"/>
            <a:ext cx="8750300" cy="17922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/>
              <a:t>Всероссийский форум </a:t>
            </a:r>
            <a:r>
              <a:rPr lang="ru-RU" sz="3600" b="1" dirty="0" smtClean="0"/>
              <a:t>«</a:t>
            </a:r>
            <a:r>
              <a:rPr lang="ru-RU" sz="3600" b="1" dirty="0"/>
              <a:t>Междисциплинарный подход к лечению заболеваний органов дыхания и уха» (</a:t>
            </a:r>
            <a:r>
              <a:rPr lang="ru-RU" sz="3600" b="1" dirty="0" smtClean="0"/>
              <a:t>15-16 </a:t>
            </a:r>
            <a:r>
              <a:rPr lang="ru-RU" sz="3600" b="1" dirty="0"/>
              <a:t>декабря 2016 года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103427" name="Объект 2"/>
          <p:cNvSpPr>
            <a:spLocks noGrp="1"/>
          </p:cNvSpPr>
          <p:nvPr>
            <p:ph idx="1"/>
          </p:nvPr>
        </p:nvSpPr>
        <p:spPr>
          <a:xfrm>
            <a:off x="393700" y="1998663"/>
            <a:ext cx="8229600" cy="32972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i="1" smtClean="0"/>
              <a:t>Симпозиум «Междисциплинарный подход к проблемам потери слуха, вызванной шумом»</a:t>
            </a:r>
          </a:p>
          <a:p>
            <a:pPr marL="0" indent="0">
              <a:buFont typeface="Arial" charset="0"/>
              <a:buNone/>
            </a:pPr>
            <a:r>
              <a:rPr lang="ru-RU" sz="2400" i="1" smtClean="0"/>
              <a:t>Симпозиум «Профессиональная патология органов дыхания и слуха: доказательный подход к диагностике, терапии и медицинской реабилитации»</a:t>
            </a:r>
          </a:p>
          <a:p>
            <a:pPr marL="0" indent="0">
              <a:buFont typeface="Arial" charset="0"/>
              <a:buNone/>
            </a:pPr>
            <a:r>
              <a:rPr lang="ru-RU" sz="2400" i="1" smtClean="0"/>
              <a:t>Мастер-класс «Диагностика потери слуха, вызванной производственным шумом: мультидисциплинарный подход»</a:t>
            </a: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D5C51D-259C-4371-98DF-74FCB73273F9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10342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95900"/>
            <a:ext cx="4321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713" y="5295900"/>
            <a:ext cx="484028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NB!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Приказ </a:t>
            </a:r>
            <a:r>
              <a:rPr lang="ru-RU" b="1" dirty="0" smtClean="0">
                <a:solidFill>
                  <a:srgbClr val="C00000"/>
                </a:solidFill>
              </a:rPr>
              <a:t>Минздрава России от 29.09.2016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N </a:t>
            </a:r>
            <a:r>
              <a:rPr lang="ru-RU" b="1" dirty="0" smtClean="0">
                <a:solidFill>
                  <a:srgbClr val="C00000"/>
                </a:solidFill>
              </a:rPr>
              <a:t>747н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"Об утверждении стандарта специализированной медицинской помощи при пневмокониозе, вызванном асбестом и другими минеральными веществами"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(Зарегистрировано в Минюсте России 13.10.2016 N 44032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5" y="882650"/>
            <a:ext cx="3241675" cy="5354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Начало разработки ФКР: апрель 2014 г.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Презентация проекта ФКР: апрель 2015 г. (1я Неделя охраны труда, Сочи)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Сбор замечаний и предложений: с апреля по сентябрь 2015 г.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Презентация дополненных и исправленных ФКР: сентябрь 2015 г. (</a:t>
            </a:r>
            <a:r>
              <a:rPr lang="en-US" dirty="0">
                <a:latin typeface="+mn-lt"/>
              </a:rPr>
              <a:t>XIII</a:t>
            </a:r>
            <a:r>
              <a:rPr lang="ru-RU" dirty="0">
                <a:latin typeface="+mn-lt"/>
              </a:rPr>
              <a:t>-й Конгресс «Профессия и здоровье»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Публикация на сайте Ассоциации: октябрь 2015 г.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Публикация в журнале «Медицина труда и промышленная экология»: март 2016 г.</a:t>
            </a:r>
          </a:p>
        </p:txBody>
      </p:sp>
      <p:pic>
        <p:nvPicPr>
          <p:cNvPr id="5222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688" y="882650"/>
            <a:ext cx="558641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27839" y="6488668"/>
            <a:ext cx="6032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 презентации к докладу Н.Н. </a:t>
            </a:r>
            <a:r>
              <a:rPr lang="ru-RU" sz="1400" dirty="0" err="1" smtClean="0"/>
              <a:t>Мазитовой</a:t>
            </a:r>
            <a:r>
              <a:rPr lang="ru-RU" sz="1400" dirty="0" smtClean="0"/>
              <a:t>, г. Шахты, сентябрь 2016 г.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Профессиональная тугоухость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Потеря слуха, вызванная шумом – медленно развивающееся нарушение слуха, причиной которого является воздействие производственного шума, уровень которого превышает предельно допустимый</a:t>
            </a:r>
            <a:r>
              <a:rPr lang="ru-RU" dirty="0" smtClean="0"/>
              <a:t>, представляющее собой поражение звуковоспринимающего отдела слухового анализатора (нейроэпителиальных структур внутреннего уха), и проявляющееся клинически в виде хронической двусторонней </a:t>
            </a:r>
            <a:r>
              <a:rPr lang="ru-RU" dirty="0" err="1" smtClean="0"/>
              <a:t>сенсоневральной</a:t>
            </a:r>
            <a:r>
              <a:rPr lang="ru-RU" dirty="0" smtClean="0"/>
              <a:t> тугоухости.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Перечень профессиональных заболеваний</a:t>
            </a:r>
            <a:endParaRPr lang="ru-RU" b="1" dirty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4500"/>
            <a:ext cx="9043988" cy="33575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b="1" dirty="0" smtClean="0"/>
              <a:t>На формирование </a:t>
            </a:r>
            <a:r>
              <a:rPr lang="ru-RU" dirty="0" smtClean="0"/>
              <a:t>и/или неблагоприятное течение </a:t>
            </a:r>
            <a:r>
              <a:rPr lang="ru-RU" b="1" dirty="0" smtClean="0"/>
              <a:t>потери слуха от воздействия производственного шума </a:t>
            </a:r>
            <a:r>
              <a:rPr lang="ru-RU" dirty="0" smtClean="0"/>
              <a:t>оказывают влияние</a:t>
            </a:r>
          </a:p>
          <a:p>
            <a:r>
              <a:rPr lang="ru-RU" b="1" dirty="0" smtClean="0"/>
              <a:t> производственные факторы риска:</a:t>
            </a:r>
          </a:p>
          <a:p>
            <a:r>
              <a:rPr lang="ru-RU" dirty="0" smtClean="0"/>
              <a:t>вибрация, </a:t>
            </a:r>
            <a:r>
              <a:rPr lang="ru-RU" dirty="0" err="1" smtClean="0"/>
              <a:t>ототоксичные</a:t>
            </a:r>
            <a:r>
              <a:rPr lang="ru-RU" dirty="0" smtClean="0"/>
              <a:t> химические вещества</a:t>
            </a:r>
          </a:p>
          <a:p>
            <a:r>
              <a:rPr lang="ru-RU" dirty="0" smtClean="0"/>
              <a:t>неблагоприятный (нагревающий) микроклимат. </a:t>
            </a:r>
          </a:p>
          <a:p>
            <a:r>
              <a:rPr lang="ru-RU" dirty="0" smtClean="0"/>
              <a:t>Сочетанное действие шума и вибрации вызывает более глубокие изменения слухового анализатора. </a:t>
            </a:r>
          </a:p>
          <a:p>
            <a:endParaRPr lang="ru-RU" dirty="0" smtClean="0"/>
          </a:p>
          <a:p>
            <a:r>
              <a:rPr lang="ru-RU" b="1" dirty="0" smtClean="0"/>
              <a:t>К непроизводственным факторам риска формирования профессиональной потери слуха относят </a:t>
            </a:r>
          </a:p>
          <a:p>
            <a:r>
              <a:rPr lang="ru-RU" dirty="0" smtClean="0"/>
              <a:t>контакт с шумом в быту,</a:t>
            </a:r>
          </a:p>
          <a:p>
            <a:r>
              <a:rPr lang="ru-RU" dirty="0" smtClean="0"/>
              <a:t>эндогенные факторы: высокое артериальное давление и прочие сопутствующие </a:t>
            </a:r>
            <a:r>
              <a:rPr lang="ru-RU" dirty="0" err="1" smtClean="0"/>
              <a:t>сердечно-сосудистые</a:t>
            </a:r>
            <a:r>
              <a:rPr lang="ru-RU" dirty="0" smtClean="0"/>
              <a:t> заболевания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fontAlgn="base"/>
            <a:r>
              <a:rPr lang="ru-RU" sz="2800" b="1" i="1" dirty="0" smtClean="0"/>
              <a:t>Классификация потери слуха, вызванной шумом,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по степени выраженности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3"/>
          <a:ext cx="8229600" cy="5323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174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Степень тугоухости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mbria"/>
                        <a:ea typeface="Calibri"/>
                        <a:cs typeface="Cambria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Calibri"/>
                          <a:cs typeface="Cambria"/>
                        </a:rPr>
                        <a:t>Среднее значение порогов слышимости по воздуху на частотах 500, 1000, 2000, 4000 Гц (дБ)</a:t>
                      </a:r>
                      <a:endParaRPr lang="ru-RU" sz="2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64696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Признаки воздействия шума на орган слуха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11-25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758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I (I «А», I «Б»)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26-40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758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II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41-55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758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Calibri"/>
                          <a:cs typeface="Cambria"/>
                        </a:rPr>
                        <a:t>III</a:t>
                      </a:r>
                      <a:endParaRPr lang="ru-RU" sz="2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56-70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758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Calibri"/>
                          <a:cs typeface="Cambria"/>
                        </a:rPr>
                        <a:t>IV</a:t>
                      </a:r>
                      <a:endParaRPr lang="ru-RU" sz="2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71-90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758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Глухота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Calibri"/>
                          <a:cs typeface="Cambria"/>
                        </a:rPr>
                        <a:t>≥91</a:t>
                      </a:r>
                      <a:endParaRPr lang="ru-RU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857232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ФКР по диагностике и лечению потери слуха, вызванной шумом, 2015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2173288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2173288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301318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Изменились ли с принятием ФКР критерии оценки степени потери слуха?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1439863" y="2776538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974850" y="2849563"/>
            <a:ext cx="366713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465388" y="3236913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649913" y="2824163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184900" y="2849563"/>
            <a:ext cx="366713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719888" y="3265488"/>
            <a:ext cx="366712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324725" y="4060825"/>
            <a:ext cx="366713" cy="4302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21651" y="4962030"/>
            <a:ext cx="830131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sz="4000" b="1" dirty="0" smtClean="0"/>
              <a:t>Да:</a:t>
            </a:r>
          </a:p>
          <a:p>
            <a:r>
              <a:rPr lang="ru-RU" sz="4000" b="1" dirty="0" smtClean="0"/>
              <a:t>500-1000-2000 </a:t>
            </a:r>
            <a:r>
              <a:rPr lang="ru-RU" sz="4000" b="1" dirty="0" smtClean="0">
                <a:sym typeface="Symbol"/>
              </a:rPr>
              <a:t> 500-1000-2000-4000</a:t>
            </a:r>
            <a:endParaRPr lang="ru-RU" sz="40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027839" y="6488668"/>
            <a:ext cx="6032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 презентации к докладу Н.Н. </a:t>
            </a:r>
            <a:r>
              <a:rPr lang="ru-RU" sz="1400" dirty="0" err="1" smtClean="0"/>
              <a:t>Мазитовой</a:t>
            </a:r>
            <a:r>
              <a:rPr lang="ru-RU" sz="1400" dirty="0" smtClean="0"/>
              <a:t>, г. Шахты, сентябрь 2016 г.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1291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2273</Words>
  <Application>Microsoft Office PowerPoint</Application>
  <PresentationFormat>Экран (4:3)</PresentationFormat>
  <Paragraphs>211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Фотография Photo Editor</vt:lpstr>
      <vt:lpstr>ФКР по диагностике и лечению потери слуха, вызванной шумом, 2015 </vt:lpstr>
      <vt:lpstr>Слайд 2</vt:lpstr>
      <vt:lpstr>Профессиональная  тугоухость</vt:lpstr>
      <vt:lpstr>Слайд 4</vt:lpstr>
      <vt:lpstr>Профессиональная тугоухость</vt:lpstr>
      <vt:lpstr>Перечень профессиональных заболеваний</vt:lpstr>
      <vt:lpstr>Слайд 7</vt:lpstr>
      <vt:lpstr>Классификация потери слуха, вызванной шумом,  по степени выраженности </vt:lpstr>
      <vt:lpstr>Изменились ли с принятием ФКР критерии оценки степени потери слуха?</vt:lpstr>
      <vt:lpstr>Изменятся ли с принятием ФКР степени тугоухости у пациентов?  Нет</vt:lpstr>
      <vt:lpstr>Приемлемая клиническая практика </vt:lpstr>
      <vt:lpstr>Слайд 12</vt:lpstr>
      <vt:lpstr>АНАМНЕЗ</vt:lpstr>
      <vt:lpstr> Второй шаг: объективный осмотр и аудиологическое исследование   Исследование слуховой функции</vt:lpstr>
      <vt:lpstr>Тональная пороговая аудиометрия</vt:lpstr>
      <vt:lpstr> Второй шаг: объективный осмотр и аудиологическое исследование   </vt:lpstr>
      <vt:lpstr>Слайд 17</vt:lpstr>
      <vt:lpstr>Второй шаг: объективный осмотр и аудиологическое исследование    тональная аудиометрия</vt:lpstr>
      <vt:lpstr>Аудиограмма  при нормальном слухе</vt:lpstr>
      <vt:lpstr>Аудиограмма больного с начальными признаками действия шума на орган слуха</vt:lpstr>
      <vt:lpstr>Основные характеристики профессиональной НСТ</vt:lpstr>
      <vt:lpstr>Третий шаг: формулирование заключения врача-специалиста на медицинском осмотре </vt:lpstr>
      <vt:lpstr>Третий шаг: формулирование заключения врача-специалиста на медицинском осмотре </vt:lpstr>
      <vt:lpstr>Третий шаг: формулирование заключения врача-специалиста на медицинском осмотре </vt:lpstr>
      <vt:lpstr>Алгоритм оказания специализированной профпатологической помощи работникам, занятым  в условиях воздействия шума </vt:lpstr>
      <vt:lpstr>Приемлемая клиническая практика </vt:lpstr>
      <vt:lpstr>Приемлемая клиническая практика </vt:lpstr>
      <vt:lpstr>Приемлемая клиническая практика </vt:lpstr>
      <vt:lpstr>Экспертиза связи заболевания с профессией при потере слуха, вызванной шумом </vt:lpstr>
      <vt:lpstr>Дифференциальный диагноз</vt:lpstr>
      <vt:lpstr>Дифференциальный диагноз</vt:lpstr>
      <vt:lpstr>Дифференциальный диагноз</vt:lpstr>
      <vt:lpstr>Слайд 33</vt:lpstr>
      <vt:lpstr>Слайд 34</vt:lpstr>
      <vt:lpstr>Примеры экспертно-трудовых решений: </vt:lpstr>
      <vt:lpstr>ФКР по диагностике и лечению потери слуха, вызванной шумом, 2015</vt:lpstr>
      <vt:lpstr>Всероссийский форум «Междисциплинарный подход к лечению заболеваний органов дыхания и уха» (15-16 декабря 2016 года)</vt:lpstr>
      <vt:lpstr>NB!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Olga</cp:lastModifiedBy>
  <cp:revision>107</cp:revision>
  <dcterms:created xsi:type="dcterms:W3CDTF">2007-06-04T10:31:19Z</dcterms:created>
  <dcterms:modified xsi:type="dcterms:W3CDTF">2016-10-26T16:45:10Z</dcterms:modified>
</cp:coreProperties>
</file>