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6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7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4" r:id="rId1"/>
    <p:sldMasterId id="2147483956" r:id="rId2"/>
    <p:sldMasterId id="2147483973" r:id="rId3"/>
    <p:sldMasterId id="2147483990" r:id="rId4"/>
    <p:sldMasterId id="2147484007" r:id="rId5"/>
    <p:sldMasterId id="2147484024" r:id="rId6"/>
    <p:sldMasterId id="2147484041" r:id="rId7"/>
    <p:sldMasterId id="2147484059" r:id="rId8"/>
  </p:sldMasterIdLst>
  <p:notesMasterIdLst>
    <p:notesMasterId r:id="rId51"/>
  </p:notesMasterIdLst>
  <p:sldIdLst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8" r:id="rId23"/>
    <p:sldId id="279" r:id="rId24"/>
    <p:sldId id="280" r:id="rId25"/>
    <p:sldId id="283" r:id="rId26"/>
    <p:sldId id="290" r:id="rId27"/>
    <p:sldId id="292" r:id="rId28"/>
    <p:sldId id="293" r:id="rId29"/>
    <p:sldId id="311" r:id="rId30"/>
    <p:sldId id="312" r:id="rId31"/>
    <p:sldId id="314" r:id="rId32"/>
    <p:sldId id="319" r:id="rId33"/>
    <p:sldId id="320" r:id="rId34"/>
    <p:sldId id="321" r:id="rId35"/>
    <p:sldId id="328" r:id="rId36"/>
    <p:sldId id="329" r:id="rId37"/>
    <p:sldId id="330" r:id="rId38"/>
    <p:sldId id="331" r:id="rId39"/>
    <p:sldId id="332" r:id="rId40"/>
    <p:sldId id="337" r:id="rId41"/>
    <p:sldId id="338" r:id="rId42"/>
    <p:sldId id="348" r:id="rId43"/>
    <p:sldId id="349" r:id="rId44"/>
    <p:sldId id="350" r:id="rId45"/>
    <p:sldId id="351" r:id="rId46"/>
    <p:sldId id="352" r:id="rId47"/>
    <p:sldId id="354" r:id="rId48"/>
    <p:sldId id="353" r:id="rId49"/>
    <p:sldId id="347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4" autoAdjust="0"/>
    <p:restoredTop sz="94650"/>
  </p:normalViewPr>
  <p:slideViewPr>
    <p:cSldViewPr snapToGrid="0" snapToObjects="1">
      <p:cViewPr>
        <p:scale>
          <a:sx n="80" d="100"/>
          <a:sy n="80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8" Type="http://schemas.openxmlformats.org/officeDocument/2006/relationships/slideMaster" Target="slideMasters/slideMaster8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F94C-E730-6444-88E5-735ADE5D88EE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C394-0331-254E-ACB6-5A43EDC38E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056F7D0-A7F1-4213-88AA-1FAB8FDA36F6}" type="slidenum">
              <a:rPr lang="ru-RU" altLang="ru-RU">
                <a:solidFill>
                  <a:prstClr val="black"/>
                </a:solidFill>
                <a:latin typeface="Times New Roman" pitchFamily="18" charset="0"/>
              </a:rPr>
              <a:pPr/>
              <a:t>40</a:t>
            </a:fld>
            <a:endParaRPr lang="ru-RU" altLang="ru-RU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B985BE6C-3637-4E3C-B64B-7543CF406381}" type="slidenum">
              <a:rPr lang="ru-RU" altLang="ru-RU" sz="1200" smtClean="0">
                <a:solidFill>
                  <a:prstClr val="black"/>
                </a:solidFill>
              </a:rPr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ru-RU" altLang="ru-RU" sz="1200" smtClean="0">
              <a:solidFill>
                <a:prstClr val="black"/>
              </a:solidFill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r>
              <a:rPr lang="ru-RU" altLang="ru-RU" smtClean="0"/>
              <a:t>Следующий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DF8C-681F-4E17-8D3C-8AA84168A0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44105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F094-2824-4DA4-880B-7C69A8332A4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366281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57559-121B-48F6-8445-AB5470FA816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02162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43AB9-2755-4C2A-BB25-E3B983E64E2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31135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CB39-7229-4122-9FA0-C1184C8C854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04660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890F-F8D4-4EA5-AAEA-5843D301310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13421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AE84-50E4-4C45-903C-5E7ECD7C0E1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86793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028AA-C6DD-4BC5-8CF5-C1381F05509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9051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Заголовок, клип мультимеди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1FC5D-E585-4ED8-9142-FC763998CF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44694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fld id="{08617A36-FBB2-442E-91F6-9417C9AD102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37000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069A3-2E45-4471-8E9E-D5D5DECB48D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42808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4402A-8208-4C54-ACAF-B3D955B5AA8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3248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25A3B-3A32-45A8-A918-5C13F4EB782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7629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025C-056B-4D26-BDEA-17A0F836827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48390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B9A64-C1E2-4355-A806-67BE0896AD4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65398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ECE9C-9EE9-4DE4-9A0E-E9FC1D5A31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90644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36535-8AEF-48A7-BB98-E1A115DAF96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925466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DF8C-681F-4E17-8D3C-8AA84168A0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826166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F094-2824-4DA4-880B-7C69A8332A4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16764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57559-121B-48F6-8445-AB5470FA816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6229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AA17-F0FC-46F7-8B8A-9C71DDADC8B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694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43AB9-2755-4C2A-BB25-E3B983E64E2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14862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CB39-7229-4122-9FA0-C1184C8C854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160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890F-F8D4-4EA5-AAEA-5843D301310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85619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AE84-50E4-4C45-903C-5E7ECD7C0E1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00773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028AA-C6DD-4BC5-8CF5-C1381F05509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68594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Заголовок, клип мультимеди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1FC5D-E585-4ED8-9142-FC763998CF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78986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9736-408B-4B8D-8418-5AD2F249510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19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F0DC6-9205-470A-BECE-E23155E929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49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7858-E3C9-4DAE-B367-61BF4D4D882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20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2D9C-6E64-4AB2-B710-16051A5A587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48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B6661-30C7-4E8A-9494-9D8AEB26F07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63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1021-DEDB-44CD-BAEC-7858A5E0314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54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12906-36D9-4110-8515-53727C53590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22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775D-401E-4A32-A252-7B651D50B3C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68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0DBE-2A3A-4B9C-A324-8558147373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70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AA37-18D2-408A-8FB7-FD807D059B9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10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DFC3-FAFF-47DA-9626-6A55F55FD2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034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904A-F22E-4CA2-A369-15F5AE3495E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553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2B3B1-990F-4A15-8816-E7BC3CBF483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83272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7943-D401-4C7E-A5EA-33E81075EDA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1934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Заголовок, клип мультимеди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905000"/>
            <a:ext cx="39624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8ADB-043A-412F-95F7-01BE5035728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2479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AA17-F0FC-46F7-8B8A-9C71DDADC8B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673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9736-408B-4B8D-8418-5AD2F249510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8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F0DC6-9205-470A-BECE-E23155E929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79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7858-E3C9-4DAE-B367-61BF4D4D882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20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2D9C-6E64-4AB2-B710-16051A5A587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961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B6661-30C7-4E8A-9494-9D8AEB26F07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317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1021-DEDB-44CD-BAEC-7858A5E0314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67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12906-36D9-4110-8515-53727C53590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034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775D-401E-4A32-A252-7B651D50B3C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64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0DBE-2A3A-4B9C-A324-8558147373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042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AA37-18D2-408A-8FB7-FD807D059B9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002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DFC3-FAFF-47DA-9626-6A55F55FD2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286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904A-F22E-4CA2-A369-15F5AE3495E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8734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2B3B1-990F-4A15-8816-E7BC3CBF483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285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7943-D401-4C7E-A5EA-33E81075EDA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4084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Заголовок, клип мультимеди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905000"/>
            <a:ext cx="39624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8ADB-043A-412F-95F7-01BE5035728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2580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AA17-F0FC-46F7-8B8A-9C71DDADC8B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245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9736-408B-4B8D-8418-5AD2F249510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676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F0DC6-9205-470A-BECE-E23155E929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781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7858-E3C9-4DAE-B367-61BF4D4D882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029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2D9C-6E64-4AB2-B710-16051A5A587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743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B6661-30C7-4E8A-9494-9D8AEB26F07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19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1021-DEDB-44CD-BAEC-7858A5E0314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0693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12906-36D9-4110-8515-53727C53590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87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775D-401E-4A32-A252-7B651D50B3C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6720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0DBE-2A3A-4B9C-A324-8558147373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638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AA37-18D2-408A-8FB7-FD807D059B9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1000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DFC3-FAFF-47DA-9626-6A55F55FD2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1387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904A-F22E-4CA2-A369-15F5AE3495E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245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2B3B1-990F-4A15-8816-E7BC3CBF483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7399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7943-D401-4C7E-A5EA-33E81075EDA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9899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Заголовок, клип мультимеди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905000"/>
            <a:ext cx="39624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8ADB-043A-412F-95F7-01BE5035728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8631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AA17-F0FC-46F7-8B8A-9C71DDADC8B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216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9736-408B-4B8D-8418-5AD2F249510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568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F0DC6-9205-470A-BECE-E23155E929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479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7858-E3C9-4DAE-B367-61BF4D4D882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718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2D9C-6E64-4AB2-B710-16051A5A587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2301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B6661-30C7-4E8A-9494-9D8AEB26F07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503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1021-DEDB-44CD-BAEC-7858A5E0314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741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12906-36D9-4110-8515-53727C53590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158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775D-401E-4A32-A252-7B651D50B3C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108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0DBE-2A3A-4B9C-A324-8558147373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72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AA37-18D2-408A-8FB7-FD807D059B9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050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DFC3-FAFF-47DA-9626-6A55F55FD2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2990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904A-F22E-4CA2-A369-15F5AE3495E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066061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2B3B1-990F-4A15-8816-E7BC3CBF483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5342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7943-D401-4C7E-A5EA-33E81075EDA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4552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Заголовок, клип мультимеди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905000"/>
            <a:ext cx="39624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8ADB-043A-412F-95F7-01BE5035728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51045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AA17-F0FC-46F7-8B8A-9C71DDADC8B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79873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9736-408B-4B8D-8418-5AD2F249510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95017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F0DC6-9205-470A-BECE-E23155E929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2671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7858-E3C9-4DAE-B367-61BF4D4D882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2D9C-6E64-4AB2-B710-16051A5A587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94464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B6661-30C7-4E8A-9494-9D8AEB26F07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64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1021-DEDB-44CD-BAEC-7858A5E0314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40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12906-36D9-4110-8515-53727C53590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98040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775D-401E-4A32-A252-7B651D50B3C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9796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0DBE-2A3A-4B9C-A324-8558147373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551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AA37-18D2-408A-8FB7-FD807D059B94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2426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DFC3-FAFF-47DA-9626-6A55F55FD2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65535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904A-F22E-4CA2-A369-15F5AE3495E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49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2B3B1-990F-4A15-8816-E7BC3CBF483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523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7943-D401-4C7E-A5EA-33E81075EDA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9165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Заголовок, клип мультимеди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905000"/>
            <a:ext cx="3962400" cy="4495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8ADB-043A-412F-95F7-01BE5035728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04121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fld id="{08617A36-FBB2-442E-91F6-9417C9AD102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6797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069A3-2E45-4471-8E9E-D5D5DECB48D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46273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4402A-8208-4C54-ACAF-B3D955B5AA8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43365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25A3B-3A32-45A8-A918-5C13F4EB782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241182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025C-056B-4D26-BDEA-17A0F836827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913247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B9A64-C1E2-4355-A806-67BE0896AD4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97879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ECE9C-9EE9-4DE4-9A0E-E9FC1D5A31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55271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36535-8AEF-48A7-BB98-E1A115DAF96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495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18" Type="http://schemas.openxmlformats.org/officeDocument/2006/relationships/theme" Target="../theme/theme7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17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3.xml"/><Relationship Id="rId16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1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slideLayout" Target="../slideLayouts/slideLayout10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slideLayout" Target="../slideLayouts/slideLayout121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17" Type="http://schemas.openxmlformats.org/officeDocument/2006/relationships/slideLayout" Target="../slideLayouts/slideLayout125.xml"/><Relationship Id="rId2" Type="http://schemas.openxmlformats.org/officeDocument/2006/relationships/slideLayout" Target="../slideLayouts/slideLayout110.xml"/><Relationship Id="rId16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5" Type="http://schemas.openxmlformats.org/officeDocument/2006/relationships/slideLayout" Target="../slideLayouts/slideLayout123.xml"/><Relationship Id="rId10" Type="http://schemas.openxmlformats.org/officeDocument/2006/relationships/slideLayout" Target="../slideLayouts/slideLayout118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8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D73096F-B258-4BFB-A2E6-DC16533CEB0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5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3971" r:id="rId15"/>
    <p:sldLayoutId id="2147483972" r:id="rId16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8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D73096F-B258-4BFB-A2E6-DC16533CEB0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79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8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D73096F-B258-4BFB-A2E6-DC16533CEB0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58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8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D73096F-B258-4BFB-A2E6-DC16533CEB0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2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8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D73096F-B258-4BFB-A2E6-DC16533CEB0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9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Текст второго уровня</a:t>
            </a:r>
          </a:p>
          <a:p>
            <a:pPr lvl="2"/>
            <a:r>
              <a:rPr lang="ru-RU" altLang="ru-RU" smtClean="0"/>
              <a:t>Текст третьего уровня</a:t>
            </a:r>
          </a:p>
          <a:p>
            <a:pPr lvl="3"/>
            <a:r>
              <a:rPr lang="ru-RU" altLang="ru-RU" smtClean="0"/>
              <a:t> Текст четвертого уровня</a:t>
            </a:r>
          </a:p>
          <a:p>
            <a:pPr lvl="4"/>
            <a:r>
              <a:rPr lang="ru-RU" altLang="ru-RU" smtClean="0"/>
              <a:t>Текст пятого уровня</a:t>
            </a:r>
          </a:p>
          <a:p>
            <a:pPr lvl="1"/>
            <a:endParaRPr lang="ru-RU" altLang="ru-RU" smtClean="0"/>
          </a:p>
          <a:p>
            <a:pPr lvl="2"/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99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F9DC1EB-0F6B-4F2D-9E39-697849D269A6}" type="slidenum">
              <a:rPr lang="ru-RU" altLang="ru-RU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9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  <p:sldLayoutId id="2147484054" r:id="rId13"/>
    <p:sldLayoutId id="2147484055" r:id="rId14"/>
    <p:sldLayoutId id="2147484056" r:id="rId15"/>
    <p:sldLayoutId id="2147484057" r:id="rId16"/>
    <p:sldLayoutId id="2147484058" r:id="rId17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Текст второго уровня</a:t>
            </a:r>
          </a:p>
          <a:p>
            <a:pPr lvl="2"/>
            <a:r>
              <a:rPr lang="ru-RU" altLang="ru-RU" smtClean="0"/>
              <a:t>Текст третьего уровня</a:t>
            </a:r>
          </a:p>
          <a:p>
            <a:pPr lvl="3"/>
            <a:r>
              <a:rPr lang="ru-RU" altLang="ru-RU" smtClean="0"/>
              <a:t> Текст четвертого уровня</a:t>
            </a:r>
          </a:p>
          <a:p>
            <a:pPr lvl="4"/>
            <a:r>
              <a:rPr lang="ru-RU" altLang="ru-RU" smtClean="0"/>
              <a:t>Текст пятого уровня</a:t>
            </a:r>
          </a:p>
          <a:p>
            <a:pPr lvl="1"/>
            <a:endParaRPr lang="ru-RU" altLang="ru-RU" smtClean="0"/>
          </a:p>
          <a:p>
            <a:pPr lvl="2"/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99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F9DC1EB-0F6B-4F2D-9E39-697849D269A6}" type="slidenum">
              <a:rPr lang="ru-RU" altLang="ru-RU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61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  <p:sldLayoutId id="2147484075" r:id="rId16"/>
    <p:sldLayoutId id="2147484076" r:id="rId17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3049" y="363968"/>
            <a:ext cx="79362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>
                <a:cs typeface="Times New Roman" pitchFamily="18" charset="0"/>
              </a:rPr>
              <a:t>Производственно</a:t>
            </a:r>
            <a:r>
              <a:rPr lang="ru-RU" sz="4000" b="1" dirty="0">
                <a:cs typeface="Times New Roman" pitchFamily="18" charset="0"/>
              </a:rPr>
              <a:t> обусловленные </a:t>
            </a:r>
            <a:r>
              <a:rPr lang="ru-RU" sz="4000" b="1" dirty="0" smtClean="0">
                <a:cs typeface="Times New Roman" pitchFamily="18" charset="0"/>
              </a:rPr>
              <a:t>и профессиональные заболевания  у водителей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309" y="5050235"/>
            <a:ext cx="7934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доктор мед. наук</a:t>
            </a:r>
          </a:p>
          <a:p>
            <a:pPr algn="ctr"/>
            <a:r>
              <a:rPr lang="ru-RU" sz="4000" b="1" dirty="0" smtClean="0">
                <a:cs typeface="Times New Roman" pitchFamily="18" charset="0"/>
              </a:rPr>
              <a:t>Глотов Андрей Васильевич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219" y="520122"/>
            <a:ext cx="796174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Производственно обусловленные заболевания </a:t>
            </a:r>
            <a:r>
              <a:rPr lang="ru-RU" sz="3200" b="1" dirty="0" smtClean="0">
                <a:cs typeface="Times New Roman" pitchFamily="18" charset="0"/>
              </a:rPr>
              <a:t>– это группа болезней полиэтиологических по своей природе, в возникновении которых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производственные факторы вносят определенный, а часто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существенный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  вклад.</a:t>
            </a:r>
            <a:endParaRPr lang="ru-RU" sz="3200" dirty="0">
              <a:solidFill>
                <a:srgbClr val="FFC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57" y="538018"/>
            <a:ext cx="809105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D60093"/>
              </a:buCl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Производственно обусловленные заболевания:</a:t>
            </a:r>
            <a:r>
              <a:rPr lang="ru-RU" sz="3200" b="1" dirty="0" smtClean="0">
                <a:cs typeface="Times New Roman" pitchFamily="18" charset="0"/>
              </a:rPr>
              <a:t/>
            </a:r>
            <a:br>
              <a:rPr lang="ru-RU" sz="3200" b="1" dirty="0" smtClean="0">
                <a:cs typeface="Times New Roman" pitchFamily="18" charset="0"/>
              </a:rPr>
            </a:br>
            <a:endParaRPr lang="ru-RU" sz="3200" b="1" dirty="0" smtClean="0"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dirty="0" smtClean="0">
                <a:cs typeface="Times New Roman" pitchFamily="18" charset="0"/>
              </a:rPr>
              <a:t>  </a:t>
            </a:r>
            <a:r>
              <a:rPr lang="ru-RU" sz="3200" b="1" dirty="0" smtClean="0">
                <a:cs typeface="Times New Roman" pitchFamily="18" charset="0"/>
              </a:rPr>
              <a:t>гипертоническая болезнь,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ишемическая болезнь сердца,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острый инфаркт миокарда,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острое нарушение мозгового кровообращения,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эндокринные заболевания,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57" y="542060"/>
            <a:ext cx="81926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патология желудочно-кишечного тракта,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патология опорно-двигательного аппарата, 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периферической нервной системы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и другие заболевания, которые наносят непоправимый ущерб здоровью водителей.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09" y="540904"/>
            <a:ext cx="814647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D60093"/>
              </a:buClr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Профессиональные заболевания водителей: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Нейросенсорная тугоухость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Вибрационная болезнь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Тепловые и солнечные удары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Холодовые поражения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Вегетосенсорная полинейропатия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верхних и нижних  конечностей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Пневмокониозы и пылевые бронхиты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248" y="538884"/>
            <a:ext cx="82850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buClr>
                <a:srgbClr val="FFC000"/>
              </a:buClr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Профессиональные заболевания водителей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: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Дерматиты и фолликулиты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Острые и хронические интоксикации</a:t>
            </a:r>
            <a:r>
              <a:rPr lang="en-US" sz="3200" b="1" dirty="0" smtClean="0">
                <a:cs typeface="Times New Roman" pitchFamily="18" charset="0"/>
              </a:rPr>
              <a:t> (</a:t>
            </a:r>
            <a:r>
              <a:rPr lang="ru-RU" sz="3200" b="1" dirty="0" smtClean="0">
                <a:cs typeface="Times New Roman" pitchFamily="18" charset="0"/>
              </a:rPr>
              <a:t>бензином, оксидом углерода, тетраэтилсвинцом, органическими растворителями и пр.</a:t>
            </a:r>
            <a:r>
              <a:rPr lang="en-US" sz="3200" b="1" dirty="0" smtClean="0">
                <a:cs typeface="Times New Roman" pitchFamily="18" charset="0"/>
              </a:rPr>
              <a:t>)</a:t>
            </a:r>
            <a:endParaRPr lang="ru-RU" sz="3200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Радикулопатии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Заболевания опорно-двигательного аппарата 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Онкологические заболевания и др.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836" y="517236"/>
            <a:ext cx="806334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Постановление Правительства РФ от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29.12.2014 N 1604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перечнях медицинских противопоказаний, медицинских показаний и медицинских ограничений к управлению транспортным средством»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Вступило в силу 12.01.2015 г.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12" y="532534"/>
            <a:ext cx="866553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 Минздрав России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15.06.2015 г. № 344Н 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  проведении обязательного медицинского освидетельствования водителей транспортных средств (кандидатов в  водители транспортных средств» 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 регистрации в Минюсте </a:t>
            </a:r>
          </a:p>
          <a:p>
            <a:pPr algn="ctr"/>
            <a:r>
              <a:rPr lang="ru-RU" sz="3600" b="1" dirty="0" smtClean="0">
                <a:cs typeface="Times New Roman" pitchFamily="18" charset="0"/>
              </a:rPr>
              <a:t>14.08.2015 г.,18.09.2015 г. 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22.12.2015  г.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291" y="552451"/>
            <a:ext cx="820189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cs typeface="Times New Roman" pitchFamily="18" charset="0"/>
              </a:rPr>
              <a:t>ПРИКАЗ  МЗ РФ</a:t>
            </a:r>
            <a:endParaRPr lang="ru-RU" sz="20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от 15 июня 2015 г. N 342н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cs typeface="Times New Roman" pitchFamily="18" charset="0"/>
              </a:rPr>
              <a:t>ОБ УТВЕРЖДЕНИИ ПОРЯДКА</a:t>
            </a:r>
            <a:endParaRPr lang="ru-RU" sz="2000" dirty="0" smtClean="0"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cs typeface="Times New Roman" pitchFamily="18" charset="0"/>
              </a:rPr>
              <a:t>НАПРАВЛЕНИЯ НА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 ВНЕОЧЕРЕДНОЕ </a:t>
            </a:r>
            <a:r>
              <a:rPr lang="ru-RU" sz="2000" b="1" dirty="0" smtClean="0">
                <a:cs typeface="Times New Roman" pitchFamily="18" charset="0"/>
              </a:rPr>
              <a:t>ОБЯЗАТЕЛЬНОЕ МЕДИЦИНСКОЕ ОСВИДЕТЕЛЬСТВОВАНИЕ ВОДИТЕЛЕЙ ТРАНСПОРТНЫХ СРЕДСТВ, А ТАКЖЕ ПОРЯДКА ПРИОСТАНОВЛЕНИЯ ДЕЙСТВИЯ И АННУЛИРОВАНИЯ  МЕДИЦИНСКОГО ЗАКЛЮЧЕНИЯ О НАЛИЧИИ (ОБ ОТСУТСТВИИ) У ВОДИТЕЛЕЙ ТРАНСПОРТНЫХ СРЕДСТВ (КАНДИДАТОВ  ВОДИТЕЛИ ТРАНСПОРТНЫХ СРЕДСТВ) МЕДИЦИНСКИХ ПРОТИВОПОКАЗАНИЙ, МЕДИЦИНСКИХ ПОКАЗАНИЙ ИЛИ  МЕДИЦИНСКИХ ОГРАНИЧЕНИЙ К УПРАВЛЕНИЮ ТРАНСПОРТНЫМИ СРЕДСТВАМИ</a:t>
            </a:r>
            <a:endParaRPr lang="ru-RU" sz="2000" dirty="0" smtClean="0"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cs typeface="Times New Roman" pitchFamily="18" charset="0"/>
              </a:rPr>
              <a:t>Зарегистрирован в Минюсте 15 .10. 2015 г. N 39324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Начало действия документа - 30.10.2015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127" y="508000"/>
            <a:ext cx="81095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Минздравсоцразвития России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27 апреля 2012 г. N 417н 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"Об утверждении перечня профессиональных заболеваний"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Зарегистрировано в Минюсте России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15 мая 2012 г. N 24168</a:t>
            </a:r>
            <a:endParaRPr lang="ru-RU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056" y="233916"/>
            <a:ext cx="785746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Ст. 212 ТК РФ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Обязанности работодателя по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обеспечению безопасных условий труда.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     (извлечение)</a:t>
            </a:r>
          </a:p>
          <a:p>
            <a:r>
              <a:rPr lang="ru-RU" sz="3200" b="1" dirty="0" smtClean="0">
                <a:cs typeface="Times New Roman" pitchFamily="18" charset="0"/>
              </a:rPr>
              <a:t>     Работодатель обязан: … </a:t>
            </a:r>
            <a:r>
              <a:rPr lang="ru-RU" altLang="ja-JP" sz="3200" b="1" dirty="0" smtClean="0">
                <a:cs typeface="Times New Roman" pitchFamily="18" charset="0"/>
              </a:rPr>
              <a:t>«организовывать проведение за счет собственных средств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altLang="ja-JP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altLang="ja-JP" sz="3200" b="1" dirty="0" smtClean="0">
                <a:cs typeface="Times New Roman" pitchFamily="18" charset="0"/>
              </a:rPr>
              <a:t>обязательных предварительных (при поступлении на работу) и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altLang="ja-JP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altLang="ja-JP" sz="3200" b="1" dirty="0" smtClean="0">
                <a:cs typeface="Times New Roman" pitchFamily="18" charset="0"/>
              </a:rPr>
              <a:t>периодических (в течение трудовой деятельности) медицинских осмотров,</a:t>
            </a:r>
            <a:endParaRPr lang="ru-RU" sz="3200" b="1" dirty="0" smtClean="0"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119" y="555551"/>
            <a:ext cx="80701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Особенность транспортной отрасли:</a:t>
            </a:r>
          </a:p>
          <a:p>
            <a:pPr algn="ctr"/>
            <a:endParaRPr lang="ru-RU" sz="36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Стратегическое значения для государства: </a:t>
            </a:r>
          </a:p>
          <a:p>
            <a:pPr>
              <a:buClr>
                <a:srgbClr val="FFC000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(без транспорта  невозможно  функционирование  всех других областей экономики),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Межтерриториальный и   межнациональный  характер деятельности,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53" y="616688"/>
            <a:ext cx="809137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76 ТК РФ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Отстранение от работы</a:t>
            </a:r>
          </a:p>
          <a:p>
            <a:pPr algn="ctr"/>
            <a:endParaRPr lang="ru-RU" sz="3200" b="1" dirty="0" smtClean="0"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73 ТК РФ.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Перевод работника на другую работу в соответствии с  медицинским заключением</a:t>
            </a: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242" y="244549"/>
            <a:ext cx="855920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328 ТК РФ. 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Прием на работу, непосредственно связанную с движением транспортных средств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     (извлечение)</a:t>
            </a:r>
          </a:p>
          <a:p>
            <a:r>
              <a:rPr lang="ru-RU" sz="3200" b="1" dirty="0" smtClean="0">
                <a:cs typeface="Times New Roman" pitchFamily="18" charset="0"/>
              </a:rPr>
              <a:t>     Прием работника на работу, непосредственно связанную с движением транспортных средств, производится после обязательного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предварительного </a:t>
            </a:r>
            <a:r>
              <a:rPr lang="ru-RU" sz="3200" b="1" dirty="0" smtClean="0">
                <a:cs typeface="Times New Roman" pitchFamily="18" charset="0"/>
              </a:rPr>
              <a:t>медицинского осмотра (обследования) в порядке, установленном федеральным органом исполнительной власти.</a:t>
            </a:r>
            <a:endParaRPr lang="ru-RU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233" y="557323"/>
            <a:ext cx="824023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23. Медицинское обеспечение безопасности дорожного движения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Медицинское обеспечение безопасности дорожного движения включает в себя:</a:t>
            </a:r>
          </a:p>
          <a:p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1) </a:t>
            </a:r>
            <a:r>
              <a:rPr lang="ru-RU" sz="3200" b="1" dirty="0" smtClean="0">
                <a:cs typeface="Times New Roman" pitchFamily="18" charset="0"/>
              </a:rPr>
              <a:t>обязательное медицинское освидетельствование кандидатов в водители транспортных средств;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0" y="553558"/>
            <a:ext cx="810201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endParaRPr lang="ru-RU" sz="3200" dirty="0" smtClean="0"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2) </a:t>
            </a:r>
            <a:r>
              <a:rPr lang="ru-RU" sz="3200" b="1" dirty="0" smtClean="0">
                <a:cs typeface="Times New Roman" pitchFamily="18" charset="0"/>
              </a:rPr>
              <a:t>обязательное медицинское освидетельствование водителей транспортных средств в связи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 заменой водительского удостоверения </a:t>
            </a:r>
            <a:r>
              <a:rPr lang="ru-RU" sz="3200" b="1" dirty="0" smtClean="0">
                <a:cs typeface="Times New Roman" pitchFamily="18" charset="0"/>
              </a:rPr>
              <a:t>после истечения срока его действия и др.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178" y="584790"/>
            <a:ext cx="796378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Обязательное освидетельствование должны проходить водители, у которых права уже есть, и они должны будут его проходить только при обмене прав, т.е.,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не чаще одного раза в десять лет </a:t>
            </a: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- именно столько действует водительское удостоверение</a:t>
            </a:r>
            <a:endParaRPr lang="ru-RU" sz="3200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406" y="563526"/>
            <a:ext cx="84847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23.1 ФЗ № 437-ФЗ</a:t>
            </a:r>
            <a:r>
              <a:rPr lang="ru-RU" sz="3200" b="1" dirty="0" smtClean="0"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Медицинские противопоказания, медицинские показания и медицинские ограничения к управлению транспортными средствами</a:t>
            </a:r>
            <a:endParaRPr lang="ru-RU" sz="3200" dirty="0" smtClean="0">
              <a:solidFill>
                <a:srgbClr val="FFC000"/>
              </a:solidFill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Медицинскими противопоказаниями </a:t>
            </a:r>
            <a:r>
              <a:rPr lang="ru-RU" sz="3200" b="1" dirty="0" smtClean="0">
                <a:cs typeface="Times New Roman" pitchFamily="18" charset="0"/>
              </a:rPr>
              <a:t>к управлению транспортным средством являются заболевания (состояния), наличие которых препятствует возможности управления транспортным средством</a:t>
            </a:r>
            <a:endParaRPr lang="ru-RU" sz="3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006" y="547135"/>
            <a:ext cx="815517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Медицинскими показаниями </a:t>
            </a:r>
            <a:r>
              <a:rPr lang="ru-RU" sz="3200" b="1" dirty="0" smtClean="0">
                <a:cs typeface="Times New Roman" pitchFamily="18" charset="0"/>
              </a:rPr>
              <a:t>к управлению транспортным средством являются заболевания (состояния), при которых управление транспортным средством допускается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при оборудовании его специальными приспособлениями, </a:t>
            </a:r>
            <a:r>
              <a:rPr lang="ru-RU" sz="3200" b="1" dirty="0" smtClean="0">
                <a:cs typeface="Times New Roman" pitchFamily="18" charset="0"/>
              </a:rPr>
              <a:t>либо при использовании водителем транспортного средства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специальных приспособлений и (или) медицинских изделий, </a:t>
            </a:r>
            <a:r>
              <a:rPr lang="ru-RU" sz="3200" b="1" dirty="0" smtClean="0">
                <a:cs typeface="Times New Roman" pitchFamily="18" charset="0"/>
              </a:rPr>
              <a:t>либо при наличии у транспортного средства определенных конструктивных характеристик.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659" y="556880"/>
            <a:ext cx="79212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Медицинскими ограничениями </a:t>
            </a:r>
            <a:r>
              <a:rPr lang="ru-RU" sz="3200" b="1" dirty="0" smtClean="0">
                <a:cs typeface="Times New Roman" pitchFamily="18" charset="0"/>
              </a:rPr>
              <a:t>к управлению транспортным средством являются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заболевания</a:t>
            </a:r>
            <a:r>
              <a:rPr lang="ru-RU" sz="3200" b="1" dirty="0" smtClean="0">
                <a:cs typeface="Times New Roman" pitchFamily="18" charset="0"/>
              </a:rPr>
              <a:t> (состояния), наличие которых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препятствует возможности безопасного управления </a:t>
            </a:r>
            <a:r>
              <a:rPr lang="ru-RU" sz="3200" b="1" dirty="0" smtClean="0">
                <a:cs typeface="Times New Roman" pitchFamily="18" charset="0"/>
              </a:rPr>
              <a:t>транспортным средством определенных категории, назначения и конструктивных характеристик.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344" y="457200"/>
            <a:ext cx="86549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а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при подтверждении наличия заболеваний </a:t>
            </a:r>
            <a:r>
              <a:rPr lang="ru-RU" sz="3200" b="1" dirty="0" smtClean="0">
                <a:cs typeface="Times New Roman" pitchFamily="18" charset="0"/>
              </a:rPr>
              <a:t>(состояний), являющихся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противопоказаниями,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показаниями или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ограничениями к управлению транспортным средством, -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 внеочередное обязательное медицинское освидетельствование. !!!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568" y="537165"/>
            <a:ext cx="816580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 время проведения необходимых обследования, лечения и внеочередного </a:t>
            </a:r>
            <a:r>
              <a:rPr lang="ru-RU" sz="3200" b="1" dirty="0" smtClean="0">
                <a:cs typeface="Times New Roman" pitchFamily="18" charset="0"/>
              </a:rPr>
              <a:t>обязательного медицинского освидетельствования действие ранее выданного водителю транспортного средства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медицинского заключения приостанавливается, 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07" y="564285"/>
            <a:ext cx="78416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К транспортной сфере привлечено  все население в качестве участников дорожного движения и пассажиров;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 отрасли работают водители всех видов транспортных средств, составляющие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человеческий фактор.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245" y="576816"/>
            <a:ext cx="81764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а в случае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подтверждения</a:t>
            </a:r>
            <a:r>
              <a:rPr lang="ru-RU" sz="3200" b="1" dirty="0" smtClean="0">
                <a:cs typeface="Times New Roman" pitchFamily="18" charset="0"/>
              </a:rPr>
              <a:t> наличия у водителя транспортного средства медицинских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противопоказаний</a:t>
            </a:r>
            <a:r>
              <a:rPr lang="ru-RU" sz="3200" b="1" dirty="0" smtClean="0">
                <a:cs typeface="Times New Roman" pitchFamily="18" charset="0"/>
              </a:rPr>
              <a:t> либо ранее не выявлявшихся медицинских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показаний</a:t>
            </a:r>
            <a:r>
              <a:rPr lang="ru-RU" sz="3200" b="1" dirty="0" smtClean="0">
                <a:cs typeface="Times New Roman" pitchFamily="18" charset="0"/>
              </a:rPr>
              <a:t> или медицинских </a:t>
            </a:r>
            <a:r>
              <a:rPr lang="ru-RU" sz="3600" b="1" dirty="0" smtClean="0">
                <a:cs typeface="Times New Roman" pitchFamily="18" charset="0"/>
              </a:rPr>
              <a:t>ограничений</a:t>
            </a:r>
            <a:r>
              <a:rPr lang="ru-RU" sz="3200" b="1" dirty="0" smtClean="0">
                <a:cs typeface="Times New Roman" pitchFamily="18" charset="0"/>
              </a:rPr>
              <a:t> к управлению транспортным средством указанное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медицинское заключение аннулируется,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077" y="511913"/>
            <a:ext cx="79318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о чем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уведомляются</a:t>
            </a:r>
            <a:r>
              <a:rPr lang="ru-RU" sz="3200" b="1" dirty="0" smtClean="0">
                <a:cs typeface="Times New Roman" pitchFamily="18" charset="0"/>
              </a:rPr>
              <a:t> соответствующие подразделения федерального органа исполнительной власти, осуществляющего функции по выработке и реализации государственной политики и нормативно-правовому регулированию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 сфере внутренних дел (ГИБДД).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74" y="255181"/>
            <a:ext cx="865490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cs typeface="Times New Roman" pitchFamily="18" charset="0"/>
              </a:rPr>
              <a:t>ПРИКАЗ  МЗ РФ</a:t>
            </a:r>
            <a:endParaRPr lang="ru-RU" sz="24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от 15 июня 2015 г. N 342н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ОБ УТВЕРЖДЕНИИ ПОРЯДКА</a:t>
            </a:r>
            <a:endParaRPr lang="ru-RU" sz="2400" dirty="0" smtClean="0"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НАПРАВЛЕНИЯ НА </a:t>
            </a:r>
            <a:r>
              <a:rPr lang="ru-RU" sz="2400" b="1" dirty="0" smtClean="0">
                <a:solidFill>
                  <a:srgbClr val="FFFF00"/>
                </a:solidFill>
                <a:cs typeface="Times New Roman" pitchFamily="18" charset="0"/>
              </a:rPr>
              <a:t>ВНЕОЧЕРЕДНОЕ</a:t>
            </a:r>
            <a:r>
              <a:rPr lang="ru-RU" sz="2400" b="1" dirty="0" smtClean="0">
                <a:cs typeface="Times New Roman" pitchFamily="18" charset="0"/>
              </a:rPr>
              <a:t> ОБЯЗАТЕЛЬНОЕ МЕДИЦИНСКОЕ ОСВИДЕТЕЛЬСТВОВАНИЕ ВОДИТЕЛЕЙ ТРАНСПОРТНЫХ СРЕДСТВ, А ТАКЖЕ ПОРЯДКА ПРИОСТАНОВЛЕНИЯ ДЕЙСТВИЯ И АННУЛИРОВАНИЯ  МЕДИЦИНСКОГО ЗАКЛЮЧЕНИЯ О НАЛИЧИИ (ОБ ОТСУТСТВИИ) У ВОДИТЕЛЕЙ ТРАНСПОРТНЫХ СРЕДСТВ (КАНДИДАТОВ  ВОДИТЕЛИ ТРАНСПОРТНЫХ СРЕДСТВ) МЕДИЦИНСКИХ ПРОТИВОПОКАЗАНИЙ, МЕДИЦИНСКИХ ПОКАЗАНИЙ ИЛИ  МЕДИЦИНСКИХ ОГРАНИЧЕНИЙ К УПРАВЛЕНИЮ ТРАНСПОРТНЫМИ СРЕДСТВАМИ</a:t>
            </a:r>
            <a:endParaRPr lang="ru-RU" sz="2400" dirty="0" smtClean="0"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Зарегистрирован в Минюсте 15 .10. 2015 г. N 39324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Начало действия документа - 30.10.2015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995" y="691116"/>
            <a:ext cx="810201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Минтранса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20 августа 2004г. № 15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«Положение  об особенностях режима рабочего времени  и времени отдыха водителей автомобилей»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647" y="574158"/>
            <a:ext cx="774050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МИНИСТЕРСТВО ТРАНСПОРТА РФ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ПРИКАЗ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24 декабря 2013 г. N 484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О ВНЕСЕНИИ ИЗМЕНЕНИЙ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В ПОЛОЖЕНИЕ ОБ ОСОБЕННОСТЯХ РЕЖИМА РАБОЧЕГО ВРЕМЕНИ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И ВРЕМЕНИ ОТДЫХА ВОДИТЕЛЕЙ АВТОМОБИЛЕЙ, УТВЕРЖДЕННОЕ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ПРИКАЗОМ МИНИСТЕРСТВА ТРАНСПОРТА РОССИЙСКОЙ ФЕДЕРАЦИИ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ОТ 20 АВГУСТА 2004 Г. N 15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Зарегистрировано в Минюсте России 10 июня 2014 г. N 32636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1632248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Рубрики расстройств сна по Международной статистической классификации болезней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и проблем, связанных со здоровьем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МСКБ-10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endParaRPr lang="ru-RU" sz="24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grpSp>
        <p:nvGrpSpPr>
          <p:cNvPr id="13315" name="Group 106"/>
          <p:cNvGrpSpPr>
            <a:grpSpLocks/>
          </p:cNvGrpSpPr>
          <p:nvPr/>
        </p:nvGrpSpPr>
        <p:grpSpPr bwMode="auto">
          <a:xfrm>
            <a:off x="112713" y="1368425"/>
            <a:ext cx="8851900" cy="5334000"/>
            <a:chOff x="-3" y="-3"/>
            <a:chExt cx="5848" cy="6137"/>
          </a:xfrm>
        </p:grpSpPr>
        <p:grpSp>
          <p:nvGrpSpPr>
            <p:cNvPr id="13316" name="Group 104"/>
            <p:cNvGrpSpPr>
              <a:grpSpLocks/>
            </p:cNvGrpSpPr>
            <p:nvPr/>
          </p:nvGrpSpPr>
          <p:grpSpPr bwMode="auto">
            <a:xfrm>
              <a:off x="0" y="0"/>
              <a:ext cx="5842" cy="6131"/>
              <a:chOff x="0" y="0"/>
              <a:chExt cx="5842" cy="6131"/>
            </a:xfrm>
          </p:grpSpPr>
          <p:grpSp>
            <p:nvGrpSpPr>
              <p:cNvPr id="13318" name="Group 39"/>
              <p:cNvGrpSpPr>
                <a:grpSpLocks/>
              </p:cNvGrpSpPr>
              <p:nvPr/>
            </p:nvGrpSpPr>
            <p:grpSpPr bwMode="auto">
              <a:xfrm>
                <a:off x="0" y="0"/>
                <a:ext cx="1999" cy="1103"/>
                <a:chOff x="0" y="0"/>
                <a:chExt cx="1999" cy="1103"/>
              </a:xfrm>
            </p:grpSpPr>
            <p:sp>
              <p:nvSpPr>
                <p:cNvPr id="54375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2"/>
                  <a:ext cx="1913" cy="1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400" b="1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Состояния, связанные с расстройством сна</a:t>
                  </a:r>
                  <a:endParaRPr lang="sv-SE" altLang="ru-RU" sz="1400" b="1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8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76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2"/>
                  <a:ext cx="1999" cy="1103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19" name="Group 41"/>
              <p:cNvGrpSpPr>
                <a:grpSpLocks/>
              </p:cNvGrpSpPr>
              <p:nvPr/>
            </p:nvGrpSpPr>
            <p:grpSpPr bwMode="auto">
              <a:xfrm>
                <a:off x="1999" y="0"/>
                <a:ext cx="1999" cy="1103"/>
                <a:chOff x="1999" y="0"/>
                <a:chExt cx="1999" cy="1103"/>
              </a:xfrm>
            </p:grpSpPr>
            <p:sp>
              <p:nvSpPr>
                <p:cNvPr id="54373" name="Rectangle 6"/>
                <p:cNvSpPr>
                  <a:spLocks noChangeArrowheads="1"/>
                </p:cNvSpPr>
                <p:nvPr/>
              </p:nvSpPr>
              <p:spPr bwMode="auto">
                <a:xfrm>
                  <a:off x="2042" y="2"/>
                  <a:ext cx="1913" cy="1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400" b="1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Класс </a:t>
                  </a:r>
                  <a:r>
                    <a:rPr lang="en-US" altLang="ru-RU" sz="1400" b="1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V</a:t>
                  </a:r>
                  <a:r>
                    <a:rPr lang="sv-SE" altLang="ru-RU" sz="1400" b="1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.</a:t>
                  </a:r>
                  <a:r>
                    <a:rPr lang="sv-SE" altLang="ru-RU" sz="14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 Психические расстройства и расстройства поведения. Расстройства сна неорганической этиологии</a:t>
                  </a:r>
                  <a:endParaRPr lang="sv-SE" altLang="ru-RU" sz="14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4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74" name="Rectangle 40"/>
                <p:cNvSpPr>
                  <a:spLocks noChangeArrowheads="1"/>
                </p:cNvSpPr>
                <p:nvPr/>
              </p:nvSpPr>
              <p:spPr bwMode="auto">
                <a:xfrm>
                  <a:off x="1999" y="2"/>
                  <a:ext cx="1999" cy="1103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20" name="Group 43"/>
              <p:cNvGrpSpPr>
                <a:grpSpLocks/>
              </p:cNvGrpSpPr>
              <p:nvPr/>
            </p:nvGrpSpPr>
            <p:grpSpPr bwMode="auto">
              <a:xfrm>
                <a:off x="3998" y="0"/>
                <a:ext cx="1844" cy="1103"/>
                <a:chOff x="3998" y="0"/>
                <a:chExt cx="1844" cy="1103"/>
              </a:xfrm>
            </p:grpSpPr>
            <p:sp>
              <p:nvSpPr>
                <p:cNvPr id="54371" name="Rectangle 7"/>
                <p:cNvSpPr>
                  <a:spLocks noChangeArrowheads="1"/>
                </p:cNvSpPr>
                <p:nvPr/>
              </p:nvSpPr>
              <p:spPr bwMode="auto">
                <a:xfrm>
                  <a:off x="4041" y="2"/>
                  <a:ext cx="1758" cy="1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400" b="1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Класс </a:t>
                  </a:r>
                  <a:r>
                    <a:rPr lang="en-US" altLang="ru-RU" sz="1400" b="1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VI</a:t>
                  </a:r>
                  <a:r>
                    <a:rPr lang="sv-SE" altLang="ru-RU" sz="1400" b="1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.</a:t>
                  </a:r>
                  <a:r>
                    <a:rPr lang="sv-SE" altLang="ru-RU" sz="14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 Болезни нервной системы. Расстройства сна (органической этиологии)</a:t>
                  </a:r>
                  <a:endParaRPr lang="sv-SE" altLang="ru-RU" sz="14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4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72" name="Rectangle 42"/>
                <p:cNvSpPr>
                  <a:spLocks noChangeArrowheads="1"/>
                </p:cNvSpPr>
                <p:nvPr/>
              </p:nvSpPr>
              <p:spPr bwMode="auto">
                <a:xfrm>
                  <a:off x="3998" y="2"/>
                  <a:ext cx="1844" cy="1103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21" name="Group 45"/>
              <p:cNvGrpSpPr>
                <a:grpSpLocks/>
              </p:cNvGrpSpPr>
              <p:nvPr/>
            </p:nvGrpSpPr>
            <p:grpSpPr bwMode="auto">
              <a:xfrm>
                <a:off x="0" y="1103"/>
                <a:ext cx="1999" cy="451"/>
                <a:chOff x="0" y="1103"/>
                <a:chExt cx="1999" cy="451"/>
              </a:xfrm>
            </p:grpSpPr>
            <p:sp>
              <p:nvSpPr>
                <p:cNvPr id="54369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1106"/>
                  <a:ext cx="1913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6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Бессонница (инсомния)</a:t>
                  </a: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70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1106"/>
                  <a:ext cx="1999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22" name="Group 47"/>
              <p:cNvGrpSpPr>
                <a:grpSpLocks/>
              </p:cNvGrpSpPr>
              <p:nvPr/>
            </p:nvGrpSpPr>
            <p:grpSpPr bwMode="auto">
              <a:xfrm>
                <a:off x="1999" y="1103"/>
                <a:ext cx="1999" cy="451"/>
                <a:chOff x="1999" y="1103"/>
                <a:chExt cx="1999" cy="451"/>
              </a:xfrm>
            </p:grpSpPr>
            <p:sp>
              <p:nvSpPr>
                <p:cNvPr id="54367" name="Rectangle 9"/>
                <p:cNvSpPr>
                  <a:spLocks noChangeArrowheads="1"/>
                </p:cNvSpPr>
                <p:nvPr/>
              </p:nvSpPr>
              <p:spPr bwMode="auto">
                <a:xfrm>
                  <a:off x="2042" y="1106"/>
                  <a:ext cx="1913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F</a:t>
                  </a:r>
                  <a:r>
                    <a:rPr lang="sv-SE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51.0</a:t>
                  </a: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68" name="Rectangle 46"/>
                <p:cNvSpPr>
                  <a:spLocks noChangeArrowheads="1"/>
                </p:cNvSpPr>
                <p:nvPr/>
              </p:nvSpPr>
              <p:spPr bwMode="auto">
                <a:xfrm>
                  <a:off x="1999" y="1106"/>
                  <a:ext cx="1999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23" name="Group 49"/>
              <p:cNvGrpSpPr>
                <a:grpSpLocks/>
              </p:cNvGrpSpPr>
              <p:nvPr/>
            </p:nvGrpSpPr>
            <p:grpSpPr bwMode="auto">
              <a:xfrm>
                <a:off x="3998" y="1103"/>
                <a:ext cx="1844" cy="451"/>
                <a:chOff x="3998" y="1103"/>
                <a:chExt cx="1844" cy="451"/>
              </a:xfrm>
            </p:grpSpPr>
            <p:sp>
              <p:nvSpPr>
                <p:cNvPr id="543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041" y="1106"/>
                  <a:ext cx="1758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G</a:t>
                  </a: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47.0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66" name="Rectangle 48"/>
                <p:cNvSpPr>
                  <a:spLocks noChangeArrowheads="1"/>
                </p:cNvSpPr>
                <p:nvPr/>
              </p:nvSpPr>
              <p:spPr bwMode="auto">
                <a:xfrm>
                  <a:off x="3998" y="1106"/>
                  <a:ext cx="1844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24" name="Group 51"/>
              <p:cNvGrpSpPr>
                <a:grpSpLocks/>
              </p:cNvGrpSpPr>
              <p:nvPr/>
            </p:nvGrpSpPr>
            <p:grpSpPr bwMode="auto">
              <a:xfrm>
                <a:off x="0" y="1554"/>
                <a:ext cx="1999" cy="451"/>
                <a:chOff x="0" y="1554"/>
                <a:chExt cx="1999" cy="451"/>
              </a:xfrm>
            </p:grpSpPr>
            <p:sp>
              <p:nvSpPr>
                <p:cNvPr id="54363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557"/>
                  <a:ext cx="1913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6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Сонливость (гиперсомния)</a:t>
                  </a: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64" name="Rectangle 50"/>
                <p:cNvSpPr>
                  <a:spLocks noChangeArrowheads="1"/>
                </p:cNvSpPr>
                <p:nvPr/>
              </p:nvSpPr>
              <p:spPr bwMode="auto">
                <a:xfrm>
                  <a:off x="0" y="1557"/>
                  <a:ext cx="1999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25" name="Group 53"/>
              <p:cNvGrpSpPr>
                <a:grpSpLocks/>
              </p:cNvGrpSpPr>
              <p:nvPr/>
            </p:nvGrpSpPr>
            <p:grpSpPr bwMode="auto">
              <a:xfrm>
                <a:off x="1999" y="1554"/>
                <a:ext cx="1999" cy="451"/>
                <a:chOff x="1999" y="1554"/>
                <a:chExt cx="1999" cy="451"/>
              </a:xfrm>
            </p:grpSpPr>
            <p:sp>
              <p:nvSpPr>
                <p:cNvPr id="54361" name="Rectangle 12"/>
                <p:cNvSpPr>
                  <a:spLocks noChangeArrowheads="1"/>
                </p:cNvSpPr>
                <p:nvPr/>
              </p:nvSpPr>
              <p:spPr bwMode="auto">
                <a:xfrm>
                  <a:off x="2042" y="1557"/>
                  <a:ext cx="1913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F</a:t>
                  </a:r>
                  <a:r>
                    <a:rPr lang="sv-SE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51.1</a:t>
                  </a: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62" name="Rectangle 52"/>
                <p:cNvSpPr>
                  <a:spLocks noChangeArrowheads="1"/>
                </p:cNvSpPr>
                <p:nvPr/>
              </p:nvSpPr>
              <p:spPr bwMode="auto">
                <a:xfrm>
                  <a:off x="1999" y="1557"/>
                  <a:ext cx="1999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26" name="Group 55"/>
              <p:cNvGrpSpPr>
                <a:grpSpLocks/>
              </p:cNvGrpSpPr>
              <p:nvPr/>
            </p:nvGrpSpPr>
            <p:grpSpPr bwMode="auto">
              <a:xfrm>
                <a:off x="3998" y="1554"/>
                <a:ext cx="1844" cy="451"/>
                <a:chOff x="3998" y="1554"/>
                <a:chExt cx="1844" cy="451"/>
              </a:xfrm>
            </p:grpSpPr>
            <p:sp>
              <p:nvSpPr>
                <p:cNvPr id="54359" name="Rectangle 13"/>
                <p:cNvSpPr>
                  <a:spLocks noChangeArrowheads="1"/>
                </p:cNvSpPr>
                <p:nvPr/>
              </p:nvSpPr>
              <p:spPr bwMode="auto">
                <a:xfrm>
                  <a:off x="4041" y="1557"/>
                  <a:ext cx="1758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G</a:t>
                  </a: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47.1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60" name="Rectangle 54"/>
                <p:cNvSpPr>
                  <a:spLocks noChangeArrowheads="1"/>
                </p:cNvSpPr>
                <p:nvPr/>
              </p:nvSpPr>
              <p:spPr bwMode="auto">
                <a:xfrm>
                  <a:off x="3998" y="1557"/>
                  <a:ext cx="1844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27" name="Group 57"/>
              <p:cNvGrpSpPr>
                <a:grpSpLocks/>
              </p:cNvGrpSpPr>
              <p:nvPr/>
            </p:nvGrpSpPr>
            <p:grpSpPr bwMode="auto">
              <a:xfrm>
                <a:off x="0" y="2005"/>
                <a:ext cx="1999" cy="614"/>
                <a:chOff x="0" y="2005"/>
                <a:chExt cx="1999" cy="614"/>
              </a:xfrm>
            </p:grpSpPr>
            <p:sp>
              <p:nvSpPr>
                <p:cNvPr id="54357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2008"/>
                  <a:ext cx="1913" cy="6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6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Расстройства режима сна и бодрствования</a:t>
                  </a: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58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2008"/>
                  <a:ext cx="1999" cy="614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28" name="Group 59"/>
              <p:cNvGrpSpPr>
                <a:grpSpLocks/>
              </p:cNvGrpSpPr>
              <p:nvPr/>
            </p:nvGrpSpPr>
            <p:grpSpPr bwMode="auto">
              <a:xfrm>
                <a:off x="1999" y="2005"/>
                <a:ext cx="1999" cy="614"/>
                <a:chOff x="1999" y="2005"/>
                <a:chExt cx="1999" cy="614"/>
              </a:xfrm>
            </p:grpSpPr>
            <p:sp>
              <p:nvSpPr>
                <p:cNvPr id="54355" name="Rectangle 15"/>
                <p:cNvSpPr>
                  <a:spLocks noChangeArrowheads="1"/>
                </p:cNvSpPr>
                <p:nvPr/>
              </p:nvSpPr>
              <p:spPr bwMode="auto">
                <a:xfrm>
                  <a:off x="2042" y="2008"/>
                  <a:ext cx="1913" cy="6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F</a:t>
                  </a:r>
                  <a:r>
                    <a:rPr lang="sv-SE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51.2</a:t>
                  </a: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56" name="Rectangle 58"/>
                <p:cNvSpPr>
                  <a:spLocks noChangeArrowheads="1"/>
                </p:cNvSpPr>
                <p:nvPr/>
              </p:nvSpPr>
              <p:spPr bwMode="auto">
                <a:xfrm>
                  <a:off x="1999" y="2008"/>
                  <a:ext cx="1999" cy="614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29" name="Group 61"/>
              <p:cNvGrpSpPr>
                <a:grpSpLocks/>
              </p:cNvGrpSpPr>
              <p:nvPr/>
            </p:nvGrpSpPr>
            <p:grpSpPr bwMode="auto">
              <a:xfrm>
                <a:off x="3998" y="2005"/>
                <a:ext cx="1844" cy="614"/>
                <a:chOff x="3998" y="2005"/>
                <a:chExt cx="1844" cy="614"/>
              </a:xfrm>
            </p:grpSpPr>
            <p:sp>
              <p:nvSpPr>
                <p:cNvPr id="54353" name="Rectangle 16"/>
                <p:cNvSpPr>
                  <a:spLocks noChangeArrowheads="1"/>
                </p:cNvSpPr>
                <p:nvPr/>
              </p:nvSpPr>
              <p:spPr bwMode="auto">
                <a:xfrm>
                  <a:off x="4041" y="2008"/>
                  <a:ext cx="1758" cy="6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G</a:t>
                  </a: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47.2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54" name="Rectangle 60"/>
                <p:cNvSpPr>
                  <a:spLocks noChangeArrowheads="1"/>
                </p:cNvSpPr>
                <p:nvPr/>
              </p:nvSpPr>
              <p:spPr bwMode="auto">
                <a:xfrm>
                  <a:off x="3998" y="2008"/>
                  <a:ext cx="1844" cy="614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30" name="Group 63"/>
              <p:cNvGrpSpPr>
                <a:grpSpLocks/>
              </p:cNvGrpSpPr>
              <p:nvPr/>
            </p:nvGrpSpPr>
            <p:grpSpPr bwMode="auto">
              <a:xfrm>
                <a:off x="0" y="2619"/>
                <a:ext cx="1999" cy="614"/>
                <a:chOff x="0" y="2619"/>
                <a:chExt cx="1999" cy="614"/>
              </a:xfrm>
            </p:grpSpPr>
            <p:sp>
              <p:nvSpPr>
                <p:cNvPr id="54351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2622"/>
                  <a:ext cx="1913" cy="6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6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Снохождение (сомнамбулизм)</a:t>
                  </a: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52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2622"/>
                  <a:ext cx="1999" cy="614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31" name="Group 65"/>
              <p:cNvGrpSpPr>
                <a:grpSpLocks/>
              </p:cNvGrpSpPr>
              <p:nvPr/>
            </p:nvGrpSpPr>
            <p:grpSpPr bwMode="auto">
              <a:xfrm>
                <a:off x="1999" y="2619"/>
                <a:ext cx="1999" cy="614"/>
                <a:chOff x="1999" y="2619"/>
                <a:chExt cx="1999" cy="614"/>
              </a:xfrm>
            </p:grpSpPr>
            <p:sp>
              <p:nvSpPr>
                <p:cNvPr id="54349" name="Rectangle 18"/>
                <p:cNvSpPr>
                  <a:spLocks noChangeArrowheads="1"/>
                </p:cNvSpPr>
                <p:nvPr/>
              </p:nvSpPr>
              <p:spPr bwMode="auto">
                <a:xfrm>
                  <a:off x="2042" y="2622"/>
                  <a:ext cx="1913" cy="6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F</a:t>
                  </a:r>
                  <a:r>
                    <a:rPr lang="sv-SE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51.3</a:t>
                  </a: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50" name="Rectangle 64"/>
                <p:cNvSpPr>
                  <a:spLocks noChangeArrowheads="1"/>
                </p:cNvSpPr>
                <p:nvPr/>
              </p:nvSpPr>
              <p:spPr bwMode="auto">
                <a:xfrm>
                  <a:off x="1999" y="2622"/>
                  <a:ext cx="1999" cy="614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32" name="Group 67"/>
              <p:cNvGrpSpPr>
                <a:grpSpLocks/>
              </p:cNvGrpSpPr>
              <p:nvPr/>
            </p:nvGrpSpPr>
            <p:grpSpPr bwMode="auto">
              <a:xfrm>
                <a:off x="3998" y="2619"/>
                <a:ext cx="1844" cy="614"/>
                <a:chOff x="3998" y="2619"/>
                <a:chExt cx="1844" cy="614"/>
              </a:xfrm>
            </p:grpSpPr>
            <p:sp>
              <p:nvSpPr>
                <p:cNvPr id="54347" name="Rectangle 19"/>
                <p:cNvSpPr>
                  <a:spLocks noChangeArrowheads="1"/>
                </p:cNvSpPr>
                <p:nvPr/>
              </p:nvSpPr>
              <p:spPr bwMode="auto">
                <a:xfrm>
                  <a:off x="4041" y="2622"/>
                  <a:ext cx="1758" cy="6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-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48" name="Rectangle 66"/>
                <p:cNvSpPr>
                  <a:spLocks noChangeArrowheads="1"/>
                </p:cNvSpPr>
                <p:nvPr/>
              </p:nvSpPr>
              <p:spPr bwMode="auto">
                <a:xfrm>
                  <a:off x="3998" y="2622"/>
                  <a:ext cx="1844" cy="614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33" name="Group 69"/>
              <p:cNvGrpSpPr>
                <a:grpSpLocks/>
              </p:cNvGrpSpPr>
              <p:nvPr/>
            </p:nvGrpSpPr>
            <p:grpSpPr bwMode="auto">
              <a:xfrm>
                <a:off x="0" y="3233"/>
                <a:ext cx="1999" cy="451"/>
                <a:chOff x="0" y="3233"/>
                <a:chExt cx="1999" cy="451"/>
              </a:xfrm>
            </p:grpSpPr>
            <p:sp>
              <p:nvSpPr>
                <p:cNvPr id="54345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3235"/>
                  <a:ext cx="1913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6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Ужасы во время сна</a:t>
                  </a: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46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3235"/>
                  <a:ext cx="1999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34" name="Group 71"/>
              <p:cNvGrpSpPr>
                <a:grpSpLocks/>
              </p:cNvGrpSpPr>
              <p:nvPr/>
            </p:nvGrpSpPr>
            <p:grpSpPr bwMode="auto">
              <a:xfrm>
                <a:off x="1999" y="3233"/>
                <a:ext cx="1999" cy="451"/>
                <a:chOff x="1999" y="3233"/>
                <a:chExt cx="1999" cy="451"/>
              </a:xfrm>
            </p:grpSpPr>
            <p:sp>
              <p:nvSpPr>
                <p:cNvPr id="54343" name="Rectangle 21"/>
                <p:cNvSpPr>
                  <a:spLocks noChangeArrowheads="1"/>
                </p:cNvSpPr>
                <p:nvPr/>
              </p:nvSpPr>
              <p:spPr bwMode="auto">
                <a:xfrm>
                  <a:off x="2042" y="3235"/>
                  <a:ext cx="1913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F</a:t>
                  </a:r>
                  <a:r>
                    <a:rPr lang="sv-SE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51.4</a:t>
                  </a: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44" name="Rectangle 70"/>
                <p:cNvSpPr>
                  <a:spLocks noChangeArrowheads="1"/>
                </p:cNvSpPr>
                <p:nvPr/>
              </p:nvSpPr>
              <p:spPr bwMode="auto">
                <a:xfrm>
                  <a:off x="1999" y="3235"/>
                  <a:ext cx="1999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35" name="Group 73"/>
              <p:cNvGrpSpPr>
                <a:grpSpLocks/>
              </p:cNvGrpSpPr>
              <p:nvPr/>
            </p:nvGrpSpPr>
            <p:grpSpPr bwMode="auto">
              <a:xfrm>
                <a:off x="3998" y="3233"/>
                <a:ext cx="1844" cy="451"/>
                <a:chOff x="3998" y="3233"/>
                <a:chExt cx="1844" cy="451"/>
              </a:xfrm>
            </p:grpSpPr>
            <p:sp>
              <p:nvSpPr>
                <p:cNvPr id="54341" name="Rectangle 22"/>
                <p:cNvSpPr>
                  <a:spLocks noChangeArrowheads="1"/>
                </p:cNvSpPr>
                <p:nvPr/>
              </p:nvSpPr>
              <p:spPr bwMode="auto">
                <a:xfrm>
                  <a:off x="4041" y="3235"/>
                  <a:ext cx="1758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-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42" name="Rectangle 72"/>
                <p:cNvSpPr>
                  <a:spLocks noChangeArrowheads="1"/>
                </p:cNvSpPr>
                <p:nvPr/>
              </p:nvSpPr>
              <p:spPr bwMode="auto">
                <a:xfrm>
                  <a:off x="3998" y="3235"/>
                  <a:ext cx="1844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36" name="Group 75"/>
              <p:cNvGrpSpPr>
                <a:grpSpLocks/>
              </p:cNvGrpSpPr>
              <p:nvPr/>
            </p:nvGrpSpPr>
            <p:grpSpPr bwMode="auto">
              <a:xfrm>
                <a:off x="0" y="3684"/>
                <a:ext cx="1999" cy="451"/>
                <a:chOff x="0" y="3684"/>
                <a:chExt cx="1999" cy="451"/>
              </a:xfrm>
            </p:grpSpPr>
            <p:sp>
              <p:nvSpPr>
                <p:cNvPr id="54339" name="Rectangle 23"/>
                <p:cNvSpPr>
                  <a:spLocks noChangeArrowheads="1"/>
                </p:cNvSpPr>
                <p:nvPr/>
              </p:nvSpPr>
              <p:spPr bwMode="auto">
                <a:xfrm>
                  <a:off x="43" y="3687"/>
                  <a:ext cx="1913" cy="4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6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Кошмары</a:t>
                  </a: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40" name="Rectangle 74"/>
                <p:cNvSpPr>
                  <a:spLocks noChangeArrowheads="1"/>
                </p:cNvSpPr>
                <p:nvPr/>
              </p:nvSpPr>
              <p:spPr bwMode="auto">
                <a:xfrm>
                  <a:off x="0" y="3687"/>
                  <a:ext cx="1999" cy="446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37" name="Group 77"/>
              <p:cNvGrpSpPr>
                <a:grpSpLocks/>
              </p:cNvGrpSpPr>
              <p:nvPr/>
            </p:nvGrpSpPr>
            <p:grpSpPr bwMode="auto">
              <a:xfrm>
                <a:off x="1999" y="3684"/>
                <a:ext cx="1999" cy="451"/>
                <a:chOff x="1999" y="3684"/>
                <a:chExt cx="1999" cy="451"/>
              </a:xfrm>
            </p:grpSpPr>
            <p:sp>
              <p:nvSpPr>
                <p:cNvPr id="54337" name="Rectangle 24"/>
                <p:cNvSpPr>
                  <a:spLocks noChangeArrowheads="1"/>
                </p:cNvSpPr>
                <p:nvPr/>
              </p:nvSpPr>
              <p:spPr bwMode="auto">
                <a:xfrm>
                  <a:off x="2042" y="3687"/>
                  <a:ext cx="1913" cy="4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F</a:t>
                  </a:r>
                  <a:r>
                    <a:rPr lang="sv-SE" altLang="ru-RU" sz="12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51.5</a:t>
                  </a: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38" name="Rectangle 76"/>
                <p:cNvSpPr>
                  <a:spLocks noChangeArrowheads="1"/>
                </p:cNvSpPr>
                <p:nvPr/>
              </p:nvSpPr>
              <p:spPr bwMode="auto">
                <a:xfrm>
                  <a:off x="1999" y="3687"/>
                  <a:ext cx="1999" cy="446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38" name="Group 79"/>
              <p:cNvGrpSpPr>
                <a:grpSpLocks/>
              </p:cNvGrpSpPr>
              <p:nvPr/>
            </p:nvGrpSpPr>
            <p:grpSpPr bwMode="auto">
              <a:xfrm>
                <a:off x="3998" y="3684"/>
                <a:ext cx="1844" cy="451"/>
                <a:chOff x="3998" y="3684"/>
                <a:chExt cx="1844" cy="451"/>
              </a:xfrm>
            </p:grpSpPr>
            <p:sp>
              <p:nvSpPr>
                <p:cNvPr id="54335" name="Rectangle 25"/>
                <p:cNvSpPr>
                  <a:spLocks noChangeArrowheads="1"/>
                </p:cNvSpPr>
                <p:nvPr/>
              </p:nvSpPr>
              <p:spPr bwMode="auto">
                <a:xfrm>
                  <a:off x="4041" y="3687"/>
                  <a:ext cx="1758" cy="4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-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36" name="Rectangle 78"/>
                <p:cNvSpPr>
                  <a:spLocks noChangeArrowheads="1"/>
                </p:cNvSpPr>
                <p:nvPr/>
              </p:nvSpPr>
              <p:spPr bwMode="auto">
                <a:xfrm>
                  <a:off x="3998" y="3687"/>
                  <a:ext cx="1844" cy="446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39" name="Group 81"/>
              <p:cNvGrpSpPr>
                <a:grpSpLocks/>
              </p:cNvGrpSpPr>
              <p:nvPr/>
            </p:nvGrpSpPr>
            <p:grpSpPr bwMode="auto">
              <a:xfrm>
                <a:off x="0" y="4135"/>
                <a:ext cx="1999" cy="480"/>
                <a:chOff x="0" y="4135"/>
                <a:chExt cx="1999" cy="480"/>
              </a:xfrm>
            </p:grpSpPr>
            <p:sp>
              <p:nvSpPr>
                <p:cNvPr id="54333" name="Rectangle 26"/>
                <p:cNvSpPr>
                  <a:spLocks noChangeArrowheads="1"/>
                </p:cNvSpPr>
                <p:nvPr/>
              </p:nvSpPr>
              <p:spPr bwMode="auto">
                <a:xfrm>
                  <a:off x="43" y="4132"/>
                  <a:ext cx="191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2000" b="1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Апноэ во сне</a:t>
                  </a:r>
                  <a:endParaRPr lang="sv-SE" altLang="ru-RU" sz="20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20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34" name="Rectangle 80"/>
                <p:cNvSpPr>
                  <a:spLocks noChangeArrowheads="1"/>
                </p:cNvSpPr>
                <p:nvPr/>
              </p:nvSpPr>
              <p:spPr bwMode="auto">
                <a:xfrm>
                  <a:off x="0" y="4132"/>
                  <a:ext cx="1999" cy="480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40" name="Group 83"/>
              <p:cNvGrpSpPr>
                <a:grpSpLocks/>
              </p:cNvGrpSpPr>
              <p:nvPr/>
            </p:nvGrpSpPr>
            <p:grpSpPr bwMode="auto">
              <a:xfrm>
                <a:off x="1999" y="4135"/>
                <a:ext cx="1999" cy="480"/>
                <a:chOff x="1999" y="4135"/>
                <a:chExt cx="1999" cy="480"/>
              </a:xfrm>
            </p:grpSpPr>
            <p:sp>
              <p:nvSpPr>
                <p:cNvPr id="54331" name="Rectangle 27"/>
                <p:cNvSpPr>
                  <a:spLocks noChangeArrowheads="1"/>
                </p:cNvSpPr>
                <p:nvPr/>
              </p:nvSpPr>
              <p:spPr bwMode="auto">
                <a:xfrm>
                  <a:off x="2042" y="4132"/>
                  <a:ext cx="1913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200" b="1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-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32" name="Rectangle 82"/>
                <p:cNvSpPr>
                  <a:spLocks noChangeArrowheads="1"/>
                </p:cNvSpPr>
                <p:nvPr/>
              </p:nvSpPr>
              <p:spPr bwMode="auto">
                <a:xfrm>
                  <a:off x="1999" y="4132"/>
                  <a:ext cx="1999" cy="480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41" name="Group 85"/>
              <p:cNvGrpSpPr>
                <a:grpSpLocks/>
              </p:cNvGrpSpPr>
              <p:nvPr/>
            </p:nvGrpSpPr>
            <p:grpSpPr bwMode="auto">
              <a:xfrm>
                <a:off x="3998" y="4135"/>
                <a:ext cx="1844" cy="480"/>
                <a:chOff x="3998" y="4135"/>
                <a:chExt cx="1844" cy="480"/>
              </a:xfrm>
            </p:grpSpPr>
            <p:sp>
              <p:nvSpPr>
                <p:cNvPr id="54329" name="Rectangle 28"/>
                <p:cNvSpPr>
                  <a:spLocks noChangeArrowheads="1"/>
                </p:cNvSpPr>
                <p:nvPr/>
              </p:nvSpPr>
              <p:spPr bwMode="auto">
                <a:xfrm>
                  <a:off x="4041" y="4132"/>
                  <a:ext cx="175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b="1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G</a:t>
                  </a:r>
                  <a:r>
                    <a:rPr lang="sv-SE" altLang="ru-RU" sz="1200" b="1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47.3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30" name="Rectangle 84"/>
                <p:cNvSpPr>
                  <a:spLocks noChangeArrowheads="1"/>
                </p:cNvSpPr>
                <p:nvPr/>
              </p:nvSpPr>
              <p:spPr bwMode="auto">
                <a:xfrm>
                  <a:off x="3998" y="4132"/>
                  <a:ext cx="1844" cy="480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42" name="Group 87"/>
              <p:cNvGrpSpPr>
                <a:grpSpLocks/>
              </p:cNvGrpSpPr>
              <p:nvPr/>
            </p:nvGrpSpPr>
            <p:grpSpPr bwMode="auto">
              <a:xfrm>
                <a:off x="0" y="4615"/>
                <a:ext cx="1999" cy="451"/>
                <a:chOff x="0" y="4615"/>
                <a:chExt cx="1999" cy="451"/>
              </a:xfrm>
            </p:grpSpPr>
            <p:sp>
              <p:nvSpPr>
                <p:cNvPr id="54327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4613"/>
                  <a:ext cx="1913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6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Нарколепсия и катаплексия</a:t>
                  </a: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28" name="Rectangle 86"/>
                <p:cNvSpPr>
                  <a:spLocks noChangeArrowheads="1"/>
                </p:cNvSpPr>
                <p:nvPr/>
              </p:nvSpPr>
              <p:spPr bwMode="auto">
                <a:xfrm>
                  <a:off x="0" y="4613"/>
                  <a:ext cx="1999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43" name="Group 89"/>
              <p:cNvGrpSpPr>
                <a:grpSpLocks/>
              </p:cNvGrpSpPr>
              <p:nvPr/>
            </p:nvGrpSpPr>
            <p:grpSpPr bwMode="auto">
              <a:xfrm>
                <a:off x="1999" y="4615"/>
                <a:ext cx="1999" cy="451"/>
                <a:chOff x="1999" y="4615"/>
                <a:chExt cx="1999" cy="451"/>
              </a:xfrm>
            </p:grpSpPr>
            <p:sp>
              <p:nvSpPr>
                <p:cNvPr id="54325" name="Rectangle 30"/>
                <p:cNvSpPr>
                  <a:spLocks noChangeArrowheads="1"/>
                </p:cNvSpPr>
                <p:nvPr/>
              </p:nvSpPr>
              <p:spPr bwMode="auto">
                <a:xfrm>
                  <a:off x="2042" y="4613"/>
                  <a:ext cx="1913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-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26" name="Rectangle 88"/>
                <p:cNvSpPr>
                  <a:spLocks noChangeArrowheads="1"/>
                </p:cNvSpPr>
                <p:nvPr/>
              </p:nvSpPr>
              <p:spPr bwMode="auto">
                <a:xfrm>
                  <a:off x="1999" y="4613"/>
                  <a:ext cx="1999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44" name="Group 91"/>
              <p:cNvGrpSpPr>
                <a:grpSpLocks/>
              </p:cNvGrpSpPr>
              <p:nvPr/>
            </p:nvGrpSpPr>
            <p:grpSpPr bwMode="auto">
              <a:xfrm>
                <a:off x="3998" y="4615"/>
                <a:ext cx="1844" cy="451"/>
                <a:chOff x="3998" y="4615"/>
                <a:chExt cx="1844" cy="451"/>
              </a:xfrm>
            </p:grpSpPr>
            <p:sp>
              <p:nvSpPr>
                <p:cNvPr id="54323" name="Rectangle 31"/>
                <p:cNvSpPr>
                  <a:spLocks noChangeArrowheads="1"/>
                </p:cNvSpPr>
                <p:nvPr/>
              </p:nvSpPr>
              <p:spPr bwMode="auto">
                <a:xfrm>
                  <a:off x="4041" y="4613"/>
                  <a:ext cx="1758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G</a:t>
                  </a: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47.4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24" name="Rectangle 90"/>
                <p:cNvSpPr>
                  <a:spLocks noChangeArrowheads="1"/>
                </p:cNvSpPr>
                <p:nvPr/>
              </p:nvSpPr>
              <p:spPr bwMode="auto">
                <a:xfrm>
                  <a:off x="3998" y="4613"/>
                  <a:ext cx="1844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45" name="Group 93"/>
              <p:cNvGrpSpPr>
                <a:grpSpLocks/>
              </p:cNvGrpSpPr>
              <p:nvPr/>
            </p:nvGrpSpPr>
            <p:grpSpPr bwMode="auto">
              <a:xfrm>
                <a:off x="0" y="5066"/>
                <a:ext cx="1999" cy="451"/>
                <a:chOff x="0" y="5066"/>
                <a:chExt cx="1999" cy="451"/>
              </a:xfrm>
            </p:grpSpPr>
            <p:sp>
              <p:nvSpPr>
                <p:cNvPr id="54321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5066"/>
                  <a:ext cx="1913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6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Другие расстройства сна</a:t>
                  </a: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22" name="Rectangle 92"/>
                <p:cNvSpPr>
                  <a:spLocks noChangeArrowheads="1"/>
                </p:cNvSpPr>
                <p:nvPr/>
              </p:nvSpPr>
              <p:spPr bwMode="auto">
                <a:xfrm>
                  <a:off x="0" y="5066"/>
                  <a:ext cx="1999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46" name="Group 95"/>
              <p:cNvGrpSpPr>
                <a:grpSpLocks/>
              </p:cNvGrpSpPr>
              <p:nvPr/>
            </p:nvGrpSpPr>
            <p:grpSpPr bwMode="auto">
              <a:xfrm>
                <a:off x="1999" y="5066"/>
                <a:ext cx="1999" cy="451"/>
                <a:chOff x="1999" y="5066"/>
                <a:chExt cx="1999" cy="451"/>
              </a:xfrm>
            </p:grpSpPr>
            <p:sp>
              <p:nvSpPr>
                <p:cNvPr id="54319" name="Rectangle 33"/>
                <p:cNvSpPr>
                  <a:spLocks noChangeArrowheads="1"/>
                </p:cNvSpPr>
                <p:nvPr/>
              </p:nvSpPr>
              <p:spPr bwMode="auto">
                <a:xfrm>
                  <a:off x="2042" y="5066"/>
                  <a:ext cx="1913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F</a:t>
                  </a: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51.8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20" name="Rectangle 94"/>
                <p:cNvSpPr>
                  <a:spLocks noChangeArrowheads="1"/>
                </p:cNvSpPr>
                <p:nvPr/>
              </p:nvSpPr>
              <p:spPr bwMode="auto">
                <a:xfrm>
                  <a:off x="1999" y="5066"/>
                  <a:ext cx="1999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47" name="Group 97"/>
              <p:cNvGrpSpPr>
                <a:grpSpLocks/>
              </p:cNvGrpSpPr>
              <p:nvPr/>
            </p:nvGrpSpPr>
            <p:grpSpPr bwMode="auto">
              <a:xfrm>
                <a:off x="3998" y="5066"/>
                <a:ext cx="1844" cy="451"/>
                <a:chOff x="3998" y="5066"/>
                <a:chExt cx="1844" cy="451"/>
              </a:xfrm>
            </p:grpSpPr>
            <p:sp>
              <p:nvSpPr>
                <p:cNvPr id="54317" name="Rectangle 34"/>
                <p:cNvSpPr>
                  <a:spLocks noChangeArrowheads="1"/>
                </p:cNvSpPr>
                <p:nvPr/>
              </p:nvSpPr>
              <p:spPr bwMode="auto">
                <a:xfrm>
                  <a:off x="4041" y="5066"/>
                  <a:ext cx="1758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G</a:t>
                  </a: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47.8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18" name="Rectangle 96"/>
                <p:cNvSpPr>
                  <a:spLocks noChangeArrowheads="1"/>
                </p:cNvSpPr>
                <p:nvPr/>
              </p:nvSpPr>
              <p:spPr bwMode="auto">
                <a:xfrm>
                  <a:off x="3998" y="5066"/>
                  <a:ext cx="1844" cy="451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48" name="Group 99"/>
              <p:cNvGrpSpPr>
                <a:grpSpLocks/>
              </p:cNvGrpSpPr>
              <p:nvPr/>
            </p:nvGrpSpPr>
            <p:grpSpPr bwMode="auto">
              <a:xfrm>
                <a:off x="0" y="5517"/>
                <a:ext cx="1999" cy="614"/>
                <a:chOff x="0" y="5517"/>
                <a:chExt cx="1999" cy="614"/>
              </a:xfrm>
            </p:grpSpPr>
            <p:sp>
              <p:nvSpPr>
                <p:cNvPr id="54315" name="Rectangle 35"/>
                <p:cNvSpPr>
                  <a:spLocks noChangeArrowheads="1"/>
                </p:cNvSpPr>
                <p:nvPr/>
              </p:nvSpPr>
              <p:spPr bwMode="auto">
                <a:xfrm>
                  <a:off x="43" y="5517"/>
                  <a:ext cx="1913" cy="6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sv-SE" altLang="ru-RU" sz="1600" dirty="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Расстройства сна неуточненные</a:t>
                  </a: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600" dirty="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16" name="Rectangle 98"/>
                <p:cNvSpPr>
                  <a:spLocks noChangeArrowheads="1"/>
                </p:cNvSpPr>
                <p:nvPr/>
              </p:nvSpPr>
              <p:spPr bwMode="auto">
                <a:xfrm>
                  <a:off x="0" y="5517"/>
                  <a:ext cx="1999" cy="614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49" name="Group 101"/>
              <p:cNvGrpSpPr>
                <a:grpSpLocks/>
              </p:cNvGrpSpPr>
              <p:nvPr/>
            </p:nvGrpSpPr>
            <p:grpSpPr bwMode="auto">
              <a:xfrm>
                <a:off x="1999" y="5517"/>
                <a:ext cx="1999" cy="614"/>
                <a:chOff x="1999" y="5517"/>
                <a:chExt cx="1999" cy="614"/>
              </a:xfrm>
            </p:grpSpPr>
            <p:sp>
              <p:nvSpPr>
                <p:cNvPr id="54313" name="Rectangle 36"/>
                <p:cNvSpPr>
                  <a:spLocks noChangeArrowheads="1"/>
                </p:cNvSpPr>
                <p:nvPr/>
              </p:nvSpPr>
              <p:spPr bwMode="auto">
                <a:xfrm>
                  <a:off x="2042" y="5517"/>
                  <a:ext cx="1913" cy="6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F</a:t>
                  </a: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51.9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14" name="Rectangle 100"/>
                <p:cNvSpPr>
                  <a:spLocks noChangeArrowheads="1"/>
                </p:cNvSpPr>
                <p:nvPr/>
              </p:nvSpPr>
              <p:spPr bwMode="auto">
                <a:xfrm>
                  <a:off x="1999" y="5517"/>
                  <a:ext cx="1999" cy="614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3350" name="Group 103"/>
              <p:cNvGrpSpPr>
                <a:grpSpLocks/>
              </p:cNvGrpSpPr>
              <p:nvPr/>
            </p:nvGrpSpPr>
            <p:grpSpPr bwMode="auto">
              <a:xfrm>
                <a:off x="3998" y="5517"/>
                <a:ext cx="1844" cy="614"/>
                <a:chOff x="3998" y="5517"/>
                <a:chExt cx="1844" cy="614"/>
              </a:xfrm>
            </p:grpSpPr>
            <p:sp>
              <p:nvSpPr>
                <p:cNvPr id="54311" name="Rectangle 37"/>
                <p:cNvSpPr>
                  <a:spLocks noChangeArrowheads="1"/>
                </p:cNvSpPr>
                <p:nvPr/>
              </p:nvSpPr>
              <p:spPr bwMode="auto">
                <a:xfrm>
                  <a:off x="4041" y="5517"/>
                  <a:ext cx="1758" cy="6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cmpd="dbl">
                      <a:solidFill>
                        <a:srgbClr val="000000"/>
                      </a:solidFill>
                      <a:miter lim="800000"/>
                      <a:headEnd type="none" w="sm" len="sm"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tabLst>
                      <a:tab pos="449263" algn="r"/>
                      <a:tab pos="2636838" algn="ctr"/>
                      <a:tab pos="5273675" algn="r"/>
                    </a:tabLs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tabLst>
                      <a:tab pos="449263" algn="r"/>
                      <a:tab pos="2636838" algn="ctr"/>
                      <a:tab pos="5273675" algn="r"/>
                    </a:tabLst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G</a:t>
                  </a:r>
                  <a:r>
                    <a:rPr lang="sv-SE" altLang="ru-RU" sz="1200" smtClean="0">
                      <a:solidFill>
                        <a:srgbClr val="4E67C8">
                          <a:lumMod val="50000"/>
                        </a:srgbClr>
                      </a:solidFill>
                      <a:latin typeface="Arial" charset="0"/>
                      <a:cs typeface="Arial" charset="0"/>
                    </a:rPr>
                    <a:t>47.9</a:t>
                  </a: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  <a:cs typeface="Times New Roman" pitchFamily="18" charset="0"/>
                  </a:endParaRPr>
                </a:p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sv-SE" altLang="ru-RU" sz="1200" smtClean="0">
                    <a:solidFill>
                      <a:srgbClr val="4E67C8">
                        <a:lumMod val="50000"/>
                      </a:srgbClr>
                    </a:solidFill>
                  </a:endParaRPr>
                </a:p>
              </p:txBody>
            </p:sp>
            <p:sp>
              <p:nvSpPr>
                <p:cNvPr id="543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3998" y="5517"/>
                  <a:ext cx="1844" cy="614"/>
                </a:xfrm>
                <a:prstGeom prst="rect">
                  <a:avLst/>
                </a:prstGeom>
                <a:noFill/>
                <a:ln w="25400" cmpd="dbl">
                  <a:solidFill>
                    <a:srgbClr val="A0A0A0"/>
                  </a:solidFill>
                  <a:miter lim="800000"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»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65000"/>
                    <a:buFont typeface="Monotype Sorts" pitchFamily="2" charset="2"/>
                    <a:buChar char="n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lang="ru-RU" altLang="ru-RU" sz="2400" smtClean="0">
                    <a:solidFill>
                      <a:srgbClr val="4E67C8">
                        <a:lumMod val="50000"/>
                      </a:srgbClr>
                    </a:solidFill>
                    <a:latin typeface="Arial Narrow" pitchFamily="34" charset="0"/>
                  </a:endParaRPr>
                </a:p>
              </p:txBody>
            </p:sp>
          </p:grpSp>
        </p:grpSp>
        <p:sp>
          <p:nvSpPr>
            <p:cNvPr id="54277" name="Rectangle 105"/>
            <p:cNvSpPr>
              <a:spLocks noChangeArrowheads="1"/>
            </p:cNvSpPr>
            <p:nvPr/>
          </p:nvSpPr>
          <p:spPr bwMode="auto">
            <a:xfrm>
              <a:off x="-3" y="-3"/>
              <a:ext cx="5848" cy="6137"/>
            </a:xfrm>
            <a:prstGeom prst="rect">
              <a:avLst/>
            </a:prstGeom>
            <a:noFill/>
            <a:ln w="25400" cmpd="dbl">
              <a:solidFill>
                <a:srgbClr val="A0A0A0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ru-RU" altLang="ru-RU" sz="2400" smtClean="0">
                <a:solidFill>
                  <a:srgbClr val="4E67C8">
                    <a:lumMod val="50000"/>
                  </a:srgbClr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7958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836613"/>
            <a:ext cx="8534400" cy="53340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Апноэ</a:t>
            </a:r>
            <a:r>
              <a:rPr lang="ru-RU" sz="2800" b="1" dirty="0" smtClean="0">
                <a:latin typeface="Arial" pitchFamily="34" charset="0"/>
              </a:rPr>
              <a:t>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- прекращение легочной вентиляции длительностью не менее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10 с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900" dirty="0" smtClean="0">
              <a:cs typeface="Times New Roman" pitchFamily="18" charset="0"/>
            </a:endParaRPr>
          </a:p>
          <a:p>
            <a:pPr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Обструктивное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апноэ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- прекращение легочной вентиляции в связи с обструкцией дыхательных путей на уровне глотки при сохраняющихся дыхательных движениях.</a:t>
            </a:r>
          </a:p>
          <a:p>
            <a:pPr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Центральное апноэ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- прекращение легочной вентиляции в связи с отсутствием дыхательных движений, что обусловлено центральными нарушениями регуляции дыхания.</a:t>
            </a:r>
            <a:endParaRPr lang="ru-RU" sz="1900" dirty="0" smtClean="0">
              <a:cs typeface="Times New Roman" pitchFamily="18" charset="0"/>
            </a:endParaRPr>
          </a:p>
          <a:p>
            <a:pPr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Смешанное апноэ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- сочетание центрального и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обструктивного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компонентов.</a:t>
            </a:r>
            <a:endParaRPr lang="ru-RU" sz="1900" dirty="0" smtClean="0">
              <a:cs typeface="Times New Roman" pitchFamily="18" charset="0"/>
            </a:endParaRPr>
          </a:p>
          <a:p>
            <a:pPr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Гипопноэ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- снижение потока воздуха через нос и рот на 50% и более, приводящее к снижению насыщения крови кислородом на 3% и более.</a:t>
            </a:r>
            <a:endParaRPr lang="ru-RU" sz="1900" dirty="0" smtClean="0">
              <a:cs typeface="Times New Roman" pitchFamily="18" charset="0"/>
            </a:endParaRP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1900" b="1" dirty="0" smtClean="0">
                <a:cs typeface="Times New Roman" pitchFamily="18" charset="0"/>
              </a:rPr>
              <a:t> </a:t>
            </a:r>
            <a:endParaRPr lang="ru-RU" sz="1900" dirty="0" smtClean="0">
              <a:cs typeface="Times New Roman" pitchFamily="18" charset="0"/>
            </a:endParaRP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1900" dirty="0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6632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smtClean="0">
                <a:latin typeface="Arial" pitchFamily="34" charset="0"/>
                <a:cs typeface="Times New Roman" pitchFamily="18" charset="0"/>
              </a:rPr>
              <a:t>Терминология</a:t>
            </a:r>
          </a:p>
        </p:txBody>
      </p:sp>
    </p:spTree>
    <p:extLst>
      <p:ext uri="{BB962C8B-B14F-4D97-AF65-F5344CB8AC3E}">
        <p14:creationId xmlns:p14="http://schemas.microsoft.com/office/powerpoint/2010/main" val="35321846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28600" y="1066800"/>
            <a:ext cx="8686800" cy="58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ru-RU" sz="2300" b="1" dirty="0" smtClean="0">
              <a:solidFill>
                <a:srgbClr val="FFFFFF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ru-RU" sz="27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Синдром обструктивного апноэ сна (СОАС)</a:t>
            </a:r>
            <a:r>
              <a:rPr lang="sv-SE" altLang="ru-RU" sz="2700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 -</a:t>
            </a:r>
            <a:br>
              <a:rPr lang="sv-SE" altLang="ru-RU" sz="2700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</a:br>
            <a:r>
              <a:rPr lang="sv-SE" altLang="ru-RU" sz="2700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это состояние, характеризующееся наличием храпа, периодическим спадением верхних дыхательных путей на уровне глотки и прекращением легочной вентиляции при сохраняющихся дыхательных усилиях, снижением уровня кислорода крови, грубой фрагментацией сна и избыточной дневной сонливостью (Guilleminault C., 1978). </a:t>
            </a:r>
            <a:endParaRPr lang="sv-SE" altLang="ru-RU" sz="1200" dirty="0" smtClean="0">
              <a:solidFill>
                <a:srgbClr val="4E67C8">
                  <a:lumMod val="50000"/>
                </a:srgbClr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sv-SE" altLang="ru-RU" sz="27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Распространенность СОАС</a:t>
            </a:r>
            <a:r>
              <a:rPr lang="sv-SE" altLang="ru-RU" sz="2700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 составляет  5-7% от всего населения старше 30 лет. Тяжелыми формами заболевания страдают около 1-2% из указанной группы лиц.</a:t>
            </a:r>
            <a:endParaRPr lang="sv-SE" altLang="ru-RU" sz="1200" dirty="0" smtClean="0">
              <a:solidFill>
                <a:srgbClr val="4E67C8">
                  <a:lumMod val="50000"/>
                </a:srgbClr>
              </a:solidFill>
              <a:latin typeface="Arial Narrow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sv-SE" altLang="ru-RU" sz="2400" dirty="0" smtClean="0">
              <a:solidFill>
                <a:srgbClr val="FFFFFF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v-SE" sz="3400" smtClean="0">
                <a:latin typeface="Arial" pitchFamily="34" charset="0"/>
              </a:rPr>
              <a:t>Определение и эпидемиология</a:t>
            </a:r>
            <a:endParaRPr lang="ru-RU" sz="34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811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smtClean="0">
                <a:cs typeface="Arial" pitchFamily="34" charset="0"/>
              </a:rPr>
              <a:t>Патогенез синдрома обструктивного апноэ сна</a:t>
            </a:r>
            <a:endParaRPr lang="ru-RU" sz="3200" dirty="0" smtClean="0">
              <a:cs typeface="Times New Roman" pitchFamily="18" charset="0"/>
            </a:endParaRPr>
          </a:p>
        </p:txBody>
      </p:sp>
      <p:sp>
        <p:nvSpPr>
          <p:cNvPr id="55299" name="AutoShape 59"/>
          <p:cNvSpPr>
            <a:spLocks noChangeArrowheads="1"/>
          </p:cNvSpPr>
          <p:nvPr/>
        </p:nvSpPr>
        <p:spPr bwMode="auto">
          <a:xfrm>
            <a:off x="533400" y="1319213"/>
            <a:ext cx="2286000" cy="8318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57238" dir="2021404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40" tIns="2540" rIns="2540" bIns="254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dirty="0" smtClean="0">
                <a:solidFill>
                  <a:srgbClr val="4E67C8">
                    <a:lumMod val="50000"/>
                  </a:srgbClr>
                </a:solidFill>
              </a:rPr>
              <a:t>Снижение давления в просвете при вдохе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dirty="0" smtClean="0">
              <a:solidFill>
                <a:srgbClr val="4E67C8">
                  <a:lumMod val="5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55300" name="AutoShape 60"/>
          <p:cNvSpPr>
            <a:spLocks noChangeArrowheads="1"/>
          </p:cNvSpPr>
          <p:nvPr/>
        </p:nvSpPr>
        <p:spPr bwMode="auto">
          <a:xfrm>
            <a:off x="4572000" y="1752600"/>
            <a:ext cx="4114800" cy="6397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57238" dir="2021404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40" tIns="2540" rIns="2540" bIns="254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Увеличение податливости стенки дыхательных путей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dirty="0" smtClean="0">
              <a:solidFill>
                <a:srgbClr val="4E67C8">
                  <a:lumMod val="50000"/>
                </a:srgbClr>
              </a:solidFill>
            </a:endParaRPr>
          </a:p>
        </p:txBody>
      </p:sp>
      <p:sp>
        <p:nvSpPr>
          <p:cNvPr id="55301" name="AutoShape 61"/>
          <p:cNvSpPr>
            <a:spLocks noChangeArrowheads="1"/>
          </p:cNvSpPr>
          <p:nvPr/>
        </p:nvSpPr>
        <p:spPr bwMode="auto">
          <a:xfrm>
            <a:off x="495300" y="4024313"/>
            <a:ext cx="2286000" cy="6238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57238" dir="2021404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40" tIns="2540" rIns="2540" bIns="254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Уменьшение исходного диаметра</a:t>
            </a:r>
          </a:p>
        </p:txBody>
      </p:sp>
      <p:sp>
        <p:nvSpPr>
          <p:cNvPr id="55302" name="Text Box 64"/>
          <p:cNvSpPr txBox="1">
            <a:spLocks noChangeArrowheads="1"/>
          </p:cNvSpPr>
          <p:nvPr/>
        </p:nvSpPr>
        <p:spPr bwMode="auto">
          <a:xfrm>
            <a:off x="533400" y="2514600"/>
            <a:ext cx="2209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2400" smtClean="0">
                <a:solidFill>
                  <a:srgbClr val="4E67C8">
                    <a:lumMod val="50000"/>
                  </a:srgbClr>
                </a:solidFill>
                <a:latin typeface="Arial Narrow" pitchFamily="34" charset="0"/>
              </a:rPr>
              <a:t>ВЕРХНИЕ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2400" smtClean="0">
                <a:solidFill>
                  <a:srgbClr val="4E67C8">
                    <a:lumMod val="50000"/>
                  </a:srgbClr>
                </a:solidFill>
                <a:latin typeface="Arial Narrow" pitchFamily="34" charset="0"/>
              </a:rPr>
              <a:t>ДЫХАТЕЛЬНЫЕ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2400" smtClean="0">
                <a:solidFill>
                  <a:srgbClr val="4E67C8">
                    <a:lumMod val="50000"/>
                  </a:srgbClr>
                </a:solidFill>
                <a:latin typeface="Arial Narrow" pitchFamily="34" charset="0"/>
              </a:rPr>
              <a:t>ПУТИ</a:t>
            </a:r>
          </a:p>
        </p:txBody>
      </p:sp>
      <p:sp>
        <p:nvSpPr>
          <p:cNvPr id="16391" name="Line 66"/>
          <p:cNvSpPr>
            <a:spLocks noChangeShapeType="1"/>
          </p:cNvSpPr>
          <p:nvPr/>
        </p:nvSpPr>
        <p:spPr bwMode="auto">
          <a:xfrm>
            <a:off x="152400" y="1676400"/>
            <a:ext cx="0" cy="2590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92" name="Line 67"/>
          <p:cNvSpPr>
            <a:spLocks noChangeShapeType="1"/>
          </p:cNvSpPr>
          <p:nvPr/>
        </p:nvSpPr>
        <p:spPr bwMode="auto">
          <a:xfrm>
            <a:off x="152400" y="1676400"/>
            <a:ext cx="304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93" name="Line 68"/>
          <p:cNvSpPr>
            <a:spLocks noChangeShapeType="1"/>
          </p:cNvSpPr>
          <p:nvPr/>
        </p:nvSpPr>
        <p:spPr bwMode="auto">
          <a:xfrm>
            <a:off x="152400" y="4267200"/>
            <a:ext cx="304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306" name="AutoShape 71"/>
          <p:cNvSpPr>
            <a:spLocks noChangeArrowheads="1"/>
          </p:cNvSpPr>
          <p:nvPr/>
        </p:nvSpPr>
        <p:spPr bwMode="auto">
          <a:xfrm rot="-5400000">
            <a:off x="2743200" y="2590800"/>
            <a:ext cx="1066800" cy="914400"/>
          </a:xfrm>
          <a:custGeom>
            <a:avLst/>
            <a:gdLst>
              <a:gd name="T0" fmla="*/ 26344033 w 21600"/>
              <a:gd name="T1" fmla="*/ 0 h 21600"/>
              <a:gd name="T2" fmla="*/ 5322492 w 21600"/>
              <a:gd name="T3" fmla="*/ 22904958 h 21600"/>
              <a:gd name="T4" fmla="*/ 26344033 w 21600"/>
              <a:gd name="T5" fmla="*/ 7017893 h 21600"/>
              <a:gd name="T6" fmla="*/ 47365574 w 21600"/>
              <a:gd name="T7" fmla="*/ 2290495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33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091" y="12342"/>
                </a:moveTo>
                <a:cubicBezTo>
                  <a:pt x="3974" y="11836"/>
                  <a:pt x="3916" y="11319"/>
                  <a:pt x="3916" y="10800"/>
                </a:cubicBezTo>
                <a:cubicBezTo>
                  <a:pt x="3916" y="6998"/>
                  <a:pt x="6998" y="3916"/>
                  <a:pt x="10800" y="3916"/>
                </a:cubicBezTo>
                <a:cubicBezTo>
                  <a:pt x="14601" y="3916"/>
                  <a:pt x="17684" y="6998"/>
                  <a:pt x="17684" y="10800"/>
                </a:cubicBezTo>
                <a:cubicBezTo>
                  <a:pt x="17684" y="11319"/>
                  <a:pt x="17625" y="11836"/>
                  <a:pt x="17508" y="12342"/>
                </a:cubicBezTo>
                <a:lnTo>
                  <a:pt x="21325" y="13220"/>
                </a:lnTo>
                <a:cubicBezTo>
                  <a:pt x="21507" y="12426"/>
                  <a:pt x="21600" y="1161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614"/>
                  <a:pt x="92" y="12426"/>
                  <a:pt x="274" y="13220"/>
                </a:cubicBezTo>
                <a:lnTo>
                  <a:pt x="4091" y="12342"/>
                </a:lnTo>
                <a:close/>
              </a:path>
            </a:pathLst>
          </a:custGeom>
          <a:solidFill>
            <a:schemeClr val="tx1"/>
          </a:solidFill>
          <a:ln w="31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E67C8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55307" name="Line 72"/>
          <p:cNvSpPr>
            <a:spLocks noChangeShapeType="1"/>
          </p:cNvSpPr>
          <p:nvPr/>
        </p:nvSpPr>
        <p:spPr bwMode="auto">
          <a:xfrm>
            <a:off x="3352800" y="2514600"/>
            <a:ext cx="0" cy="1066800"/>
          </a:xfrm>
          <a:prstGeom prst="line">
            <a:avLst/>
          </a:prstGeom>
          <a:noFill/>
          <a:ln w="41275" cap="rnd">
            <a:solidFill>
              <a:schemeClr val="tx1"/>
            </a:solidFill>
            <a:prstDash val="sysDot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E67C8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55308" name="Line 73"/>
          <p:cNvSpPr>
            <a:spLocks noChangeShapeType="1"/>
          </p:cNvSpPr>
          <p:nvPr/>
        </p:nvSpPr>
        <p:spPr bwMode="auto">
          <a:xfrm>
            <a:off x="3352800" y="1676400"/>
            <a:ext cx="0" cy="838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E67C8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55309" name="Line 74"/>
          <p:cNvSpPr>
            <a:spLocks noChangeShapeType="1"/>
          </p:cNvSpPr>
          <p:nvPr/>
        </p:nvSpPr>
        <p:spPr bwMode="auto">
          <a:xfrm>
            <a:off x="3352800" y="3581400"/>
            <a:ext cx="0" cy="762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E67C8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55310" name="Line 75"/>
          <p:cNvSpPr>
            <a:spLocks noChangeShapeType="1"/>
          </p:cNvSpPr>
          <p:nvPr/>
        </p:nvSpPr>
        <p:spPr bwMode="auto">
          <a:xfrm>
            <a:off x="2819400" y="4343400"/>
            <a:ext cx="5334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E67C8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55311" name="Line 76"/>
          <p:cNvSpPr>
            <a:spLocks noChangeShapeType="1"/>
          </p:cNvSpPr>
          <p:nvPr/>
        </p:nvSpPr>
        <p:spPr bwMode="auto">
          <a:xfrm flipH="1">
            <a:off x="2819400" y="1676400"/>
            <a:ext cx="5334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E67C8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55312" name="Line 77"/>
          <p:cNvSpPr>
            <a:spLocks noChangeShapeType="1"/>
          </p:cNvSpPr>
          <p:nvPr/>
        </p:nvSpPr>
        <p:spPr bwMode="auto">
          <a:xfrm>
            <a:off x="2971800" y="3048000"/>
            <a:ext cx="381000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arrow" w="sm" len="sm"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E67C8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55313" name="Line 78"/>
          <p:cNvSpPr>
            <a:spLocks noChangeShapeType="1"/>
          </p:cNvSpPr>
          <p:nvPr/>
        </p:nvSpPr>
        <p:spPr bwMode="auto">
          <a:xfrm flipH="1">
            <a:off x="3429000" y="2362200"/>
            <a:ext cx="1143000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E67C8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55314" name="Text Box 80"/>
          <p:cNvSpPr txBox="1">
            <a:spLocks noChangeArrowheads="1"/>
          </p:cNvSpPr>
          <p:nvPr/>
        </p:nvSpPr>
        <p:spPr bwMode="auto">
          <a:xfrm>
            <a:off x="4648200" y="2819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ru-RU" altLang="ru-RU" sz="2400" smtClean="0">
              <a:solidFill>
                <a:srgbClr val="4E67C8">
                  <a:lumMod val="50000"/>
                </a:srgbClr>
              </a:solidFill>
              <a:latin typeface="Arial Narrow" pitchFamily="34" charset="0"/>
            </a:endParaRPr>
          </a:p>
        </p:txBody>
      </p:sp>
      <p:sp>
        <p:nvSpPr>
          <p:cNvPr id="55315" name="Text Box 81"/>
          <p:cNvSpPr txBox="1">
            <a:spLocks noChangeArrowheads="1"/>
          </p:cNvSpPr>
          <p:nvPr/>
        </p:nvSpPr>
        <p:spPr bwMode="auto">
          <a:xfrm>
            <a:off x="4495800" y="2667000"/>
            <a:ext cx="43434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ru-RU" altLang="ru-RU" sz="1800" smtClean="0">
                <a:solidFill>
                  <a:srgbClr val="4E67C8">
                    <a:lumMod val="50000"/>
                  </a:srgbClr>
                </a:solidFill>
                <a:latin typeface="Arial" charset="0"/>
              </a:rPr>
              <a:t>Снижение тонуса мышц верхних дыхательных путей во время сна.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ru-RU" altLang="ru-RU" sz="1800" smtClean="0">
                <a:solidFill>
                  <a:srgbClr val="4E67C8">
                    <a:lumMod val="50000"/>
                  </a:srgbClr>
                </a:solidFill>
                <a:latin typeface="Arial" charset="0"/>
              </a:rPr>
              <a:t>Нервно-мышечные дистрофические процессы (миастения, старение).</a:t>
            </a:r>
          </a:p>
        </p:txBody>
      </p:sp>
      <p:sp>
        <p:nvSpPr>
          <p:cNvPr id="55316" name="Text Box 88"/>
          <p:cNvSpPr txBox="1">
            <a:spLocks noChangeArrowheads="1"/>
          </p:cNvSpPr>
          <p:nvPr/>
        </p:nvSpPr>
        <p:spPr bwMode="auto">
          <a:xfrm>
            <a:off x="1447800" y="4648200"/>
            <a:ext cx="87630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1400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1.</a:t>
            </a:r>
            <a:r>
              <a:rPr lang="ru-RU" altLang="ru-RU" sz="1400" dirty="0" smtClean="0">
                <a:solidFill>
                  <a:srgbClr val="4E67C8">
                    <a:lumMod val="50000"/>
                  </a:srgbClr>
                </a:solidFill>
                <a:cs typeface="Times New Roman" pitchFamily="18" charset="0"/>
              </a:rPr>
              <a:t>  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Наследственная узость верхних дыхательных путей.</a:t>
            </a:r>
            <a:endParaRPr lang="ru-RU" altLang="ru-RU" sz="1400" b="1" dirty="0" smtClean="0">
              <a:solidFill>
                <a:srgbClr val="4E67C8">
                  <a:lumMod val="50000"/>
                </a:srgbClr>
              </a:solidFill>
              <a:latin typeface="Arial Narrow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2.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cs typeface="Times New Roman" pitchFamily="18" charset="0"/>
              </a:rPr>
              <a:t>  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Избыточное мягкое небо.</a:t>
            </a:r>
            <a:endParaRPr lang="ru-RU" altLang="ru-RU" sz="1400" b="1" dirty="0" smtClean="0">
              <a:solidFill>
                <a:srgbClr val="4E67C8">
                  <a:lumMod val="50000"/>
                </a:srgbClr>
              </a:solidFill>
              <a:latin typeface="Arial Narrow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3.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cs typeface="Times New Roman" pitchFamily="18" charset="0"/>
              </a:rPr>
              <a:t>  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Ожирение (сдавление дыхательных путей извне жировыми отложениями на шее).</a:t>
            </a:r>
            <a:endParaRPr lang="ru-RU" altLang="ru-RU" sz="1400" b="1" dirty="0" smtClean="0">
              <a:solidFill>
                <a:srgbClr val="4E67C8">
                  <a:lumMod val="50000"/>
                </a:srgbClr>
              </a:solidFill>
              <a:latin typeface="Arial Narrow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4.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cs typeface="Times New Roman" pitchFamily="18" charset="0"/>
              </a:rPr>
              <a:t>  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Увеличение миндалин и аденоидов.</a:t>
            </a:r>
            <a:endParaRPr lang="ru-RU" altLang="ru-RU" sz="1400" b="1" dirty="0" smtClean="0">
              <a:solidFill>
                <a:srgbClr val="4E67C8">
                  <a:lumMod val="50000"/>
                </a:srgbClr>
              </a:solidFill>
              <a:latin typeface="Arial Narrow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5.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cs typeface="Times New Roman" pitchFamily="18" charset="0"/>
              </a:rPr>
              <a:t>  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Пороки развития лицевого скелета (</a:t>
            </a:r>
            <a:r>
              <a:rPr lang="ru-RU" altLang="ru-RU" sz="1400" b="1" dirty="0" err="1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микрогнатия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, </a:t>
            </a:r>
            <a:r>
              <a:rPr lang="ru-RU" altLang="ru-RU" sz="1400" b="1" dirty="0" err="1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ретрогнатия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).</a:t>
            </a:r>
            <a:endParaRPr lang="ru-RU" altLang="ru-RU" sz="1400" b="1" dirty="0" smtClean="0">
              <a:solidFill>
                <a:srgbClr val="4E67C8">
                  <a:lumMod val="50000"/>
                </a:srgbClr>
              </a:solidFill>
              <a:latin typeface="Arial Narrow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6.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cs typeface="Times New Roman" pitchFamily="18" charset="0"/>
              </a:rPr>
              <a:t>  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Гипотиреоз.</a:t>
            </a:r>
            <a:endParaRPr lang="ru-RU" altLang="ru-RU" sz="1400" b="1" dirty="0" smtClean="0">
              <a:solidFill>
                <a:srgbClr val="4E67C8">
                  <a:lumMod val="50000"/>
                </a:srgbClr>
              </a:solidFill>
              <a:latin typeface="Arial Narrow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7.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cs typeface="Times New Roman" pitchFamily="18" charset="0"/>
              </a:rPr>
              <a:t>  </a:t>
            </a:r>
            <a:r>
              <a:rPr lang="ru-RU" altLang="ru-RU" sz="1400" b="1" dirty="0" smtClean="0">
                <a:solidFill>
                  <a:srgbClr val="4E67C8">
                    <a:lumMod val="50000"/>
                  </a:srgbClr>
                </a:solidFill>
                <a:latin typeface="Arial" charset="0"/>
                <a:cs typeface="Arial" charset="0"/>
              </a:rPr>
              <a:t>Акромегалия.</a:t>
            </a:r>
            <a:endParaRPr lang="ru-RU" altLang="ru-RU" sz="1400" b="1" dirty="0" smtClean="0">
              <a:solidFill>
                <a:srgbClr val="4E67C8">
                  <a:lumMod val="50000"/>
                </a:srgbClr>
              </a:solidFill>
              <a:latin typeface="Arial Narrow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ru-RU" altLang="ru-RU" sz="1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3024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848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Патогенез синдрома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обструктивного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апноэ сна</a:t>
            </a:r>
            <a:endParaRPr lang="ru-RU" sz="3600" dirty="0" smtClean="0">
              <a:cs typeface="Times New Roman" pitchFamily="18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257300" y="952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smtClean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9138"/>
            <a:ext cx="6019800" cy="3956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5486400" y="5257800"/>
            <a:ext cx="914400" cy="457200"/>
          </a:xfrm>
          <a:prstGeom prst="ellipse">
            <a:avLst/>
          </a:prstGeom>
          <a:noFill/>
          <a:ln w="41275">
            <a:solidFill>
              <a:srgbClr val="0000FF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smtClean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381000" y="6172200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altLang="ru-RU" b="1" smtClean="0">
                <a:solidFill>
                  <a:srgbClr val="FFFFFF"/>
                </a:solidFill>
                <a:cs typeface="Arial" charset="0"/>
              </a:rPr>
              <a:t>Локализация обструкции верхних дыхательных путей во сне</a:t>
            </a:r>
            <a:endParaRPr lang="ru-RU" altLang="ru-RU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76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743" y="533178"/>
            <a:ext cx="818341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00"/>
                </a:solidFill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 процессе трудовой деятельности водители подвергаются воздействию комплекса неблагоприятных производственных факторов:</a:t>
            </a:r>
            <a:b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               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 1.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Физические: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шум,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вибрация,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инфразвук,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электромагнитные поля</a:t>
            </a:r>
            <a:r>
              <a:rPr lang="ru-RU" sz="2800" dirty="0" smtClean="0">
                <a:cs typeface="Times New Roman" pitchFamily="18" charset="0"/>
              </a:rPr>
              <a:t>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неблагоприятный микроклимат,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пыль,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вариабельная освещенность в разное время суток и др.                                                                        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24DC24B-FF68-493F-A542-380C2252CCE6}" type="slidenum">
              <a:rPr lang="ru-RU" sz="140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524291" name="Rectangle 2"/>
          <p:cNvSpPr>
            <a:spLocks noChangeArrowheads="1"/>
          </p:cNvSpPr>
          <p:nvPr/>
        </p:nvSpPr>
        <p:spPr bwMode="auto">
          <a:xfrm>
            <a:off x="0" y="0"/>
            <a:ext cx="914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altLang="ru-RU" sz="280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Этапы Формирования Основных Синдромов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altLang="ru-RU" sz="280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Дисплазии Соединительной Ткани (Нечаева Г.И.)</a:t>
            </a:r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457200" y="15240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44037" name="Group 27"/>
          <p:cNvGrpSpPr>
            <a:grpSpLocks/>
          </p:cNvGrpSpPr>
          <p:nvPr/>
        </p:nvGrpSpPr>
        <p:grpSpPr bwMode="auto">
          <a:xfrm>
            <a:off x="323850" y="1773238"/>
            <a:ext cx="7920038" cy="4535487"/>
            <a:chOff x="204" y="1117"/>
            <a:chExt cx="4989" cy="2857"/>
          </a:xfrm>
        </p:grpSpPr>
        <p:sp>
          <p:nvSpPr>
            <p:cNvPr id="44038" name="Rectangle 5"/>
            <p:cNvSpPr>
              <a:spLocks noChangeArrowheads="1"/>
            </p:cNvSpPr>
            <p:nvPr/>
          </p:nvSpPr>
          <p:spPr bwMode="auto">
            <a:xfrm>
              <a:off x="2789" y="3838"/>
              <a:ext cx="140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25000"/>
                </a:lnSpc>
                <a:spcBef>
                  <a:spcPct val="20000"/>
                </a:spcBef>
                <a:buClr>
                  <a:schemeClr val="bg2"/>
                </a:buClr>
                <a:buChar char="•"/>
                <a:defRPr sz="3200">
                  <a:solidFill>
                    <a:srgbClr val="284C6A"/>
                  </a:solidFill>
                  <a:latin typeface="Trebuchet MS" pitchFamily="34" charset="0"/>
                </a:defRPr>
              </a:lvl1pPr>
              <a:lvl2pPr marL="742950" indent="-285750">
                <a:spcBef>
                  <a:spcPct val="20000"/>
                </a:spcBef>
                <a:buFont typeface="Trebuchet MS" pitchFamily="34" charset="0"/>
                <a:buChar char="−"/>
                <a:defRPr sz="28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rebuchet MS" pitchFamily="34" charset="0"/>
                <a:buChar char="−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defTabSz="91440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ru-RU" sz="2000" smtClean="0">
                  <a:solidFill>
                    <a:srgbClr val="000000"/>
                  </a:solidFill>
                  <a:latin typeface="Arial" pitchFamily="34" charset="0"/>
                </a:rPr>
                <a:t>Годы жизни</a:t>
              </a:r>
            </a:p>
          </p:txBody>
        </p:sp>
        <p:grpSp>
          <p:nvGrpSpPr>
            <p:cNvPr id="44039" name="Group 26"/>
            <p:cNvGrpSpPr>
              <a:grpSpLocks/>
            </p:cNvGrpSpPr>
            <p:nvPr/>
          </p:nvGrpSpPr>
          <p:grpSpPr bwMode="auto">
            <a:xfrm>
              <a:off x="204" y="1117"/>
              <a:ext cx="4989" cy="2754"/>
              <a:chOff x="204" y="1117"/>
              <a:chExt cx="4989" cy="2754"/>
            </a:xfrm>
          </p:grpSpPr>
          <p:graphicFrame>
            <p:nvGraphicFramePr>
              <p:cNvPr id="44040" name="Object 7"/>
              <p:cNvGraphicFramePr>
                <a:graphicFrameLocks noChangeAspect="1"/>
              </p:cNvGraphicFramePr>
              <p:nvPr/>
            </p:nvGraphicFramePr>
            <p:xfrm>
              <a:off x="204" y="1117"/>
              <a:ext cx="4989" cy="27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2" name="Диаграмма" r:id="rId4" imgW="10287000" imgH="5679170" progId="MSGraph.Chart.8">
                      <p:embed followColorScheme="full"/>
                    </p:oleObj>
                  </mc:Choice>
                  <mc:Fallback>
                    <p:oleObj name="Диаграмма" r:id="rId4" imgW="10287000" imgH="5679170" progId="MSGraph.Chart.8">
                      <p:embed followColorScheme="full"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 l="1761" r="1721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4" y="1117"/>
                            <a:ext cx="4989" cy="27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4041" name="Group 8"/>
              <p:cNvGrpSpPr>
                <a:grpSpLocks/>
              </p:cNvGrpSpPr>
              <p:nvPr/>
            </p:nvGrpSpPr>
            <p:grpSpPr bwMode="auto">
              <a:xfrm>
                <a:off x="1519" y="3113"/>
                <a:ext cx="1361" cy="317"/>
                <a:chOff x="1474" y="3113"/>
                <a:chExt cx="1451" cy="317"/>
              </a:xfrm>
            </p:grpSpPr>
            <p:sp>
              <p:nvSpPr>
                <p:cNvPr id="44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474" y="3294"/>
                  <a:ext cx="1451" cy="13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121893000" prstMaterial="legacyMatte">
                  <a:bevelT w="13500" h="13500" prst="angle"/>
                  <a:bevelB w="13500" h="13500" prst="angle"/>
                  <a:extrusionClr>
                    <a:srgbClr val="FFCC00"/>
                  </a:extrusionClr>
                </a:sp3d>
              </p:spPr>
              <p:txBody>
                <a:bodyPr wrap="none" anchor="ctr">
                  <a:flatTx/>
                </a:bodyPr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44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927" y="3113"/>
                  <a:ext cx="544" cy="1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algn="ctr"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r>
                    <a:rPr lang="ru-RU" altLang="ru-RU" sz="1600" smtClean="0">
                      <a:solidFill>
                        <a:srgbClr val="000000"/>
                      </a:solidFill>
                      <a:latin typeface="Arial" pitchFamily="34" charset="0"/>
                    </a:rPr>
                    <a:t>0-19 лет</a:t>
                  </a:r>
                </a:p>
              </p:txBody>
            </p:sp>
          </p:grpSp>
          <p:grpSp>
            <p:nvGrpSpPr>
              <p:cNvPr id="44042" name="Group 11"/>
              <p:cNvGrpSpPr>
                <a:grpSpLocks/>
              </p:cNvGrpSpPr>
              <p:nvPr/>
            </p:nvGrpSpPr>
            <p:grpSpPr bwMode="auto">
              <a:xfrm>
                <a:off x="2562" y="2659"/>
                <a:ext cx="771" cy="318"/>
                <a:chOff x="2517" y="2659"/>
                <a:chExt cx="771" cy="318"/>
              </a:xfrm>
            </p:grpSpPr>
            <p:sp>
              <p:nvSpPr>
                <p:cNvPr id="44055" name="Rectangle 12"/>
                <p:cNvSpPr>
                  <a:spLocks noChangeArrowheads="1"/>
                </p:cNvSpPr>
                <p:nvPr/>
              </p:nvSpPr>
              <p:spPr bwMode="auto">
                <a:xfrm>
                  <a:off x="2517" y="2840"/>
                  <a:ext cx="771" cy="137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121893000" prstMaterial="legacyMatte">
                  <a:bevelT w="13500" h="13500" prst="angle"/>
                  <a:bevelB w="13500" h="13500" prst="angle"/>
                  <a:extrusionClr>
                    <a:srgbClr val="FFCC00"/>
                  </a:extrusionClr>
                </a:sp3d>
              </p:spPr>
              <p:txBody>
                <a:bodyPr wrap="none" anchor="ctr">
                  <a:flatTx/>
                </a:bodyPr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44056" name="Rectangle 13"/>
                <p:cNvSpPr>
                  <a:spLocks noChangeArrowheads="1"/>
                </p:cNvSpPr>
                <p:nvPr/>
              </p:nvSpPr>
              <p:spPr bwMode="auto">
                <a:xfrm>
                  <a:off x="2653" y="2659"/>
                  <a:ext cx="544" cy="1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algn="ctr"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r>
                    <a:rPr lang="ru-RU" altLang="ru-RU" sz="1600" smtClean="0">
                      <a:solidFill>
                        <a:srgbClr val="000000"/>
                      </a:solidFill>
                      <a:latin typeface="Arial" pitchFamily="34" charset="0"/>
                    </a:rPr>
                    <a:t>15-25 лет</a:t>
                  </a:r>
                </a:p>
              </p:txBody>
            </p:sp>
          </p:grpSp>
          <p:grpSp>
            <p:nvGrpSpPr>
              <p:cNvPr id="44043" name="Group 14"/>
              <p:cNvGrpSpPr>
                <a:grpSpLocks/>
              </p:cNvGrpSpPr>
              <p:nvPr/>
            </p:nvGrpSpPr>
            <p:grpSpPr bwMode="auto">
              <a:xfrm>
                <a:off x="1927" y="2296"/>
                <a:ext cx="817" cy="318"/>
                <a:chOff x="1882" y="2296"/>
                <a:chExt cx="1089" cy="318"/>
              </a:xfrm>
            </p:grpSpPr>
            <p:sp>
              <p:nvSpPr>
                <p:cNvPr id="4405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82" y="2478"/>
                  <a:ext cx="1089" cy="13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121893000" prstMaterial="legacyMatte">
                  <a:bevelT w="13500" h="13500" prst="angle"/>
                  <a:bevelB w="13500" h="13500" prst="angle"/>
                  <a:extrusionClr>
                    <a:srgbClr val="FFCC00"/>
                  </a:extrusionClr>
                </a:sp3d>
              </p:spPr>
              <p:txBody>
                <a:bodyPr wrap="none" anchor="ctr">
                  <a:flatTx/>
                </a:bodyPr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44054" name="Rectangle 16"/>
                <p:cNvSpPr>
                  <a:spLocks noChangeArrowheads="1"/>
                </p:cNvSpPr>
                <p:nvPr/>
              </p:nvSpPr>
              <p:spPr bwMode="auto">
                <a:xfrm>
                  <a:off x="2109" y="2296"/>
                  <a:ext cx="544" cy="1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algn="ctr"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r>
                    <a:rPr lang="ru-RU" altLang="ru-RU" sz="1600" smtClean="0">
                      <a:solidFill>
                        <a:srgbClr val="000000"/>
                      </a:solidFill>
                      <a:latin typeface="Arial" pitchFamily="34" charset="0"/>
                    </a:rPr>
                    <a:t>6-17 лет</a:t>
                  </a:r>
                </a:p>
              </p:txBody>
            </p:sp>
          </p:grpSp>
          <p:grpSp>
            <p:nvGrpSpPr>
              <p:cNvPr id="44044" name="Group 17"/>
              <p:cNvGrpSpPr>
                <a:grpSpLocks/>
              </p:cNvGrpSpPr>
              <p:nvPr/>
            </p:nvGrpSpPr>
            <p:grpSpPr bwMode="auto">
              <a:xfrm>
                <a:off x="1701" y="1888"/>
                <a:ext cx="1179" cy="317"/>
                <a:chOff x="1655" y="1888"/>
                <a:chExt cx="1316" cy="317"/>
              </a:xfrm>
            </p:grpSpPr>
            <p:sp>
              <p:nvSpPr>
                <p:cNvPr id="44051" name="Rectangle 18"/>
                <p:cNvSpPr>
                  <a:spLocks noChangeArrowheads="1"/>
                </p:cNvSpPr>
                <p:nvPr/>
              </p:nvSpPr>
              <p:spPr bwMode="auto">
                <a:xfrm>
                  <a:off x="1655" y="2069"/>
                  <a:ext cx="1316" cy="13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121893000" prstMaterial="legacyMatte">
                  <a:bevelT w="13500" h="13500" prst="angle"/>
                  <a:bevelB w="13500" h="13500" prst="angle"/>
                  <a:extrusionClr>
                    <a:srgbClr val="FFCC00"/>
                  </a:extrusionClr>
                </a:sp3d>
              </p:spPr>
              <p:txBody>
                <a:bodyPr wrap="none" anchor="ctr">
                  <a:flatTx/>
                </a:bodyPr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44052" name="Rectangle 19"/>
                <p:cNvSpPr>
                  <a:spLocks noChangeArrowheads="1"/>
                </p:cNvSpPr>
                <p:nvPr/>
              </p:nvSpPr>
              <p:spPr bwMode="auto">
                <a:xfrm>
                  <a:off x="2109" y="1888"/>
                  <a:ext cx="544" cy="1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algn="ctr"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r>
                    <a:rPr lang="ru-RU" altLang="ru-RU" sz="1600" smtClean="0">
                      <a:solidFill>
                        <a:srgbClr val="000000"/>
                      </a:solidFill>
                      <a:latin typeface="Arial" pitchFamily="34" charset="0"/>
                    </a:rPr>
                    <a:t>3-19 лет</a:t>
                  </a:r>
                </a:p>
              </p:txBody>
            </p:sp>
          </p:grpSp>
          <p:grpSp>
            <p:nvGrpSpPr>
              <p:cNvPr id="44045" name="Group 20"/>
              <p:cNvGrpSpPr>
                <a:grpSpLocks/>
              </p:cNvGrpSpPr>
              <p:nvPr/>
            </p:nvGrpSpPr>
            <p:grpSpPr bwMode="auto">
              <a:xfrm>
                <a:off x="1837" y="1525"/>
                <a:ext cx="1134" cy="317"/>
                <a:chOff x="1791" y="1525"/>
                <a:chExt cx="1089" cy="317"/>
              </a:xfrm>
            </p:grpSpPr>
            <p:sp>
              <p:nvSpPr>
                <p:cNvPr id="44049" name="Rectangle 21"/>
                <p:cNvSpPr>
                  <a:spLocks noChangeArrowheads="1"/>
                </p:cNvSpPr>
                <p:nvPr/>
              </p:nvSpPr>
              <p:spPr bwMode="auto">
                <a:xfrm>
                  <a:off x="1791" y="1706"/>
                  <a:ext cx="1089" cy="13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121893000" prstMaterial="legacyMatte">
                  <a:bevelT w="13500" h="13500" prst="angle"/>
                  <a:bevelB w="13500" h="13500" prst="angle"/>
                  <a:extrusionClr>
                    <a:srgbClr val="FFCC00"/>
                  </a:extrusionClr>
                </a:sp3d>
              </p:spPr>
              <p:txBody>
                <a:bodyPr wrap="none" anchor="ctr">
                  <a:flatTx/>
                </a:bodyPr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44050" name="Rectangle 22"/>
                <p:cNvSpPr>
                  <a:spLocks noChangeArrowheads="1"/>
                </p:cNvSpPr>
                <p:nvPr/>
              </p:nvSpPr>
              <p:spPr bwMode="auto">
                <a:xfrm>
                  <a:off x="2109" y="1525"/>
                  <a:ext cx="544" cy="1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algn="ctr"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r>
                    <a:rPr lang="ru-RU" altLang="ru-RU" sz="1600" smtClean="0">
                      <a:solidFill>
                        <a:srgbClr val="000000"/>
                      </a:solidFill>
                      <a:latin typeface="Arial" pitchFamily="34" charset="0"/>
                    </a:rPr>
                    <a:t>5-20 лет</a:t>
                  </a:r>
                </a:p>
              </p:txBody>
            </p:sp>
          </p:grpSp>
          <p:grpSp>
            <p:nvGrpSpPr>
              <p:cNvPr id="44046" name="Group 23"/>
              <p:cNvGrpSpPr>
                <a:grpSpLocks/>
              </p:cNvGrpSpPr>
              <p:nvPr/>
            </p:nvGrpSpPr>
            <p:grpSpPr bwMode="auto">
              <a:xfrm>
                <a:off x="2426" y="1117"/>
                <a:ext cx="2313" cy="317"/>
                <a:chOff x="2381" y="1117"/>
                <a:chExt cx="2313" cy="317"/>
              </a:xfrm>
            </p:grpSpPr>
            <p:sp>
              <p:nvSpPr>
                <p:cNvPr id="44047" name="Rectangle 24"/>
                <p:cNvSpPr>
                  <a:spLocks noChangeArrowheads="1"/>
                </p:cNvSpPr>
                <p:nvPr/>
              </p:nvSpPr>
              <p:spPr bwMode="auto">
                <a:xfrm>
                  <a:off x="2381" y="1298"/>
                  <a:ext cx="2313" cy="13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121893000" prstMaterial="legacyMatte">
                  <a:bevelT w="13500" h="13500" prst="angle"/>
                  <a:bevelB w="13500" h="13500" prst="angle"/>
                  <a:extrusionClr>
                    <a:srgbClr val="FFCC00"/>
                  </a:extrusionClr>
                </a:sp3d>
              </p:spPr>
              <p:txBody>
                <a:bodyPr wrap="none" anchor="ctr">
                  <a:flatTx/>
                </a:bodyPr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44048" name="Rectangle 25"/>
                <p:cNvSpPr>
                  <a:spLocks noChangeArrowheads="1"/>
                </p:cNvSpPr>
                <p:nvPr/>
              </p:nvSpPr>
              <p:spPr bwMode="auto">
                <a:xfrm>
                  <a:off x="3288" y="1117"/>
                  <a:ext cx="544" cy="1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25000"/>
                    </a:lnSpc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3200">
                      <a:solidFill>
                        <a:srgbClr val="284C6A"/>
                      </a:solidFill>
                      <a:latin typeface="Trebuchet MS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Trebuchet MS" pitchFamily="34" charset="0"/>
                    <a:buChar char="−"/>
                    <a:defRPr sz="2800">
                      <a:solidFill>
                        <a:schemeClr val="tx1"/>
                      </a:solidFill>
                      <a:latin typeface="Trebuchet MS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rebuchet MS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Trebuchet MS" pitchFamily="34" charset="0"/>
                    <a:buChar char="−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rebuchet MS" pitchFamily="34" charset="0"/>
                    </a:defRPr>
                  </a:lvl9pPr>
                </a:lstStyle>
                <a:p>
                  <a:pPr algn="ctr" defTabSz="914400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r>
                    <a:rPr lang="ru-RU" altLang="ru-RU" sz="1600" smtClean="0">
                      <a:solidFill>
                        <a:srgbClr val="000000"/>
                      </a:solidFill>
                      <a:latin typeface="Arial" pitchFamily="34" charset="0"/>
                    </a:rPr>
                    <a:t>13-45 лет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10716853"/>
      </p:ext>
    </p:extLst>
  </p:cSld>
  <p:clrMapOvr>
    <a:masterClrMapping/>
  </p:clrMapOvr>
  <p:transition advClick="0" advTm="116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6" name="Rectangle 6"/>
          <p:cNvSpPr>
            <a:spLocks noChangeArrowheads="1"/>
          </p:cNvSpPr>
          <p:nvPr/>
        </p:nvSpPr>
        <p:spPr bwMode="auto">
          <a:xfrm>
            <a:off x="395288" y="211138"/>
            <a:ext cx="75612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Сводные данные причин летальных исходов у лиц с ДСТ с учетом основных нозологических групп</a:t>
            </a:r>
            <a:r>
              <a:rPr lang="ru-RU" altLang="ru-RU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(Викторова И.А., 2004)</a:t>
            </a:r>
          </a:p>
        </p:txBody>
      </p:sp>
      <p:graphicFrame>
        <p:nvGraphicFramePr>
          <p:cNvPr id="542921" name="Group 201"/>
          <p:cNvGraphicFramePr>
            <a:graphicFrameLocks noGrp="1"/>
          </p:cNvGraphicFramePr>
          <p:nvPr/>
        </p:nvGraphicFramePr>
        <p:xfrm>
          <a:off x="395288" y="1533525"/>
          <a:ext cx="7559675" cy="5330831"/>
        </p:xfrm>
        <a:graphic>
          <a:graphicData uri="http://schemas.openxmlformats.org/drawingml/2006/table">
            <a:tbl>
              <a:tblPr/>
              <a:tblGrid>
                <a:gridCol w="4246562"/>
                <a:gridCol w="1274763"/>
                <a:gridCol w="2038350"/>
              </a:tblGrid>
              <a:tr h="700034"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по нозологическим группам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Абсолютное количество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56"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Патология легких и туберкулез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Диспластическая патология сосудов и клапанов сердца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56"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Алкоголизм, суициды, травмы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Гипертоническая и атеросклеротическая болезни сердца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81"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Онкозаболевания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446"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Инфекционная патология (инфекционный эндокардит, гнойный отит)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0"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Аутоиммунная патология (системная красная волчанка)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446"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Послеоперационные осложнения при кифосколиотической болезни 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56"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5000"/>
                        </a:lnSpc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800">
                          <a:solidFill>
                            <a:srgbClr val="284C6A"/>
                          </a:solidFill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rebuchet MS" pitchFamily="34" charset="0"/>
                        <a:defRPr sz="2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rebuchet MS" pitchFamily="34" charset="0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1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44031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995" y="446567"/>
            <a:ext cx="8091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Picture 10" descr="13394074261069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549275"/>
            <a:ext cx="691197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31913" y="5082363"/>
            <a:ext cx="691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0314" y="4499195"/>
            <a:ext cx="671517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84" y="536673"/>
            <a:ext cx="79709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Химические: </a:t>
            </a:r>
            <a:r>
              <a:rPr lang="ru-RU" sz="3200" b="1" dirty="0" smtClean="0">
                <a:cs typeface="Times New Roman" pitchFamily="18" charset="0"/>
              </a:rPr>
              <a:t/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  углеводороды, </a:t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  выхлопные газы, </a:t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  ядовитые токсические жидкости (ЯТЖ) и др.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3.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Тяжесть труда:</a:t>
            </a:r>
          </a:p>
          <a:p>
            <a:r>
              <a:rPr lang="ru-RU" sz="3200" b="1" dirty="0" smtClean="0">
                <a:cs typeface="Times New Roman" pitchFamily="18" charset="0"/>
              </a:rPr>
              <a:t> вынужденная рабочая поза, </a:t>
            </a:r>
          </a:p>
          <a:p>
            <a:r>
              <a:rPr lang="ru-RU" sz="3200" b="1" dirty="0" smtClean="0">
                <a:cs typeface="Times New Roman" pitchFamily="18" charset="0"/>
              </a:rPr>
              <a:t> физическое перенапряжение и др.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4.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Напряженность труда:</a:t>
            </a:r>
          </a:p>
          <a:p>
            <a:r>
              <a:rPr lang="ru-RU" sz="3200" b="1" dirty="0" smtClean="0">
                <a:cs typeface="Times New Roman" pitchFamily="18" charset="0"/>
              </a:rPr>
              <a:t> сенсорные перегрузки, </a:t>
            </a:r>
          </a:p>
          <a:p>
            <a:r>
              <a:rPr lang="ru-RU" sz="3200" b="1" dirty="0" smtClean="0">
                <a:cs typeface="Times New Roman" pitchFamily="18" charset="0"/>
              </a:rPr>
              <a:t> нервное и </a:t>
            </a:r>
            <a:r>
              <a:rPr lang="ru-RU" sz="3200" b="1" dirty="0" err="1" smtClean="0">
                <a:cs typeface="Times New Roman" pitchFamily="18" charset="0"/>
              </a:rPr>
              <a:t>психоэмоциональное</a:t>
            </a:r>
            <a:r>
              <a:rPr lang="ru-RU" sz="3200" b="1" dirty="0" smtClean="0">
                <a:cs typeface="Times New Roman" pitchFamily="18" charset="0"/>
              </a:rPr>
              <a:t> напряжение и др.</a:t>
            </a:r>
            <a:endParaRPr lang="ru-RU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0" y="546966"/>
            <a:ext cx="82942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>
                <a:srgbClr val="FF0066"/>
              </a:buClr>
            </a:pPr>
            <a:r>
              <a:rPr lang="ru-RU" sz="3200" b="1" dirty="0" smtClean="0">
                <a:cs typeface="Times New Roman" pitchFamily="18" charset="0"/>
              </a:rPr>
              <a:t>Согласно принятой классификации </a:t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условий труда</a:t>
            </a:r>
          </a:p>
          <a:p>
            <a:pPr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по степени вредности и опасности  </a:t>
            </a:r>
          </a:p>
          <a:p>
            <a:pPr>
              <a:spcBef>
                <a:spcPct val="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производственной среды, </a:t>
            </a:r>
          </a:p>
          <a:p>
            <a:pPr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тяжести и напряжённости трудового </a:t>
            </a:r>
          </a:p>
          <a:p>
            <a:pPr>
              <a:spcBef>
                <a:spcPct val="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процесса,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труд водителей  относится к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вредному классу третьей степени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3200" b="1" dirty="0" smtClean="0">
                <a:cs typeface="Times New Roman" pitchFamily="18" charset="0"/>
              </a:rPr>
              <a:t>(чаще класс 3.3)</a:t>
            </a:r>
            <a:endParaRPr lang="ru-RU" sz="3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48" y="504825"/>
            <a:ext cx="785090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  <a:r>
              <a:rPr lang="ru-RU" sz="3200" b="1" dirty="0" smtClean="0">
                <a:cs typeface="Times New Roman" pitchFamily="18" charset="0"/>
              </a:rPr>
              <a:t>Ведущий неблагоприятный фактор  на всех  видах  транспорта   -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высокое нервно-эмоциональное напряжение</a:t>
            </a:r>
            <a:r>
              <a:rPr lang="ru-RU" sz="3200" b="1" dirty="0" smtClean="0">
                <a:cs typeface="Times New Roman" pitchFamily="18" charset="0"/>
              </a:rPr>
              <a:t>, которое определяется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количеством  и качеством поступающей информации,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ответственностью,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возможным внезапным наступлением критических ситуаций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и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57" y="539173"/>
            <a:ext cx="81187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Специфические условия трудовой деятельности водителей, особенно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высокие нервно-психические нагрузки </a:t>
            </a:r>
            <a:r>
              <a:rPr lang="ru-RU" sz="3200" b="1" dirty="0" smtClean="0">
                <a:cs typeface="Times New Roman" pitchFamily="18" charset="0"/>
              </a:rPr>
              <a:t>значительно снижают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продолжительность трудоспособного возраста,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способствуют развитию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профессиональных и 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производственно обусловленных заболеваний</a:t>
            </a:r>
            <a:r>
              <a:rPr lang="ru-RU" sz="3200" b="1" dirty="0" smtClean="0">
                <a:cs typeface="Times New Roman" pitchFamily="18" charset="0"/>
              </a:rPr>
              <a:t>.</a:t>
            </a:r>
            <a:endParaRPr lang="ru-RU" sz="3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089" y="550429"/>
            <a:ext cx="86655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C33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Производственно обусловленная заболеваемость </a:t>
            </a:r>
            <a:r>
              <a:rPr lang="ru-RU" sz="3200" b="1" dirty="0" smtClean="0">
                <a:cs typeface="Times New Roman" pitchFamily="18" charset="0"/>
              </a:rPr>
              <a:t>– это заболеваемость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общими заболеваниями </a:t>
            </a:r>
            <a:r>
              <a:rPr lang="ru-RU" sz="3200" b="1" dirty="0" smtClean="0">
                <a:cs typeface="Times New Roman" pitchFamily="18" charset="0"/>
              </a:rPr>
              <a:t>различной этиологии,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имеющая тенденцию к повышению числа случаев по мере увеличения стажа работы во вредных и (или) опасных условиях труда и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превышающая таковую в группах, 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не контактирующих с вредными факторами</a:t>
            </a:r>
            <a:endParaRPr lang="ru-RU" sz="3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Учебный семинар — презентация">
  <a:themeElements>
    <a:clrScheme name="Учебный семинар — презентация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Учебный семинар — презентация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Учебный семинар — презентация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семинар — презентация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Учебный семинар — презентация">
  <a:themeElements>
    <a:clrScheme name="Учебный семинар — презентация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Учебный семинар — презентация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Учебный семинар — презентация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семинар — презентация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661</TotalTime>
  <Words>1423</Words>
  <Application>Microsoft Office PowerPoint</Application>
  <PresentationFormat>Экран (4:3)</PresentationFormat>
  <Paragraphs>254</Paragraphs>
  <Slides>42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1" baseType="lpstr">
      <vt:lpstr>Апекс</vt:lpstr>
      <vt:lpstr>Воздушный поток</vt:lpstr>
      <vt:lpstr>1_Воздушный поток</vt:lpstr>
      <vt:lpstr>2_Воздушный поток</vt:lpstr>
      <vt:lpstr>3_Воздушный поток</vt:lpstr>
      <vt:lpstr>4_Воздушный поток</vt:lpstr>
      <vt:lpstr>Учебный семинар — презентация</vt:lpstr>
      <vt:lpstr>1_Учебный семинар — презентация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Рубрики расстройств сна по Международной статистической классификации болезней  и проблем, связанных со здоровьем МСКБ-10 </vt:lpstr>
      <vt:lpstr>Терминология</vt:lpstr>
      <vt:lpstr>Определение и эпидемиология</vt:lpstr>
      <vt:lpstr>Патогенез синдрома обструктивного апноэ сна</vt:lpstr>
      <vt:lpstr>Патогенез синдрома обструктивного апноэ сна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Андрей</cp:lastModifiedBy>
  <cp:revision>136</cp:revision>
  <dcterms:created xsi:type="dcterms:W3CDTF">2016-01-11T13:20:32Z</dcterms:created>
  <dcterms:modified xsi:type="dcterms:W3CDTF">2016-10-27T04:59:19Z</dcterms:modified>
</cp:coreProperties>
</file>