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  <p:sldMasterId id="2147483697" r:id="rId3"/>
    <p:sldMasterId id="2147483710" r:id="rId4"/>
    <p:sldMasterId id="2147483722" r:id="rId5"/>
    <p:sldMasterId id="2147483736" r:id="rId6"/>
    <p:sldMasterId id="2147483750" r:id="rId7"/>
  </p:sldMasterIdLst>
  <p:notesMasterIdLst>
    <p:notesMasterId r:id="rId38"/>
  </p:notesMasterIdLst>
  <p:sldIdLst>
    <p:sldId id="258" r:id="rId8"/>
    <p:sldId id="330" r:id="rId9"/>
    <p:sldId id="390" r:id="rId10"/>
    <p:sldId id="304" r:id="rId11"/>
    <p:sldId id="302" r:id="rId12"/>
    <p:sldId id="297" r:id="rId13"/>
    <p:sldId id="303" r:id="rId14"/>
    <p:sldId id="391" r:id="rId15"/>
    <p:sldId id="311" r:id="rId16"/>
    <p:sldId id="388" r:id="rId17"/>
    <p:sldId id="392" r:id="rId18"/>
    <p:sldId id="393" r:id="rId19"/>
    <p:sldId id="394" r:id="rId20"/>
    <p:sldId id="396" r:id="rId21"/>
    <p:sldId id="415" r:id="rId22"/>
    <p:sldId id="397" r:id="rId23"/>
    <p:sldId id="399" r:id="rId24"/>
    <p:sldId id="398" r:id="rId25"/>
    <p:sldId id="400" r:id="rId26"/>
    <p:sldId id="404" r:id="rId27"/>
    <p:sldId id="402" r:id="rId28"/>
    <p:sldId id="416" r:id="rId29"/>
    <p:sldId id="403" r:id="rId30"/>
    <p:sldId id="408" r:id="rId31"/>
    <p:sldId id="410" r:id="rId32"/>
    <p:sldId id="411" r:id="rId33"/>
    <p:sldId id="412" r:id="rId34"/>
    <p:sldId id="413" r:id="rId35"/>
    <p:sldId id="407" r:id="rId36"/>
    <p:sldId id="41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CCFF"/>
    <a:srgbClr val="CCFFFF"/>
    <a:srgbClr val="A50021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9565" autoAdjust="0"/>
  </p:normalViewPr>
  <p:slideViewPr>
    <p:cSldViewPr>
      <p:cViewPr>
        <p:scale>
          <a:sx n="70" d="100"/>
          <a:sy n="70" d="100"/>
        </p:scale>
        <p:origin x="-197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88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E1EFC-85A8-466D-AD32-97265482F24F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28AC9-34F5-460B-960C-D385D5D08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163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1B484E-D8A8-4FAE-AC4C-49CA222D0045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4425" y="4643438"/>
            <a:ext cx="4619625" cy="3684587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174356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eaLnBrk="1" hangingPunct="1"/>
            <a:endParaRPr lang="ru-RU" altLang="ru-RU" sz="2400">
              <a:solidFill>
                <a:srgbClr val="000000"/>
              </a:solidFill>
              <a:latin typeface="Times New Roman" pitchFamily="18" charset="0"/>
              <a:ea typeface="Arial" pitchFamily="34" charset="0"/>
              <a:cs typeface="msgothic"/>
            </a:endParaRPr>
          </a:p>
        </p:txBody>
      </p:sp>
      <p:sp>
        <p:nvSpPr>
          <p:cNvPr id="104451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altLang="ru-RU" smtClean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Алгоритм </a:t>
            </a:r>
            <a:r>
              <a:rPr lang="en-US" altLang="ru-RU" smtClean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ESC</a:t>
            </a:r>
            <a:r>
              <a:rPr lang="ru-RU" altLang="ru-RU" smtClean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 (Европейского общества кардиологов) – рекомендации 2013 года. ББ рекомендованы только с антиангинальной целью в качестве препаратов первой линии, или дигидропиридиновые АК. Несколько препаратов для второй линии терапии. Среди них – миокардиальный цитопротектор Предуктал МВ</a:t>
            </a:r>
            <a:endParaRPr lang="en-GB" altLang="ru-RU" smtClean="0">
              <a:solidFill>
                <a:srgbClr val="000000"/>
              </a:solidFill>
              <a:latin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1B484E-D8A8-4FAE-AC4C-49CA222D0045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4425" y="4643438"/>
            <a:ext cx="4619625" cy="3684587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174356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82 w 1722"/>
                <a:gd name="T1" fmla="*/ 46 h 66"/>
                <a:gd name="T2" fmla="*/ 1682 w 1722"/>
                <a:gd name="T3" fmla="*/ 40 h 66"/>
                <a:gd name="T4" fmla="*/ 0 w 1722"/>
                <a:gd name="T5" fmla="*/ 0 h 66"/>
                <a:gd name="T6" fmla="*/ 0 w 1722"/>
                <a:gd name="T7" fmla="*/ 33 h 66"/>
                <a:gd name="T8" fmla="*/ 1682 w 1722"/>
                <a:gd name="T9" fmla="*/ 46 h 66"/>
                <a:gd name="T10" fmla="*/ 1682 w 1722"/>
                <a:gd name="T11" fmla="*/ 4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55 w 975"/>
                <a:gd name="T1" fmla="*/ 48 h 101"/>
                <a:gd name="T2" fmla="*/ 95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55 w 975"/>
                <a:gd name="T9" fmla="*/ 48 h 101"/>
                <a:gd name="T10" fmla="*/ 95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0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01 w 2141"/>
                <a:gd name="T7" fmla="*/ 0 h 198"/>
                <a:gd name="T8" fmla="*/ 210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22 w 2517"/>
                <a:gd name="T1" fmla="*/ 276 h 276"/>
                <a:gd name="T2" fmla="*/ 2457 w 2517"/>
                <a:gd name="T3" fmla="*/ 204 h 276"/>
                <a:gd name="T4" fmla="*/ 2200 w 2517"/>
                <a:gd name="T5" fmla="*/ 0 h 276"/>
                <a:gd name="T6" fmla="*/ 0 w 2517"/>
                <a:gd name="T7" fmla="*/ 276 h 276"/>
                <a:gd name="T8" fmla="*/ 2122 w 2517"/>
                <a:gd name="T9" fmla="*/ 276 h 276"/>
                <a:gd name="T10" fmla="*/ 212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0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09 w 729"/>
                <a:gd name="T7" fmla="*/ 240 h 240"/>
                <a:gd name="T8" fmla="*/ 70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09 w 729"/>
                <a:gd name="T1" fmla="*/ 318 h 318"/>
                <a:gd name="T2" fmla="*/ 70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09 w 729"/>
                <a:gd name="T9" fmla="*/ 318 h 318"/>
                <a:gd name="T10" fmla="*/ 70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485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5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789C6-8623-4639-8FC3-135DACB53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08562-0045-4B93-A4E0-A19C2A17D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27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27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7CE97-C954-42A6-8FAE-865C38825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27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9C71C-36C4-4FE4-B84A-CEF3ED008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2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39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45BC9-3EA1-47A8-9BA0-57D73D01C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292725" y="1125538"/>
            <a:ext cx="4032250" cy="3254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1414" tIns="45708" rIns="91414" bIns="45708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BISansCond" pitchFamily="2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716463" y="4221163"/>
            <a:ext cx="2303462" cy="3254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1414" tIns="45708" rIns="91414" bIns="45708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086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00498B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088188" y="6383338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00498B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6350" y="5770563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/>
          <a:p>
            <a:pPr algn="r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00498B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2390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00498B"/>
              </a:solidFill>
              <a:latin typeface="+mn-lt"/>
            </a:endParaRP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85775" y="1546225"/>
            <a:ext cx="7772400" cy="1204913"/>
          </a:xfrm>
        </p:spPr>
        <p:txBody>
          <a:bodyPr lIns="90000"/>
          <a:lstStyle>
            <a:lvl1pPr>
              <a:defRPr b="1" smtClean="0"/>
            </a:lvl1pPr>
          </a:lstStyle>
          <a:p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8704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5775" y="3090863"/>
            <a:ext cx="6400800" cy="1752600"/>
          </a:xfrm>
        </p:spPr>
        <p:txBody>
          <a:bodyPr lIns="90000"/>
          <a:lstStyle>
            <a:lvl1pPr marL="0" indent="0">
              <a:buFontTx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  <a:endParaRPr lang="en-GB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486000" y="6526800"/>
            <a:ext cx="7740000" cy="27305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3"/>
                </a:solidFill>
              </a:defRPr>
            </a:lvl1pPr>
            <a:lvl2pPr>
              <a:defRPr sz="800">
                <a:solidFill>
                  <a:schemeClr val="accent3"/>
                </a:solidFill>
              </a:defRPr>
            </a:lvl2pPr>
            <a:lvl3pPr>
              <a:defRPr sz="800">
                <a:solidFill>
                  <a:schemeClr val="accent3"/>
                </a:solidFill>
              </a:defRPr>
            </a:lvl3pPr>
            <a:lvl4pPr>
              <a:defRPr sz="800">
                <a:solidFill>
                  <a:schemeClr val="accent3"/>
                </a:solidFill>
              </a:defRPr>
            </a:lvl4pPr>
            <a:lvl5pPr>
              <a:defRPr sz="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3250" y="62547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800"/>
            </a:lvl1pPr>
          </a:lstStyle>
          <a:p>
            <a:pPr>
              <a:defRPr/>
            </a:pPr>
            <a:fld id="{2B960BDF-63FD-4AAE-9B04-A73B7DC086A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7086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00498B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6000" y="6325200"/>
            <a:ext cx="79884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3250" y="62547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800"/>
            </a:lvl1pPr>
          </a:lstStyle>
          <a:p>
            <a:pPr>
              <a:defRPr/>
            </a:pPr>
            <a:fld id="{2B960BDF-63FD-4AAE-9B04-A73B7DC086A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5999" y="6325200"/>
            <a:ext cx="7988400" cy="263525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3250" y="62547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800"/>
            </a:lvl1pPr>
          </a:lstStyle>
          <a:p>
            <a:pPr>
              <a:defRPr/>
            </a:pPr>
            <a:fld id="{2B960BDF-63FD-4AAE-9B04-A73B7DC086A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5999" y="6325200"/>
            <a:ext cx="7988400" cy="263525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89F3C-512A-4642-A2D1-12FC57C075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59303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5999" y="6325200"/>
            <a:ext cx="7988400" cy="263525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3250" y="62547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800"/>
            </a:lvl1pPr>
          </a:lstStyle>
          <a:p>
            <a:pPr>
              <a:defRPr/>
            </a:pPr>
            <a:fld id="{2B960BDF-63FD-4AAE-9B04-A73B7DC086A5}" type="slidenum">
              <a:rPr lang="en-GB" smtClean="0">
                <a:solidFill>
                  <a:srgbClr val="00498B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49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082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DCDF5-2E3A-4633-B63C-47F757CD0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6584-B03C-498B-BC3F-936B8FC8C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20999-1E9D-4045-85DD-6CB2FCF13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78C65-3CA0-45C6-9644-C01B8AA30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EB9B4-6F2D-4D3C-AA33-901E95CC8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6D26C-90A6-4CD6-A532-B74E83F2C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963F1-DCC2-46EA-BD58-596D668E5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09E41-86EF-4ABF-957A-528F66C90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B5D4B-0049-47D1-861A-00D74ADB4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DCF41-611D-4A14-B8A1-572BA77D1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A1923-3859-41F1-8F25-BEBCF2A9F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5035"/>
            <a:ext cx="2057400" cy="58507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5035"/>
            <a:ext cx="5969000" cy="58507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0B4E2-78FF-4336-A1C5-E9D29CC49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5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F182A-FD14-40F8-A038-5FBA459EE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566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A12AC-C4F3-4E0D-9989-D181A4A86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137C4-596B-4DD4-A9A2-587ED5204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ED772-3C84-4056-B276-6FFE2BCE3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0CB2-7E40-4A53-A2FB-A31B8BCC1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A2DAC-BC7D-4382-BF29-3DBC5F461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24DBE-B0ED-429B-B1D9-C8E6934F6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F1EEE-7516-4740-B966-A3AFADFFB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D6DF9-3CA1-4961-96C9-95C39601A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88528-090E-4FB7-A83C-2324BF295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12588-8B0A-4908-AC0A-1CDC35A39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39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39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7C31B-9DE3-4F6A-AA2D-46B78259E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FDB97-70D8-4537-B717-DD4370425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261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A0A92-5764-433B-8FC3-31F8B3373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616610E-8D2E-41F2-97FC-B1566C4E5A84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41DB98A6-B93C-484C-81F1-506DB28EB3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88F1EF6-731E-42BD-A5B6-223AB61AE2A5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6C1C3597-0A54-42A1-B729-2EAAE1DBD7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1A854B7-2261-4FA0-9425-3F875955AD69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93FE5D4D-6F93-44E5-8194-F6C45F18C0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4A9D5CD-EFA4-4ABF-9903-D8899E8CFDAA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E726759E-E835-40F4-A120-FD46565CB0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E679085-0F55-4422-9DDD-7DB47DE16C9E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5EBAE7DF-A043-4416-8144-F3DEF6ED2B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EA610DD-B3DF-402A-AF00-BFEB3C548E24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C08E183C-0196-4707-A4EB-E3430B51F5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C2ACFC3-7989-4BED-BC3A-423500319FAF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4703A5E-60DD-42F1-A348-FC260AE375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C6F157C-37CE-4D24-BE6E-1BFF65FDEB3E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E0264208-0922-4114-A04B-75738E8B0F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2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961C1-40FD-4066-AB01-798E206D2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E24E481-6FE8-4064-9113-82E9D1EE298F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2E383457-D383-4DDA-8531-B156EA0F9B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E51F76D-7E7A-49B7-91B4-830DE22ECB34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2178FF91-C431-4346-87BA-6FC7224C95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D3B9C5F-06AE-4073-9C26-2FB1743B0F76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2EFFBF53-6504-41F9-90E8-1EE968D3BE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E6DA19EE-7536-4BFB-81F0-35A3A0D962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FFE5BF8-5174-4E93-AC33-29A78A72E5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76 w 1722"/>
                <a:gd name="T1" fmla="*/ 43 h 66"/>
                <a:gd name="T2" fmla="*/ 1676 w 1722"/>
                <a:gd name="T3" fmla="*/ 37 h 66"/>
                <a:gd name="T4" fmla="*/ 0 w 1722"/>
                <a:gd name="T5" fmla="*/ 0 h 66"/>
                <a:gd name="T6" fmla="*/ 0 w 1722"/>
                <a:gd name="T7" fmla="*/ 33 h 66"/>
                <a:gd name="T8" fmla="*/ 1676 w 1722"/>
                <a:gd name="T9" fmla="*/ 43 h 66"/>
                <a:gd name="T10" fmla="*/ 1676 w 1722"/>
                <a:gd name="T11" fmla="*/ 4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52 w 975"/>
                <a:gd name="T1" fmla="*/ 48 h 101"/>
                <a:gd name="T2" fmla="*/ 95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52 w 975"/>
                <a:gd name="T9" fmla="*/ 48 h 101"/>
                <a:gd name="T10" fmla="*/ 95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9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95 w 2141"/>
                <a:gd name="T7" fmla="*/ 0 h 198"/>
                <a:gd name="T8" fmla="*/ 209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13 w 2517"/>
                <a:gd name="T1" fmla="*/ 276 h 276"/>
                <a:gd name="T2" fmla="*/ 2448 w 2517"/>
                <a:gd name="T3" fmla="*/ 204 h 276"/>
                <a:gd name="T4" fmla="*/ 2191 w 2517"/>
                <a:gd name="T5" fmla="*/ 0 h 276"/>
                <a:gd name="T6" fmla="*/ 0 w 2517"/>
                <a:gd name="T7" fmla="*/ 276 h 276"/>
                <a:gd name="T8" fmla="*/ 2113 w 2517"/>
                <a:gd name="T9" fmla="*/ 276 h 276"/>
                <a:gd name="T10" fmla="*/ 211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0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06 w 729"/>
                <a:gd name="T7" fmla="*/ 240 h 240"/>
                <a:gd name="T8" fmla="*/ 70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06 w 729"/>
                <a:gd name="T1" fmla="*/ 318 h 318"/>
                <a:gd name="T2" fmla="*/ 70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06 w 729"/>
                <a:gd name="T9" fmla="*/ 318 h 318"/>
                <a:gd name="T10" fmla="*/ 70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8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485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5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179E-3D40-40F0-AEF8-7A2D634ED5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92D1D-B3D8-4FA6-86D9-6B17D7D034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5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2A9C-3D83-4E2A-9AF2-4DF3B45DB8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39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39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63129-CD1C-48A7-855A-FB54BF14BE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2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F22A5-72B3-4202-B115-F4C7518BF1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D5D91-D29C-42B9-B25F-201746E2A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D32BE-979F-4E46-A987-34532A8497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61F7A-15C2-42D1-B7EE-B384DEF720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D75EC-4E5D-479D-A6CF-B2C43CC0D4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28DD2-E86E-4984-89CC-57F5615911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9074A-0CD5-4CCE-A4F7-EC1DD3A29F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27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27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0CF2B-9E8B-4EEF-BEAE-00EA6475A1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27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D96C-A769-41D8-9C8B-3B7F9E2D20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2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39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E6A2B-55A1-4F30-9D18-7ABC6F6E5F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94E59-35FB-4A4A-94C2-F55E10C70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1F54F-3660-4424-827C-BA522065A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8484E-FCD1-4411-9F55-5EEF1E2AF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ADA24-3E70-48A1-A4A2-3EFB86A22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6725E-4EB6-46A2-AEF9-9CAD44EBA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03F9B-6595-433C-99A7-5504A24D3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4BC80-4F9A-4E69-8EA3-978EE6A82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86D47-549C-487E-B06B-8A4A01AF2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EC01E-7D99-42D9-A92C-8A9CF4BC3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E165F-F620-486B-AF0F-5CB739ACF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8C373-9FAD-4CDB-A1F4-844BEC4D5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5035"/>
            <a:ext cx="2057400" cy="58507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5035"/>
            <a:ext cx="5969000" cy="58507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B0296-7200-46F0-95F9-49CBE4393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35A6A-C552-4953-A379-6A17F4622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C9F0F-32A5-40A8-ABA1-59D1EE857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379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82 w 1722"/>
                <a:gd name="T1" fmla="*/ 46 h 66"/>
                <a:gd name="T2" fmla="*/ 1682 w 1722"/>
                <a:gd name="T3" fmla="*/ 40 h 66"/>
                <a:gd name="T4" fmla="*/ 0 w 1722"/>
                <a:gd name="T5" fmla="*/ 0 h 66"/>
                <a:gd name="T6" fmla="*/ 0 w 1722"/>
                <a:gd name="T7" fmla="*/ 33 h 66"/>
                <a:gd name="T8" fmla="*/ 1682 w 1722"/>
                <a:gd name="T9" fmla="*/ 46 h 66"/>
                <a:gd name="T10" fmla="*/ 1682 w 1722"/>
                <a:gd name="T11" fmla="*/ 4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79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55 w 975"/>
                <a:gd name="T1" fmla="*/ 48 h 101"/>
                <a:gd name="T2" fmla="*/ 95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55 w 975"/>
                <a:gd name="T9" fmla="*/ 48 h 101"/>
                <a:gd name="T10" fmla="*/ 95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0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01 w 2141"/>
                <a:gd name="T7" fmla="*/ 0 h 198"/>
                <a:gd name="T8" fmla="*/ 210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0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22 w 2517"/>
                <a:gd name="T1" fmla="*/ 276 h 276"/>
                <a:gd name="T2" fmla="*/ 2457 w 2517"/>
                <a:gd name="T3" fmla="*/ 204 h 276"/>
                <a:gd name="T4" fmla="*/ 2200 w 2517"/>
                <a:gd name="T5" fmla="*/ 0 h 276"/>
                <a:gd name="T6" fmla="*/ 0 w 2517"/>
                <a:gd name="T7" fmla="*/ 276 h 276"/>
                <a:gd name="T8" fmla="*/ 2122 w 2517"/>
                <a:gd name="T9" fmla="*/ 276 h 276"/>
                <a:gd name="T10" fmla="*/ 212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0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0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09 w 729"/>
                <a:gd name="T7" fmla="*/ 240 h 240"/>
                <a:gd name="T8" fmla="*/ 70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0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09 w 729"/>
                <a:gd name="T1" fmla="*/ 318 h 318"/>
                <a:gd name="T2" fmla="*/ 70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09 w 729"/>
                <a:gd name="T9" fmla="*/ 318 h 318"/>
                <a:gd name="T10" fmla="*/ 70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0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0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1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1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1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1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1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1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1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2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2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2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2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2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2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2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2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3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383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3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383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8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83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83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83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3F8C932-D02A-4507-A68C-527312470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alphaModFix amt="75000"/>
            <a:lum/>
          </a:blip>
          <a:srcRect/>
          <a:stretch>
            <a:fillRect l="-5000" t="-5000" r="-5000" b="83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60325"/>
            <a:ext cx="8024812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196975"/>
            <a:ext cx="7989888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292725" y="1125538"/>
            <a:ext cx="4032250" cy="3254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1414" tIns="45708" rIns="91414" bIns="45708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BISansCond" pitchFamily="2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716463" y="4221163"/>
            <a:ext cx="2303462" cy="3254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1414" tIns="45708" rIns="91414" bIns="45708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073900" y="6392863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/>
          <a:p>
            <a:pPr algn="r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Slide Number Placeholder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3250" y="62547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800"/>
            </a:lvl1pPr>
          </a:lstStyle>
          <a:p>
            <a:pPr>
              <a:defRPr/>
            </a:pPr>
            <a:fld id="{2B960BDF-63FD-4AAE-9B04-A73B7DC086A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B0932"/>
        </a:buClr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AB0932"/>
        </a:buClr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B0932"/>
        </a:buClr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B0932"/>
        </a:buClr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B0932"/>
        </a:buClr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B0932"/>
        </a:buClr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B0932"/>
        </a:buClr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B0932"/>
        </a:buClr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03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82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829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82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60696FC-6DA6-49E3-B59E-70C7608F8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F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01FBBE1-42A2-42CD-8246-BA0CCB0C3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25F472E-85F3-4B55-B980-2B947779B4EA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D48F38D-2A09-4754-85CF-456245EBED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379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3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76 w 1722"/>
                <a:gd name="T1" fmla="*/ 43 h 66"/>
                <a:gd name="T2" fmla="*/ 1676 w 1722"/>
                <a:gd name="T3" fmla="*/ 37 h 66"/>
                <a:gd name="T4" fmla="*/ 0 w 1722"/>
                <a:gd name="T5" fmla="*/ 0 h 66"/>
                <a:gd name="T6" fmla="*/ 0 w 1722"/>
                <a:gd name="T7" fmla="*/ 33 h 66"/>
                <a:gd name="T8" fmla="*/ 1676 w 1722"/>
                <a:gd name="T9" fmla="*/ 43 h 66"/>
                <a:gd name="T10" fmla="*/ 1676 w 1722"/>
                <a:gd name="T11" fmla="*/ 4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79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5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52 w 975"/>
                <a:gd name="T1" fmla="*/ 48 h 101"/>
                <a:gd name="T2" fmla="*/ 95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52 w 975"/>
                <a:gd name="T9" fmla="*/ 48 h 101"/>
                <a:gd name="T10" fmla="*/ 95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6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9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95 w 2141"/>
                <a:gd name="T7" fmla="*/ 0 h 198"/>
                <a:gd name="T8" fmla="*/ 209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0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8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13 w 2517"/>
                <a:gd name="T1" fmla="*/ 276 h 276"/>
                <a:gd name="T2" fmla="*/ 2448 w 2517"/>
                <a:gd name="T3" fmla="*/ 204 h 276"/>
                <a:gd name="T4" fmla="*/ 2191 w 2517"/>
                <a:gd name="T5" fmla="*/ 0 h 276"/>
                <a:gd name="T6" fmla="*/ 0 w 2517"/>
                <a:gd name="T7" fmla="*/ 276 h 276"/>
                <a:gd name="T8" fmla="*/ 2113 w 2517"/>
                <a:gd name="T9" fmla="*/ 276 h 276"/>
                <a:gd name="T10" fmla="*/ 211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0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0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0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06 w 729"/>
                <a:gd name="T7" fmla="*/ 240 h 240"/>
                <a:gd name="T8" fmla="*/ 70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0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2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06 w 729"/>
                <a:gd name="T1" fmla="*/ 318 h 318"/>
                <a:gd name="T2" fmla="*/ 70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06 w 729"/>
                <a:gd name="T9" fmla="*/ 318 h 318"/>
                <a:gd name="T10" fmla="*/ 70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0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0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1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6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1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8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1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1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1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2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1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1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5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8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2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7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2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2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2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2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2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2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2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3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383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3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383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8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83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83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83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5188780E-610A-4118-9E4C-B354E4C5C6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7706DD6D-CCEF-4970-9DBB-2233ADDC2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988" y="5141913"/>
            <a:ext cx="8964612" cy="1628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i="1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Кореннова Ольга Юрьевна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i="1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зам. главного врача БУЗОО «Клинический кардиологический диспансер», д.м.н., профессор кафедры внутренних болезней и семейной медицины  ПДО </a:t>
            </a:r>
            <a:r>
              <a:rPr lang="ru-RU" sz="1800" b="1" i="1" dirty="0" err="1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ОмГМУ</a:t>
            </a:r>
            <a:endParaRPr lang="ru-RU" sz="1800" b="1" i="1" dirty="0" smtClean="0"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b="1" i="1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Заведующая кафедрой – профессор </a:t>
            </a:r>
            <a:r>
              <a:rPr lang="ru-RU" sz="2400" b="1" i="1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Галина Ивановна Нечаева</a:t>
            </a:r>
          </a:p>
        </p:txBody>
      </p:sp>
      <p:sp>
        <p:nvSpPr>
          <p:cNvPr id="286723" name="Прямоугольник 1"/>
          <p:cNvSpPr>
            <a:spLocks noChangeArrowheads="1"/>
          </p:cNvSpPr>
          <p:nvPr/>
        </p:nvSpPr>
        <p:spPr bwMode="auto">
          <a:xfrm>
            <a:off x="0" y="214290"/>
            <a:ext cx="892971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</a:rPr>
              <a:t>Коррекция сердечно-сосудистых нарушений у работающих с позиций 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</a:rPr>
              <a:t>профессиональной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</a:rPr>
              <a:t>пригодности</a:t>
            </a:r>
          </a:p>
        </p:txBody>
      </p:sp>
      <p:pic>
        <p:nvPicPr>
          <p:cNvPr id="33796" name="Picture 4" descr="http://ladyhealth.com.ua/images/articles/fotos/serd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3" y="1071546"/>
            <a:ext cx="5532563" cy="4071966"/>
          </a:xfrm>
          <a:prstGeom prst="roundRect">
            <a:avLst>
              <a:gd name="adj" fmla="val 26722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3798" name="Picture 6" descr="http://www.psihologu.info/files/Image20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143116"/>
            <a:ext cx="1500175" cy="1285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76" t="14300" r="17713" b="40200"/>
          <a:stretch/>
        </p:blipFill>
        <p:spPr>
          <a:xfrm>
            <a:off x="122600" y="1412776"/>
            <a:ext cx="9001000" cy="284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69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714488"/>
            <a:ext cx="878684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гипертоническая болезнь III стадии, 3 степени, риск IV;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+mj-lt"/>
              </a:rPr>
              <a:t>хронические болезни сердца и перикарда с недостаточностью кровообращения ФК III, НК 2 и более степени;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ишемическая болезнь сердца: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стенокардия ФК III - IV;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с нарушением проводимости (синоаурикулярная блокада III степени, слабость </a:t>
            </a:r>
            <a:r>
              <a:rPr lang="ru-RU" sz="2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синусового</a:t>
            </a: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узла);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пароксизмальные нарушения ритма с потенциально злокачественными желудочковыми аритмиям и нарушениями гемодинамики;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постинфарктный кардиосклероз, аневризма сердца;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аневризмы и расслоения любых отделов аорты и артерий;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928670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/>
              </a:rPr>
              <a:t>IV. МЕДИЦИНСКИЕ ПРОТИВОПОКАЗАНИЯ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/>
              </a:rPr>
              <a:t>К ДОПУСКУ К РАБОТАМ</a:t>
            </a:r>
            <a:r>
              <a:rPr lang="ru-RU" sz="1600" i="1" dirty="0" smtClean="0">
                <a:solidFill>
                  <a:srgbClr val="000099"/>
                </a:solidFill>
                <a:latin typeface="Arial"/>
              </a:rPr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594" t="33333" r="15156" b="55000"/>
          <a:stretch>
            <a:fillRect/>
          </a:stretch>
        </p:blipFill>
        <p:spPr bwMode="auto">
          <a:xfrm>
            <a:off x="0" y="0"/>
            <a:ext cx="8072462" cy="7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7135" y="134542"/>
            <a:ext cx="8449733" cy="347663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A50021"/>
                </a:solidFill>
              </a:rPr>
              <a:t>ХСН :  классификация</a:t>
            </a:r>
            <a:endParaRPr lang="ru-RU" sz="2800" dirty="0" smtClean="0"/>
          </a:p>
        </p:txBody>
      </p:sp>
      <p:graphicFrame>
        <p:nvGraphicFramePr>
          <p:cNvPr id="2153" name="Group 105"/>
          <p:cNvGraphicFramePr>
            <a:graphicFrameLocks noGrp="1"/>
          </p:cNvGraphicFramePr>
          <p:nvPr/>
        </p:nvGraphicFramePr>
        <p:xfrm>
          <a:off x="381000" y="803673"/>
          <a:ext cx="8257117" cy="4183380"/>
        </p:xfrm>
        <a:graphic>
          <a:graphicData uri="http://schemas.openxmlformats.org/drawingml/2006/table">
            <a:tbl>
              <a:tblPr/>
              <a:tblGrid>
                <a:gridCol w="582084"/>
                <a:gridCol w="3738033"/>
                <a:gridCol w="480483"/>
                <a:gridCol w="3456517"/>
              </a:tblGrid>
              <a:tr h="64465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Стадия ХСН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(может ухудшаться, несмотря на лечение)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Функциональный класс (ФК) ХСН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(может изменяться на фоне лечения как в одну, так и в другую сторону)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Скрытая СН, проявляющаяся только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при физической нагрузке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В покое симптомы исчезают. Гемодинамика не нарушена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Ограничения физической активности отсутствуют.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6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II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А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Нарушение гемодинамики умеренное, право- или левожелудочковая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недостаточность.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II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Незначительное ограничение физической активности 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8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II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Выраженные нарушения гемодинамики, в малом и большом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круге.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III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Значительное ограничение физической активности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III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Конечная, дистрофическая. Полная утрата трудоспособности.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IV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Невозможность выполнить любую физическую нагрузку без появления симптомов. Симптомы присутствуют в покое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500034" y="142852"/>
            <a:ext cx="29847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A50021"/>
                </a:solidFill>
              </a:rPr>
              <a:t>Алгоритм диагностики ХСН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1" y="428626"/>
            <a:ext cx="1689565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Подозрение на ХСН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2" y="803674"/>
            <a:ext cx="1489575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Неострое начало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751" y="803674"/>
            <a:ext cx="1321708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Острое начало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9251" y="1178720"/>
            <a:ext cx="2667000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ЭКГ</a:t>
            </a:r>
          </a:p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Возможно рентген ОГК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1178720"/>
            <a:ext cx="1123384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ЭКГ</a:t>
            </a:r>
          </a:p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Рентген ОГК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1251" y="1714501"/>
            <a:ext cx="1372042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2060"/>
                </a:solidFill>
                <a:latin typeface="Arial" pitchFamily="34" charset="0"/>
              </a:rPr>
              <a:t>BNP/NT-</a:t>
            </a:r>
            <a:r>
              <a:rPr lang="en-US" sz="1200" b="1" dirty="0" err="1">
                <a:solidFill>
                  <a:srgbClr val="002060"/>
                </a:solidFill>
                <a:latin typeface="Arial" pitchFamily="34" charset="0"/>
              </a:rPr>
              <a:t>proBNP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51" y="1714501"/>
            <a:ext cx="741100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ЭХО-КГ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00892" y="2214554"/>
            <a:ext cx="1714500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ЭКГ норма</a:t>
            </a:r>
          </a:p>
          <a:p>
            <a:pPr>
              <a:defRPr/>
            </a:pPr>
            <a:r>
              <a:rPr lang="ru-RU" sz="1200" b="1" dirty="0" err="1">
                <a:solidFill>
                  <a:srgbClr val="002060"/>
                </a:solidFill>
                <a:latin typeface="Arial" pitchFamily="34" charset="0"/>
              </a:rPr>
              <a:t>NTproBNP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&lt; 125пг/мл или BNP&lt;35пг/мл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14876" y="2285992"/>
            <a:ext cx="2000251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ЭКГ не норма</a:t>
            </a:r>
          </a:p>
          <a:p>
            <a:pPr>
              <a:defRPr/>
            </a:pPr>
            <a:r>
              <a:rPr lang="ru-RU" sz="1200" b="1" dirty="0" err="1">
                <a:solidFill>
                  <a:srgbClr val="002060"/>
                </a:solidFill>
                <a:latin typeface="Arial" pitchFamily="34" charset="0"/>
              </a:rPr>
              <a:t>NT-proBNP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≥ 125пг/мл или BNP≥35пг/мл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71736" y="2285992"/>
            <a:ext cx="1714500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ЭКГ не норма</a:t>
            </a:r>
          </a:p>
          <a:p>
            <a:pPr>
              <a:defRPr/>
            </a:pPr>
            <a:r>
              <a:rPr lang="ru-RU" sz="1200" b="1" dirty="0" err="1">
                <a:solidFill>
                  <a:srgbClr val="002060"/>
                </a:solidFill>
                <a:latin typeface="Arial" pitchFamily="34" charset="0"/>
              </a:rPr>
              <a:t>NTproBNP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≥ 300пг/мл или BNP≥100пг/мл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7158" y="2357430"/>
            <a:ext cx="2000251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ЭКГ норма</a:t>
            </a:r>
          </a:p>
          <a:p>
            <a:pPr>
              <a:defRPr/>
            </a:pPr>
            <a:r>
              <a:rPr lang="en-US" sz="1200" b="1" dirty="0" err="1">
                <a:solidFill>
                  <a:srgbClr val="002060"/>
                </a:solidFill>
                <a:latin typeface="Arial" pitchFamily="34" charset="0"/>
              </a:rPr>
              <a:t>NTroBNP</a:t>
            </a:r>
            <a:r>
              <a:rPr lang="en-US" sz="1200" b="1" dirty="0">
                <a:solidFill>
                  <a:srgbClr val="002060"/>
                </a:solidFill>
                <a:latin typeface="Arial" pitchFamily="34" charset="0"/>
              </a:rPr>
              <a:t>&lt;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en-US" sz="1200" b="1" dirty="0">
                <a:solidFill>
                  <a:srgbClr val="002060"/>
                </a:solidFill>
                <a:latin typeface="Arial" pitchFamily="34" charset="0"/>
              </a:rPr>
              <a:t>300</a:t>
            </a:r>
            <a:r>
              <a:rPr lang="ru-RU" sz="1200" b="1" dirty="0" err="1">
                <a:solidFill>
                  <a:srgbClr val="002060"/>
                </a:solidFill>
                <a:latin typeface="Arial" pitchFamily="34" charset="0"/>
              </a:rPr>
              <a:t>пг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/мл или </a:t>
            </a:r>
            <a:r>
              <a:rPr lang="en-US" sz="1200" b="1" dirty="0">
                <a:solidFill>
                  <a:srgbClr val="002060"/>
                </a:solidFill>
                <a:latin typeface="Arial" pitchFamily="34" charset="0"/>
              </a:rPr>
              <a:t>BNP&lt;100</a:t>
            </a:r>
            <a:r>
              <a:rPr lang="ru-RU" sz="1200" b="1" dirty="0" err="1">
                <a:solidFill>
                  <a:srgbClr val="002060"/>
                </a:solidFill>
                <a:latin typeface="Arial" pitchFamily="34" charset="0"/>
              </a:rPr>
              <a:t>пг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/мл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00826" y="3357562"/>
            <a:ext cx="1640577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ХСН маловероятна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43372" y="3286124"/>
            <a:ext cx="733086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ЭХО КГ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034" y="3286124"/>
            <a:ext cx="1640577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ХСН маловероятна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57290" y="3929066"/>
            <a:ext cx="4921797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ХСН подтверждено, определить этиологию и начать терапию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34251" y="1714501"/>
            <a:ext cx="741100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ЭХО-КГ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48251" y="1714501"/>
            <a:ext cx="1372042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2060"/>
                </a:solidFill>
                <a:latin typeface="Arial" pitchFamily="34" charset="0"/>
              </a:rPr>
              <a:t>BNP/NT-</a:t>
            </a:r>
            <a:r>
              <a:rPr lang="en-US" sz="1200" b="1" dirty="0" err="1">
                <a:solidFill>
                  <a:srgbClr val="002060"/>
                </a:solidFill>
                <a:latin typeface="Arial" pitchFamily="34" charset="0"/>
              </a:rPr>
              <a:t>proBNP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cxnSp>
        <p:nvCxnSpPr>
          <p:cNvPr id="24" name="Прямая соединительная линия 23"/>
          <p:cNvCxnSpPr>
            <a:stCxn id="4" idx="1"/>
            <a:endCxn id="6" idx="0"/>
          </p:cNvCxnSpPr>
          <p:nvPr/>
        </p:nvCxnSpPr>
        <p:spPr>
          <a:xfrm rot="10800000" flipV="1">
            <a:off x="2089605" y="567126"/>
            <a:ext cx="1339396" cy="2365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4" idx="3"/>
            <a:endCxn id="5" idx="0"/>
          </p:cNvCxnSpPr>
          <p:nvPr/>
        </p:nvCxnSpPr>
        <p:spPr>
          <a:xfrm>
            <a:off x="5118566" y="567126"/>
            <a:ext cx="1341224" cy="2365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6" idx="2"/>
            <a:endCxn id="8" idx="0"/>
          </p:cNvCxnSpPr>
          <p:nvPr/>
        </p:nvCxnSpPr>
        <p:spPr>
          <a:xfrm rot="5400000">
            <a:off x="2038626" y="1127740"/>
            <a:ext cx="98047" cy="391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5" idx="2"/>
            <a:endCxn id="7" idx="0"/>
          </p:cNvCxnSpPr>
          <p:nvPr/>
        </p:nvCxnSpPr>
        <p:spPr>
          <a:xfrm rot="16200000" flipH="1">
            <a:off x="6562247" y="978215"/>
            <a:ext cx="98047" cy="30296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8" idx="2"/>
            <a:endCxn id="12" idx="0"/>
          </p:cNvCxnSpPr>
          <p:nvPr/>
        </p:nvCxnSpPr>
        <p:spPr>
          <a:xfrm rot="5400000">
            <a:off x="1619689" y="1248498"/>
            <a:ext cx="74116" cy="85789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8" idx="2"/>
            <a:endCxn id="11" idx="0"/>
          </p:cNvCxnSpPr>
          <p:nvPr/>
        </p:nvCxnSpPr>
        <p:spPr>
          <a:xfrm rot="16200000" flipH="1">
            <a:off x="2539424" y="1186653"/>
            <a:ext cx="74116" cy="98158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7" idx="2"/>
            <a:endCxn id="22" idx="0"/>
          </p:cNvCxnSpPr>
          <p:nvPr/>
        </p:nvCxnSpPr>
        <p:spPr>
          <a:xfrm rot="5400000">
            <a:off x="6211454" y="1163204"/>
            <a:ext cx="74116" cy="10284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7" idx="2"/>
            <a:endCxn id="21" idx="0"/>
          </p:cNvCxnSpPr>
          <p:nvPr/>
        </p:nvCxnSpPr>
        <p:spPr>
          <a:xfrm rot="16200000" flipH="1">
            <a:off x="7196718" y="1206418"/>
            <a:ext cx="74116" cy="9420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11" idx="2"/>
            <a:endCxn id="16" idx="0"/>
          </p:cNvCxnSpPr>
          <p:nvPr/>
        </p:nvCxnSpPr>
        <p:spPr>
          <a:xfrm rot="5400000">
            <a:off x="2029313" y="1319471"/>
            <a:ext cx="365930" cy="17099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11" idx="2"/>
            <a:endCxn id="15" idx="0"/>
          </p:cNvCxnSpPr>
          <p:nvPr/>
        </p:nvCxnSpPr>
        <p:spPr>
          <a:xfrm rot="16200000" flipH="1">
            <a:off x="3100883" y="1957889"/>
            <a:ext cx="294492" cy="36171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22" idx="2"/>
            <a:endCxn id="14" idx="0"/>
          </p:cNvCxnSpPr>
          <p:nvPr/>
        </p:nvCxnSpPr>
        <p:spPr>
          <a:xfrm rot="5400000">
            <a:off x="5577391" y="2129111"/>
            <a:ext cx="294492" cy="1927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22" idx="2"/>
            <a:endCxn id="13" idx="0"/>
          </p:cNvCxnSpPr>
          <p:nvPr/>
        </p:nvCxnSpPr>
        <p:spPr>
          <a:xfrm rot="16200000" flipH="1">
            <a:off x="6684680" y="1041092"/>
            <a:ext cx="223054" cy="212387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16" idx="2"/>
            <a:endCxn id="19" idx="0"/>
          </p:cNvCxnSpPr>
          <p:nvPr/>
        </p:nvCxnSpPr>
        <p:spPr>
          <a:xfrm rot="5400000">
            <a:off x="1197623" y="3126462"/>
            <a:ext cx="282363" cy="3696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15" idx="2"/>
            <a:endCxn id="18" idx="0"/>
          </p:cNvCxnSpPr>
          <p:nvPr/>
        </p:nvCxnSpPr>
        <p:spPr>
          <a:xfrm rot="16200000" flipH="1">
            <a:off x="3884883" y="2661091"/>
            <a:ext cx="169135" cy="108092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2"/>
            <a:endCxn id="18" idx="0"/>
          </p:cNvCxnSpPr>
          <p:nvPr/>
        </p:nvCxnSpPr>
        <p:spPr>
          <a:xfrm rot="5400000">
            <a:off x="4935559" y="2506680"/>
            <a:ext cx="353801" cy="120508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4" idx="2"/>
            <a:endCxn id="17" idx="0"/>
          </p:cNvCxnSpPr>
          <p:nvPr/>
        </p:nvCxnSpPr>
        <p:spPr>
          <a:xfrm rot="16200000" flipH="1">
            <a:off x="6305439" y="2341885"/>
            <a:ext cx="425239" cy="160611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8" idx="2"/>
            <a:endCxn id="20" idx="0"/>
          </p:cNvCxnSpPr>
          <p:nvPr/>
        </p:nvCxnSpPr>
        <p:spPr>
          <a:xfrm rot="5400000">
            <a:off x="3981081" y="3400231"/>
            <a:ext cx="365943" cy="69172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>
            <a:stCxn id="12" idx="1"/>
          </p:cNvCxnSpPr>
          <p:nvPr/>
        </p:nvCxnSpPr>
        <p:spPr>
          <a:xfrm rot="10800000" flipV="1">
            <a:off x="285721" y="1853000"/>
            <a:ext cx="571531" cy="2290379"/>
          </a:xfrm>
          <a:prstGeom prst="bentConnector2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endCxn id="20" idx="1"/>
          </p:cNvCxnSpPr>
          <p:nvPr/>
        </p:nvCxnSpPr>
        <p:spPr>
          <a:xfrm flipV="1">
            <a:off x="285720" y="4067566"/>
            <a:ext cx="1071570" cy="437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оединительная линия уступом 68"/>
          <p:cNvCxnSpPr>
            <a:stCxn id="21" idx="3"/>
          </p:cNvCxnSpPr>
          <p:nvPr/>
        </p:nvCxnSpPr>
        <p:spPr>
          <a:xfrm>
            <a:off x="8075351" y="1853001"/>
            <a:ext cx="711490" cy="2147505"/>
          </a:xfrm>
          <a:prstGeom prst="bentConnector2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20" idx="3"/>
          </p:cNvCxnSpPr>
          <p:nvPr/>
        </p:nvCxnSpPr>
        <p:spPr>
          <a:xfrm flipV="1">
            <a:off x="6279087" y="4036222"/>
            <a:ext cx="2507704" cy="3134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13" idx="2"/>
            <a:endCxn id="17" idx="0"/>
          </p:cNvCxnSpPr>
          <p:nvPr/>
        </p:nvCxnSpPr>
        <p:spPr>
          <a:xfrm rot="5400000">
            <a:off x="7433624" y="2933043"/>
            <a:ext cx="312011" cy="53702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4857751" y="4554141"/>
            <a:ext cx="1219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291704"/>
          </a:xfrm>
        </p:spPr>
        <p:txBody>
          <a:bodyPr/>
          <a:lstStyle/>
          <a:p>
            <a:pPr eaLnBrk="1" hangingPunct="1"/>
            <a:r>
              <a:rPr lang="ru-RU" sz="1300" b="1" smtClean="0">
                <a:solidFill>
                  <a:srgbClr val="A50021"/>
                </a:solidFill>
              </a:rPr>
              <a:t>Дозировки и кратность назначения основных препаратов для лечения ХСН</a:t>
            </a:r>
          </a:p>
        </p:txBody>
      </p:sp>
      <p:graphicFrame>
        <p:nvGraphicFramePr>
          <p:cNvPr id="10504" name="Group 264"/>
          <p:cNvGraphicFramePr>
            <a:graphicFrameLocks noGrp="1"/>
          </p:cNvGraphicFramePr>
          <p:nvPr>
            <p:ph type="tbl" idx="1"/>
          </p:nvPr>
        </p:nvGraphicFramePr>
        <p:xfrm>
          <a:off x="285751" y="267892"/>
          <a:ext cx="8572559" cy="6606540"/>
        </p:xfrm>
        <a:graphic>
          <a:graphicData uri="http://schemas.openxmlformats.org/drawingml/2006/table">
            <a:tbl>
              <a:tblPr/>
              <a:tblGrid>
                <a:gridCol w="2660449"/>
                <a:gridCol w="2052265"/>
                <a:gridCol w="1573829"/>
                <a:gridCol w="2286016"/>
              </a:tblGrid>
              <a:tr h="4457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Препарат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Начальная доза,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мг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раз в день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Целевая доза, мг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раз в день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Краткий комментарий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Каптоприл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6,25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3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50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2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всем с ХСН как можно раньше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Эналаприл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2,5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2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10-20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2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Лизиноприл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2,5-5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1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Рамиприл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2,5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2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или 10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Периндоприл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2,5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1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10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1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Трандалоприл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0,5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1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4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1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Зофеноприл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7,5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2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2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ХСН после ОИМ)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Бисопролол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1,25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1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ХСН II-III ФК при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отсутствии противопоказаний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Карведилол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3,125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2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25-50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2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Метопролола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сукцинат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12,5-25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200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1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Небиволол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1,25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1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Спиронолактон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25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1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25-50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1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ХСН II-IV ФК и ФВ ЛЖ ≤35%, контроль К</a:t>
                      </a:r>
                      <a:r>
                        <a:rPr kumimoji="0" lang="ru-RU" sz="11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и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креатинина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Эплеренон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25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1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50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1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препарат выбора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Фуросемид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20-40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40-240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1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всем с ХСН II-IV ФК и</a:t>
                      </a:r>
                    </a:p>
                    <a:p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задержкой жидкости в настоящее время и большинству с симптомами в прошлом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Торасемид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5-10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10-20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1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Гидрохлортиазид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12,5-25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12,5-100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1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Иидапамид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2,5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2,5-5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1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Кандесартан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 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1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32 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1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всем  с ХСН при непереносимости ИАПФ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Валсартан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 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2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160 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2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Лозартан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50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150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1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Ивабрадин</a:t>
                      </a:r>
                      <a:endParaRPr kumimoji="0" 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2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7,5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2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ХСН II-IV ФК, </a:t>
                      </a:r>
                      <a:r>
                        <a:rPr kumimoji="0" lang="ru-RU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синусовый</a:t>
                      </a: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ритм, ФВ ≤ 35%, ЧСС ≥ 70 в 1 мин.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Дигоксин</a:t>
                      </a:r>
                      <a:endParaRPr kumimoji="0" 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0,125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0,125-0,25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×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1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ХСН II-IV ФК и ФП после БАБ, при </a:t>
                      </a:r>
                      <a:r>
                        <a:rPr kumimoji="0" lang="ru-RU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синусовом</a:t>
                      </a: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ритме и ФВ ЛЖ ≤ 25%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28575"/>
            <a:ext cx="9128125" cy="68707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7135" y="134542"/>
            <a:ext cx="8449733" cy="347663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A50021"/>
                </a:solidFill>
              </a:rPr>
              <a:t>ХСН :  классификация</a:t>
            </a:r>
            <a:endParaRPr lang="ru-RU" sz="2800" dirty="0" smtClean="0"/>
          </a:p>
        </p:txBody>
      </p:sp>
      <p:graphicFrame>
        <p:nvGraphicFramePr>
          <p:cNvPr id="2153" name="Group 105"/>
          <p:cNvGraphicFramePr>
            <a:graphicFrameLocks noGrp="1"/>
          </p:cNvGraphicFramePr>
          <p:nvPr/>
        </p:nvGraphicFramePr>
        <p:xfrm>
          <a:off x="381000" y="803673"/>
          <a:ext cx="8257117" cy="4183380"/>
        </p:xfrm>
        <a:graphic>
          <a:graphicData uri="http://schemas.openxmlformats.org/drawingml/2006/table">
            <a:tbl>
              <a:tblPr/>
              <a:tblGrid>
                <a:gridCol w="582084"/>
                <a:gridCol w="3738033"/>
                <a:gridCol w="480483"/>
                <a:gridCol w="3456517"/>
              </a:tblGrid>
              <a:tr h="64465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Стадия ХСН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(может ухудшаться, несмотря на лечение)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Функциональный класс (ФК) ХСН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(может изменяться на фоне лечения как в одну, так и в другую сторону)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Скрытая СН, проявляющаяся только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при физической нагрузке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В покое симптомы исчезают. Гемодинамика не нарушена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Ограничения физической активности отсутствуют.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6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II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А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Нарушение гемодинамики умеренное, право- или левожелудочковая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недостаточность.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II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Незначительное ограничение физической активности 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8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II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Выраженные нарушения гемодинамики, в малом и большом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круге.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III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Значительное ограничение физической активности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III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Конечная, дистрофическая. Полная утрата трудоспособности.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IV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Невозможность выполнить любую физическую нагрузку без появления симптомов. Симптомы присутствуют в покое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472" y="6000768"/>
            <a:ext cx="540506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j-lt"/>
              </a:rPr>
              <a:t>Важность лечения ХСН ! ФК может меняться!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5833" r="49844" b="55833"/>
          <a:stretch>
            <a:fillRect/>
          </a:stretch>
        </p:blipFill>
        <p:spPr bwMode="auto">
          <a:xfrm>
            <a:off x="-1" y="357166"/>
            <a:ext cx="921756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714488"/>
            <a:ext cx="878684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гипертоническая болезнь III стадии, 3 степени, риск IV;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хронические болезни сердца и перикарда с недостаточностью кровообращения ФК III, НК 2 и более степени;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+mj-lt"/>
              </a:rPr>
              <a:t>ишемическая болезнь сердца: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+mj-lt"/>
              </a:rPr>
              <a:t>стенокардия ФК III - IV;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с нарушением проводимости (синоаурикулярная блокада III степени, слабость </a:t>
            </a:r>
            <a:r>
              <a:rPr lang="ru-RU" sz="2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синусового</a:t>
            </a: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узла);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пароксизмальные нарушения ритма с потенциально злокачественными желудочковыми аритмиям и нарушениями гемодинамики;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постинфарктный кардиосклероз, аневризма сердца;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аневризмы и расслоения любых отделов аорты и артерий;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928670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/>
              </a:rPr>
              <a:t>IV. МЕДИЦИНСКИЕ ПРОТИВОПОКАЗАНИЯ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/>
              </a:rPr>
              <a:t>К ДОПУСКУ К РАБОТАМ</a:t>
            </a:r>
            <a:r>
              <a:rPr lang="ru-RU" sz="1600" i="1" dirty="0" smtClean="0">
                <a:solidFill>
                  <a:srgbClr val="000099"/>
                </a:solidFill>
                <a:latin typeface="Arial"/>
              </a:rPr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594" t="33333" r="15156" b="55000"/>
          <a:stretch>
            <a:fillRect/>
          </a:stretch>
        </p:blipFill>
        <p:spPr bwMode="auto">
          <a:xfrm>
            <a:off x="0" y="0"/>
            <a:ext cx="8072462" cy="7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0" y="242888"/>
            <a:ext cx="8493156" cy="1614476"/>
          </a:xfrm>
        </p:spPr>
        <p:txBody>
          <a:bodyPr/>
          <a:lstStyle/>
          <a:p>
            <a:pPr algn="l" eaLnBrk="1" hangingPunct="1"/>
            <a:r>
              <a:rPr lang="ru-RU" sz="2000" b="1" i="1" dirty="0" smtClean="0">
                <a:solidFill>
                  <a:srgbClr val="A50021"/>
                </a:solidFill>
                <a:latin typeface="Arial" charset="0"/>
              </a:rPr>
              <a:t>Стенокардия - клинический синдром,</a:t>
            </a:r>
            <a:r>
              <a:rPr lang="ru-RU" sz="2000" b="1" i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200" b="1" i="1" dirty="0" smtClean="0">
                <a:solidFill>
                  <a:schemeClr val="tx1"/>
                </a:solidFill>
                <a:latin typeface="Arial" charset="0"/>
              </a:rPr>
              <a:t>проявляющийся чувством стеснения или болью в грудной клетке сжимающего, давящего характера, которая локализуется чаще за грудиной, может </a:t>
            </a:r>
            <a:r>
              <a:rPr lang="ru-RU" sz="1200" b="1" i="1" dirty="0" err="1" smtClean="0">
                <a:solidFill>
                  <a:schemeClr val="tx1"/>
                </a:solidFill>
                <a:latin typeface="Arial" charset="0"/>
              </a:rPr>
              <a:t>иррадиировать</a:t>
            </a:r>
            <a:r>
              <a:rPr lang="ru-RU" sz="1200" b="1" i="1" dirty="0" smtClean="0">
                <a:solidFill>
                  <a:schemeClr val="tx1"/>
                </a:solidFill>
                <a:latin typeface="Arial" charset="0"/>
              </a:rPr>
              <a:t> в левую руку, шею, нижнюю челюсть, </a:t>
            </a:r>
            <a:r>
              <a:rPr lang="ru-RU" sz="1200" b="1" i="1" dirty="0" err="1" smtClean="0">
                <a:solidFill>
                  <a:schemeClr val="tx1"/>
                </a:solidFill>
                <a:latin typeface="Arial" charset="0"/>
              </a:rPr>
              <a:t>эпигастрий</a:t>
            </a:r>
            <a:r>
              <a:rPr lang="ru-RU" sz="1200" b="1" i="1" dirty="0" smtClean="0">
                <a:solidFill>
                  <a:schemeClr val="tx1"/>
                </a:solidFill>
                <a:latin typeface="Arial" charset="0"/>
              </a:rPr>
              <a:t>. Боль провоцируется физической нагрузкой (ФН), выходом на холод, обильным приемом пищи, стрессом, проходит в покое, после приема Нитроглицерина в течение нескольких секунд-минут.</a:t>
            </a:r>
            <a:br>
              <a:rPr lang="ru-RU" sz="1200" b="1" i="1" dirty="0" smtClean="0">
                <a:solidFill>
                  <a:schemeClr val="tx1"/>
                </a:solidFill>
                <a:latin typeface="Arial" charset="0"/>
              </a:rPr>
            </a:br>
            <a:r>
              <a:rPr lang="ru-RU" sz="1200" b="1" i="1" dirty="0" smtClean="0">
                <a:solidFill>
                  <a:schemeClr val="tx1"/>
                </a:solidFill>
                <a:latin typeface="Arial" charset="0"/>
              </a:rPr>
              <a:t>Стенокардия обусловлена преходящей ишемией миокарда, развивается при несоответствии между потребностью миокарда в кислороде и его доставкой коронарным кровотоком.</a:t>
            </a:r>
            <a:endParaRPr lang="ru-RU" sz="1200" b="1" i="1" dirty="0" smtClean="0">
              <a:solidFill>
                <a:schemeClr val="tx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051" name="Text Box 61"/>
          <p:cNvSpPr txBox="1">
            <a:spLocks noChangeArrowheads="1"/>
          </p:cNvSpPr>
          <p:nvPr/>
        </p:nvSpPr>
        <p:spPr bwMode="auto">
          <a:xfrm>
            <a:off x="285720" y="1857364"/>
            <a:ext cx="863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Классификация стабильной стенокардии по функциональным классам (ФК)</a:t>
            </a:r>
            <a:endParaRPr lang="ru-RU" sz="1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24" name="Group 376"/>
          <p:cNvGraphicFramePr>
            <a:graphicFrameLocks noGrp="1"/>
          </p:cNvGraphicFramePr>
          <p:nvPr/>
        </p:nvGraphicFramePr>
        <p:xfrm>
          <a:off x="714348" y="2214554"/>
          <a:ext cx="8064500" cy="3543300"/>
        </p:xfrm>
        <a:graphic>
          <a:graphicData uri="http://schemas.openxmlformats.org/drawingml/2006/table">
            <a:tbl>
              <a:tblPr/>
              <a:tblGrid>
                <a:gridCol w="575733"/>
                <a:gridCol w="7488767"/>
              </a:tblGrid>
              <a:tr h="175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ФК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Клинические признаки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«Обычная повседневная физическая активность» (ходьба или подъем по лестнице) не вызывает приступов стенокардии. Приступ стенокардии возникает при выполнении очень интенсивной или продолжительной ФН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«Небольшое ограничение обычной физической активности». Приступ стенокардии возникает при быстрой ходьбе или при ходьбе в обычном темпе по ровной местности более 200 м или при подъеме по лестнице более 1 пролета, после еды или при выходе на холод, ветер, при эмоциональном стрессе или в первые часы после подъема с постели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3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III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«Выраженное ограничение обычной физической активности». Приступ стенокардии возникает при ходьбе в обычном темпе по ровной местности 100-200 м или при подъеме по лестнице на 1 пролет 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IY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«Невозможность выполнять любой вид физической деятельности без возникновения неприятных ощущений» - приступ стенокардии может возникнуть в покое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714488"/>
            <a:ext cx="878684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+mj-lt"/>
              </a:rPr>
              <a:t>гипертоническая болезнь III стадии, 3 степени, риск IV;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+mj-lt"/>
              </a:rPr>
              <a:t>хронические болезни сердца и перикарда с недостаточностью кровообращения ФК III, НК 2 и более степени;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+mj-lt"/>
              </a:rPr>
              <a:t>ишемическая болезнь сердца: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+mj-lt"/>
              </a:rPr>
              <a:t>стенокардия ФК III - IV;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+mj-lt"/>
              </a:rPr>
              <a:t>с нарушением проводимости (синоаурикулярная блокада III степени, слабость </a:t>
            </a:r>
            <a:r>
              <a:rPr lang="ru-RU" sz="2000" b="1" i="1" dirty="0" err="1" smtClean="0">
                <a:solidFill>
                  <a:schemeClr val="bg1"/>
                </a:solidFill>
                <a:latin typeface="+mj-lt"/>
              </a:rPr>
              <a:t>синусового</a:t>
            </a:r>
            <a:r>
              <a:rPr lang="ru-RU" sz="2000" b="1" i="1" dirty="0" smtClean="0">
                <a:solidFill>
                  <a:schemeClr val="bg1"/>
                </a:solidFill>
                <a:latin typeface="+mj-lt"/>
              </a:rPr>
              <a:t> узла);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+mj-lt"/>
              </a:rPr>
              <a:t>пароксизмальные нарушения ритма с потенциально злокачественными желудочковыми аритмиям и нарушениями гемодинамики;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+mj-lt"/>
              </a:rPr>
              <a:t>постинфарктный кардиосклероз, аневризма сердца;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+mj-lt"/>
              </a:rPr>
              <a:t>аневризмы и расслоения любых отделов аорты и артерий;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928670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/>
              </a:rPr>
              <a:t>IV. МЕДИЦИНСКИЕ ПРОТИВОПОКАЗАНИЯ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/>
              </a:rPr>
              <a:t>К ДОПУСКУ К РАБОТАМ</a:t>
            </a:r>
            <a:r>
              <a:rPr lang="ru-RU" sz="1600" i="1" dirty="0" smtClean="0">
                <a:solidFill>
                  <a:srgbClr val="000099"/>
                </a:solidFill>
                <a:latin typeface="Arial"/>
              </a:rPr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594" t="33333" r="15156" b="55000"/>
          <a:stretch>
            <a:fillRect/>
          </a:stretch>
        </p:blipFill>
        <p:spPr bwMode="auto">
          <a:xfrm>
            <a:off x="0" y="0"/>
            <a:ext cx="8072462" cy="7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2378075" y="600075"/>
            <a:ext cx="63230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2800" b="1">
                <a:solidFill>
                  <a:srgbClr val="FFFFFF"/>
                </a:solidFill>
              </a:rPr>
              <a:t>Алгоритм терапии стабильной ИБС</a:t>
            </a:r>
            <a:endParaRPr lang="en-GB" altLang="ru-RU" sz="2800" b="1">
              <a:solidFill>
                <a:srgbClr val="FFFFFF"/>
              </a:solidFill>
            </a:endParaRPr>
          </a:p>
        </p:txBody>
      </p:sp>
      <p:pic>
        <p:nvPicPr>
          <p:cNvPr id="962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3" y="363538"/>
            <a:ext cx="2232026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885829" y="6215082"/>
            <a:ext cx="5258171" cy="369332"/>
          </a:xfrm>
          <a:prstGeom prst="rect">
            <a:avLst/>
          </a:prstGeom>
          <a:solidFill>
            <a:srgbClr val="FFFFFF">
              <a:lumMod val="20000"/>
              <a:lumOff val="8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Важность лечения СК ! ФК может меняться!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l="10312" t="14166" r="16562" b="21667"/>
          <a:stretch>
            <a:fillRect/>
          </a:stretch>
        </p:blipFill>
        <p:spPr bwMode="auto">
          <a:xfrm>
            <a:off x="0" y="1357274"/>
            <a:ext cx="9144000" cy="478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714488"/>
            <a:ext cx="878684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гипертоническая болезнь III стадии, 3 степени, риск IV;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хронические болезни сердца и перикарда с недостаточностью кровообращения ФК III, НК 2 и более степени;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+mj-lt"/>
              </a:rPr>
              <a:t>ишемическая болезнь сердца: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стенокардия ФК III - IV;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+mj-lt"/>
              </a:rPr>
              <a:t>с нарушением проводимости (синоаурикулярная блокада III степени, слабость </a:t>
            </a:r>
            <a:r>
              <a:rPr lang="ru-RU" sz="2000" b="1" i="1" dirty="0" err="1" smtClean="0">
                <a:solidFill>
                  <a:schemeClr val="bg1"/>
                </a:solidFill>
                <a:latin typeface="+mj-lt"/>
              </a:rPr>
              <a:t>синусового</a:t>
            </a:r>
            <a:r>
              <a:rPr lang="ru-RU" sz="2000" b="1" i="1" dirty="0" smtClean="0">
                <a:solidFill>
                  <a:schemeClr val="bg1"/>
                </a:solidFill>
                <a:latin typeface="+mj-lt"/>
              </a:rPr>
              <a:t> узла);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+mj-lt"/>
              </a:rPr>
              <a:t>пароксизмальные нарушения ритма с потенциально злокачественными желудочковыми аритмиям и нарушениями гемодинамики;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постинфарктный кардиосклероз, аневризма сердца;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аневризмы и расслоения любых отделов аорты и артерий;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928670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/>
              </a:rPr>
              <a:t>IV. МЕДИЦИНСКИЕ ПРОТИВОПОКАЗАНИЯ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/>
              </a:rPr>
              <a:t>К ДОПУСКУ К РАБОТАМ</a:t>
            </a:r>
            <a:r>
              <a:rPr lang="ru-RU" sz="1600" i="1" dirty="0" smtClean="0">
                <a:solidFill>
                  <a:srgbClr val="000099"/>
                </a:solidFill>
                <a:latin typeface="Arial"/>
              </a:rPr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594" t="33333" r="15156" b="55000"/>
          <a:stretch>
            <a:fillRect/>
          </a:stretch>
        </p:blipFill>
        <p:spPr bwMode="auto">
          <a:xfrm>
            <a:off x="0" y="0"/>
            <a:ext cx="8072462" cy="7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30903" cy="3071834"/>
          </a:xfrm>
          <a:prstGeom prst="rect">
            <a:avLst/>
          </a:prstGeom>
          <a:noFill/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/>
          <a:srcRect l="32344" t="25000" r="34843" b="17500"/>
          <a:stretch>
            <a:fillRect/>
          </a:stretch>
        </p:blipFill>
        <p:spPr bwMode="auto">
          <a:xfrm>
            <a:off x="4143340" y="1928778"/>
            <a:ext cx="500066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714488"/>
            <a:ext cx="878684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гипертоническая болезнь III стадии, 3 степени, риск IV;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хронические болезни сердца и перикарда с недостаточностью кровообращения ФК III, НК 2 и более степени;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+mj-lt"/>
              </a:rPr>
              <a:t>ишемическая болезнь сердца: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стенокардия ФК III - IV;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с нарушением проводимости (синоаурикулярная блокада III степени, слабость </a:t>
            </a:r>
            <a:r>
              <a:rPr lang="ru-RU" sz="2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синусового</a:t>
            </a: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узла);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пароксизмальные нарушения ритма с потенциально злокачественными желудочковыми аритмиям и нарушениями гемодинамики;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+mj-lt"/>
              </a:rPr>
              <a:t>постинфарктный кардиосклероз, аневризма сердца;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аневризмы и расслоения любых отделов аорты и артерий;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928670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/>
              </a:rPr>
              <a:t>IV. МЕДИЦИНСКИЕ ПРОТИВОПОКАЗАНИЯ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/>
              </a:rPr>
              <a:t>К ДОПУСКУ К РАБОТАМ</a:t>
            </a:r>
            <a:r>
              <a:rPr lang="ru-RU" sz="1600" i="1" dirty="0" smtClean="0">
                <a:solidFill>
                  <a:srgbClr val="000099"/>
                </a:solidFill>
                <a:latin typeface="Arial"/>
              </a:rPr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594" t="33333" r="15156" b="55000"/>
          <a:stretch>
            <a:fillRect/>
          </a:stretch>
        </p:blipFill>
        <p:spPr bwMode="auto">
          <a:xfrm>
            <a:off x="0" y="0"/>
            <a:ext cx="8072462" cy="7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medbe.ru/upload/medialibrary/937/%D0%A1%D0%BD%D0%B8%D0%BC%D0%BE%D0%BA.JPG"/>
          <p:cNvPicPr>
            <a:picLocks noChangeAspect="1" noChangeArrowheads="1"/>
          </p:cNvPicPr>
          <p:nvPr/>
        </p:nvPicPr>
        <p:blipFill>
          <a:blip r:embed="rId2"/>
          <a:srcRect b="8824"/>
          <a:stretch>
            <a:fillRect/>
          </a:stretch>
        </p:blipFill>
        <p:spPr bwMode="auto">
          <a:xfrm>
            <a:off x="214282" y="714356"/>
            <a:ext cx="591801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Box 2"/>
          <p:cNvSpPr txBox="1">
            <a:spLocks noChangeArrowheads="1"/>
          </p:cNvSpPr>
          <p:nvPr/>
        </p:nvSpPr>
        <p:spPr bwMode="auto">
          <a:xfrm>
            <a:off x="2743200" y="152400"/>
            <a:ext cx="3424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990000"/>
                </a:solidFill>
              </a:rPr>
              <a:t>Эхокардиография</a:t>
            </a:r>
          </a:p>
        </p:txBody>
      </p:sp>
      <p:pic>
        <p:nvPicPr>
          <p:cNvPr id="21506" name="Picture 2" descr="http://serdce.com.ua/wp-content/uploads/2011/04/zadnebazalnai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014487"/>
            <a:ext cx="2833689" cy="3843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ehjcimaging.oxfordjournals.org/content/ejechocard/early/2014/01/30/ehjci.jeu001/F1.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http://serdec.ru/files/2014/postinfarktiy-kardioskleroz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0" y="3657600"/>
            <a:ext cx="4540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7" name="Picture 4" descr="http://cardiolog.org/images/stories/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714488"/>
            <a:ext cx="878684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гипертоническая болезнь III стадии, 3 степени, риск IV;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хронические болезни сердца и перикарда с недостаточностью кровообращения ФК III, НК 2 и более степени;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+mj-lt"/>
              </a:rPr>
              <a:t>ишемическая болезнь сердца: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стенокардия ФК III - IV;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с нарушением проводимости (синоаурикулярная блокада III степени, слабость </a:t>
            </a:r>
            <a:r>
              <a:rPr lang="ru-RU" sz="2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синусового</a:t>
            </a: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узла);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пароксизмальные нарушения ритма с потенциально злокачественными желудочковыми аритмиям и нарушениями гемодинамики;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+mj-lt"/>
              </a:rPr>
              <a:t>постинфарктный кардиосклероз, аневризма сердца;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аневризмы и расслоения любых отделов аорты и артерий;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928670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/>
              </a:rPr>
              <a:t>IV. МЕДИЦИНСКИЕ ПРОТИВОПОКАЗАНИЯ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/>
              </a:rPr>
              <a:t>К ДОПУСКУ К РАБОТАМ</a:t>
            </a:r>
            <a:r>
              <a:rPr lang="ru-RU" sz="1600" i="1" dirty="0" smtClean="0">
                <a:solidFill>
                  <a:srgbClr val="000099"/>
                </a:solidFill>
                <a:latin typeface="Arial"/>
              </a:rPr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594" t="33333" r="15156" b="55000"/>
          <a:stretch>
            <a:fillRect/>
          </a:stretch>
        </p:blipFill>
        <p:spPr bwMode="auto">
          <a:xfrm>
            <a:off x="0" y="0"/>
            <a:ext cx="8072462" cy="7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5984" y="4071942"/>
            <a:ext cx="3619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+ ХСН или НРС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714488"/>
            <a:ext cx="878684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гипертоническая болезнь III стадии, 3 степени, риск IV;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хронические болезни сердца и перикарда с недостаточностью кровообращения ФК III, НК 2 и более степени;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ишемическая болезнь сердца: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стенокардия ФК III - IV;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с нарушением проводимости (синоаурикулярная блокада III степени, слабость </a:t>
            </a:r>
            <a:r>
              <a:rPr lang="ru-RU" sz="2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синусового</a:t>
            </a: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узла);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пароксизмальные нарушения ритма с потенциально злокачественными желудочковыми аритмиям и нарушениями гемодинамики;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постинфарктный кардиосклероз, аневризма сердца;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+mj-lt"/>
              </a:rPr>
              <a:t>аневризмы и расслоения любых отделов аорты и артерий;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928670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/>
              </a:rPr>
              <a:t>IV. МЕДИЦИНСКИЕ ПРОТИВОПОКАЗАНИЯ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/>
              </a:rPr>
              <a:t>К ДОПУСКУ К РАБОТАМ</a:t>
            </a:r>
            <a:r>
              <a:rPr lang="ru-RU" sz="1600" i="1" dirty="0" smtClean="0">
                <a:solidFill>
                  <a:srgbClr val="000099"/>
                </a:solidFill>
                <a:latin typeface="Arial"/>
              </a:rPr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594" t="33333" r="15156" b="55000"/>
          <a:stretch>
            <a:fillRect/>
          </a:stretch>
        </p:blipFill>
        <p:spPr bwMode="auto">
          <a:xfrm>
            <a:off x="0" y="0"/>
            <a:ext cx="8072462" cy="7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82" name="Picture 2" descr="http://www.evsu.org/aaa/images/aneu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4691794" cy="3500462"/>
          </a:xfrm>
          <a:prstGeom prst="rect">
            <a:avLst/>
          </a:prstGeom>
          <a:noFill/>
        </p:spPr>
      </p:pic>
      <p:pic>
        <p:nvPicPr>
          <p:cNvPr id="122884" name="Picture 4" descr="https://encrypted-tbn1.gstatic.com/images?q=tbn:ANd9GcRBN2sFQkMwgJEIa-P9UJqLa3d2Ba1DX4B4EySX-F7-wYkV7Ds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3624" y="2786058"/>
            <a:ext cx="365317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988" y="5141913"/>
            <a:ext cx="8964612" cy="1628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i="1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Кореннова Ольга Юрьевна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i="1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зам. главного врача БУЗОО «Клинический кардиологический диспансер», д.м.н., профессор кафедры внутренних болезней и семейной медицины  ПДО </a:t>
            </a:r>
            <a:r>
              <a:rPr lang="ru-RU" sz="1800" b="1" i="1" dirty="0" err="1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ОмГМУ</a:t>
            </a:r>
            <a:endParaRPr lang="ru-RU" sz="1800" b="1" i="1" dirty="0" smtClean="0"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b="1" i="1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Заведующая кафедрой – профессор </a:t>
            </a:r>
            <a:r>
              <a:rPr lang="ru-RU" sz="2400" b="1" i="1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Галина Ивановна Нечаева</a:t>
            </a:r>
          </a:p>
        </p:txBody>
      </p:sp>
      <p:sp>
        <p:nvSpPr>
          <p:cNvPr id="286723" name="Прямоугольник 1"/>
          <p:cNvSpPr>
            <a:spLocks noChangeArrowheads="1"/>
          </p:cNvSpPr>
          <p:nvPr/>
        </p:nvSpPr>
        <p:spPr bwMode="auto">
          <a:xfrm>
            <a:off x="0" y="214290"/>
            <a:ext cx="8929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</a:rPr>
              <a:t>Коррекция сердечно-сосудистых нарушений у работающих с позиций профессиональной пригодности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6182" y="428604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…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350043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…</a:t>
            </a:r>
            <a:endParaRPr lang="ru-RU" sz="7200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20625" t="49167" r="14218" b="29166"/>
          <a:stretch>
            <a:fillRect/>
          </a:stretch>
        </p:blipFill>
        <p:spPr bwMode="auto">
          <a:xfrm>
            <a:off x="214282" y="1571612"/>
            <a:ext cx="8643998" cy="161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4"/>
          <a:srcRect l="21094" t="77500" r="15156" b="12500"/>
          <a:stretch>
            <a:fillRect/>
          </a:stretch>
        </p:blipFill>
        <p:spPr bwMode="auto">
          <a:xfrm>
            <a:off x="214282" y="3286124"/>
            <a:ext cx="8643998" cy="76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85786" y="1928802"/>
            <a:ext cx="400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болезни системы кровообращения 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64" y="2786058"/>
            <a:ext cx="156023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кардиологом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714488"/>
            <a:ext cx="878684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+mj-lt"/>
              </a:rPr>
              <a:t>гипертоническая болезнь III стадии, 3 степени, риск IV;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хронические болезни сердца и перикарда с недостаточностью кровообращения ФК III, НК 2 и более степени;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ишемическая болезнь сердца: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стенокардия ФК III - IV;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с нарушением проводимости (синоаурикулярная блокада III степени, слабость </a:t>
            </a:r>
            <a:r>
              <a:rPr lang="ru-RU" sz="2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синусового</a:t>
            </a: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узла);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пароксизмальные нарушения ритма с потенциально злокачественными желудочковыми аритмиям и нарушениями гемодинамики;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постинфарктный кардиосклероз, аневризма сердца;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аневризмы и расслоения любых отделов аорты и артерий;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928670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/>
              </a:rPr>
              <a:t>IV. МЕДИЦИНСКИЕ ПРОТИВОПОКАЗАНИЯ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/>
              </a:rPr>
              <a:t>К ДОПУСКУ К РАБОТАМ</a:t>
            </a:r>
            <a:r>
              <a:rPr lang="ru-RU" sz="1600" i="1" dirty="0" smtClean="0">
                <a:solidFill>
                  <a:srgbClr val="000099"/>
                </a:solidFill>
                <a:latin typeface="Arial"/>
              </a:rPr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594" t="33333" r="15156" b="55000"/>
          <a:stretch>
            <a:fillRect/>
          </a:stretch>
        </p:blipFill>
        <p:spPr bwMode="auto">
          <a:xfrm>
            <a:off x="0" y="0"/>
            <a:ext cx="8072462" cy="7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Картинки по запросу факторы риска сердечно-сосудистых заболеваний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Картинки по запросу факторы риска сердечно-сосудистых заболеваний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https://encrypted-tbn0.gstatic.com/images?q=tbn:ANd9GcTVxn6p9O7XMvjG_5DVM2yatNqRRKjxIDgNgZTEzPwYr-2CGW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8" descr="http://www.roza.kg/Files/Image/News2014/den_zdorov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7424" cy="6858000"/>
          </a:xfrm>
          <a:prstGeom prst="rect">
            <a:avLst/>
          </a:prstGeom>
          <a:noFill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 l="32813" t="25833" r="29687" b="17500"/>
          <a:stretch>
            <a:fillRect/>
          </a:stretch>
        </p:blipFill>
        <p:spPr bwMode="auto">
          <a:xfrm>
            <a:off x="0" y="3639744"/>
            <a:ext cx="3786182" cy="32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4"/>
          <a:srcRect l="19219" t="10000" r="19843" b="67500"/>
          <a:stretch>
            <a:fillRect/>
          </a:stretch>
        </p:blipFill>
        <p:spPr bwMode="auto">
          <a:xfrm>
            <a:off x="3143240" y="0"/>
            <a:ext cx="6000760" cy="1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9297" t="17329" r="48835" b="73469"/>
          <a:stretch>
            <a:fillRect/>
          </a:stretch>
        </p:blipFill>
        <p:spPr bwMode="auto">
          <a:xfrm>
            <a:off x="412728" y="785794"/>
            <a:ext cx="637381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842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Рекомендации по АГ: 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стадия</a:t>
            </a:r>
            <a:endParaRPr lang="ru-RU" sz="2400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9297" t="35734" r="48835" b="57314"/>
          <a:stretch>
            <a:fillRect/>
          </a:stretch>
        </p:blipFill>
        <p:spPr bwMode="auto">
          <a:xfrm>
            <a:off x="1071538" y="2643182"/>
            <a:ext cx="728667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123"/>
          <p:cNvSpPr txBox="1">
            <a:spLocks noChangeArrowheads="1"/>
          </p:cNvSpPr>
          <p:nvPr/>
        </p:nvSpPr>
        <p:spPr bwMode="auto">
          <a:xfrm>
            <a:off x="2071670" y="4857760"/>
            <a:ext cx="58801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I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  стадия – нет ПОМ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II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 стадия – есть ПОМ, нет АКС 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III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 стадия – есть АКС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3571876"/>
            <a:ext cx="1785950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Рекомендации по АГ: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ассоциированные клинические состояния</a:t>
            </a:r>
            <a:endParaRPr lang="ru-RU" sz="2400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53662" t="52500" r="7519" b="13577"/>
          <a:stretch>
            <a:fillRect/>
          </a:stretch>
        </p:blipFill>
        <p:spPr bwMode="auto">
          <a:xfrm>
            <a:off x="354574" y="1000108"/>
            <a:ext cx="878942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0" y="5786454"/>
            <a:ext cx="89297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</a:rPr>
              <a:t>Изменение стадии АГ не возможно! *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</a:rPr>
              <a:t>*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</a:rPr>
              <a:t>- возможна коррекция сердечной недостаточности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282" y="300037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*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063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Рекомендации по АГ: 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степень</a:t>
            </a:r>
            <a:endParaRPr lang="ru-RU" sz="2400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2734" t="28750" r="6250" b="33750"/>
          <a:stretch>
            <a:fillRect/>
          </a:stretch>
        </p:blipFill>
        <p:spPr bwMode="auto">
          <a:xfrm>
            <a:off x="5143504" y="4000504"/>
            <a:ext cx="400049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2705" t="28750" r="49463" b="58750"/>
          <a:stretch>
            <a:fillRect/>
          </a:stretch>
        </p:blipFill>
        <p:spPr bwMode="auto">
          <a:xfrm>
            <a:off x="642910" y="4143380"/>
            <a:ext cx="380041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 Box 148"/>
          <p:cNvSpPr txBox="1">
            <a:spLocks noChangeArrowheads="1"/>
          </p:cNvSpPr>
          <p:nvPr/>
        </p:nvSpPr>
        <p:spPr bwMode="auto">
          <a:xfrm>
            <a:off x="214282" y="500042"/>
            <a:ext cx="647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</a:rPr>
              <a:t>Классификация офисных показателей АД</a:t>
            </a:r>
            <a:endParaRPr kumimoji="0" lang="ru-RU" altLang="ru-RU" sz="2000" b="1" i="1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22" name="Group 123"/>
          <p:cNvGraphicFramePr>
            <a:graphicFrameLocks/>
          </p:cNvGraphicFramePr>
          <p:nvPr/>
        </p:nvGraphicFramePr>
        <p:xfrm>
          <a:off x="285720" y="1000108"/>
          <a:ext cx="6572295" cy="2786080"/>
        </p:xfrm>
        <a:graphic>
          <a:graphicData uri="http://schemas.openxmlformats.org/drawingml/2006/table">
            <a:tbl>
              <a:tblPr/>
              <a:tblGrid>
                <a:gridCol w="2409369"/>
                <a:gridCol w="1752903"/>
                <a:gridCol w="708843"/>
                <a:gridCol w="1701180"/>
              </a:tblGrid>
              <a:tr h="34826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Категория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7F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САД (мм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рт. ст.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7F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7F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ДАД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мм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рт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. ст.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7F6"/>
                    </a:solidFill>
                  </a:tcPr>
                </a:tc>
              </a:tr>
              <a:tr h="34826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Оптимальное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7F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&lt;120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&lt;80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20000"/>
                        <a:lumOff val="80000"/>
                      </a:srgbClr>
                    </a:solidFill>
                  </a:tcPr>
                </a:tc>
              </a:tr>
              <a:tr h="34826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Нормальное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7F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120-129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и/или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80-84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20000"/>
                        <a:lumOff val="80000"/>
                      </a:srgbClr>
                    </a:solidFill>
                  </a:tcPr>
                </a:tc>
              </a:tr>
              <a:tr h="34826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Высоко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е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нормальное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7F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130-139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и/или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85-89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20000"/>
                        <a:lumOff val="80000"/>
                      </a:srgbClr>
                    </a:solidFill>
                  </a:tcPr>
                </a:tc>
              </a:tr>
              <a:tr h="34826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степени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7F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140-159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и/или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90-99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20000"/>
                        <a:lumOff val="80000"/>
                      </a:srgbClr>
                    </a:solidFill>
                  </a:tcPr>
                </a:tc>
              </a:tr>
              <a:tr h="34826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степени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7F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160-179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и/или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100-109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20000"/>
                        <a:lumOff val="80000"/>
                      </a:srgbClr>
                    </a:solidFill>
                  </a:tcPr>
                </a:tc>
              </a:tr>
              <a:tr h="34826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III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степени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7F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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и/или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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20000"/>
                        <a:lumOff val="80000"/>
                      </a:srgbClr>
                    </a:solidFill>
                  </a:tcPr>
                </a:tc>
              </a:tr>
              <a:tr h="34826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ИСАГ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7F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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90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Прямоугольник 1"/>
          <p:cNvSpPr>
            <a:spLocks noChangeArrowheads="1"/>
          </p:cNvSpPr>
          <p:nvPr/>
        </p:nvSpPr>
        <p:spPr bwMode="auto">
          <a:xfrm>
            <a:off x="0" y="5429264"/>
            <a:ext cx="50006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</a:rPr>
              <a:t>Коррекция степени АГ – достижение нормального АД – 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</a:rPr>
              <a:t>цель терапии! 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423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Рекомендации по АГ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: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риск</a:t>
            </a:r>
            <a:endParaRPr lang="ru-RU" sz="24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6000768"/>
            <a:ext cx="564808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j-lt"/>
              </a:rPr>
              <a:t>Важность степени АГ при определении риска ! 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9" name="Group 385"/>
          <p:cNvGraphicFramePr>
            <a:graphicFrameLocks noGrp="1"/>
          </p:cNvGraphicFramePr>
          <p:nvPr/>
        </p:nvGraphicFramePr>
        <p:xfrm>
          <a:off x="428596" y="714356"/>
          <a:ext cx="8358245" cy="4786344"/>
        </p:xfrm>
        <a:graphic>
          <a:graphicData uri="http://schemas.openxmlformats.org/drawingml/2006/table">
            <a:tbl>
              <a:tblPr/>
              <a:tblGrid>
                <a:gridCol w="1567194"/>
                <a:gridCol w="1776122"/>
                <a:gridCol w="1671643"/>
                <a:gridCol w="1671643"/>
                <a:gridCol w="1671643"/>
              </a:tblGrid>
              <a:tr h="411735">
                <a:tc row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ФР, ПОМ, АКС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ртериально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давлени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я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(мм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рт. ст.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9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Высокое нормальное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Степень I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Степень II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Степень III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20524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Нет ФР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низкий риск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средний риск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высокий риск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66905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1-2 ФР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низкий риск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средний риск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средний риск  - высокий риск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высокий риск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720524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≥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3 ФР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низкий риск – средний риск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средний риск  - высокий риск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высокий риск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высокий риск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926384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ПОМ, ХБП 3 стадии или СД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средний риск  - высокий риск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высокий риск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высокий риск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высокий риск – очень высокий риск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66905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АКС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очень высокий риск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очень высокий риск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очень высокий риск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очень высокий риск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7341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Рекомендации по АГ: с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тратификация риска</a:t>
            </a:r>
            <a:endParaRPr lang="ru-RU" sz="24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6000768"/>
            <a:ext cx="811587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j-lt"/>
              </a:rPr>
              <a:t>Важность степени АГ при определении риска ! Риск может меняться!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9" name="Group 385"/>
          <p:cNvGraphicFramePr>
            <a:graphicFrameLocks noGrp="1"/>
          </p:cNvGraphicFramePr>
          <p:nvPr/>
        </p:nvGraphicFramePr>
        <p:xfrm>
          <a:off x="428596" y="714356"/>
          <a:ext cx="8358245" cy="4786344"/>
        </p:xfrm>
        <a:graphic>
          <a:graphicData uri="http://schemas.openxmlformats.org/drawingml/2006/table">
            <a:tbl>
              <a:tblPr/>
              <a:tblGrid>
                <a:gridCol w="1567194"/>
                <a:gridCol w="1776122"/>
                <a:gridCol w="1671643"/>
                <a:gridCol w="1671643"/>
                <a:gridCol w="1671643"/>
              </a:tblGrid>
              <a:tr h="411735">
                <a:tc row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ФР, ПОМ, АКС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ртериально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давлени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я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(мм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рт. ст.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9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Высокое нормальное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Степень I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Степень II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Степень III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20524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Нет ФР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низкий риск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средний риск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высокий риск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66905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1-2 ФР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низкий риск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средний риск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средний риск  - высокий риск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высокий риск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720524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≥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3 ФР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низкий риск – средний риск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средний риск  - высокий риск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высокий риск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высокий риск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926384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ПОМ, ХБП 3 стадии или СД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средний риск  - высокий риск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высокий риск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высокий риск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высокий риск – очень высокий риск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66905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АКС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очень высокий риск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очень высокий риск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очень высокий риск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очень высокий риск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5482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Рекомендации по АГ ВНОК и ЕОК: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Тактика ведения</a:t>
            </a:r>
            <a:endParaRPr lang="ru-RU" sz="2400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27031" t="15833" r="26562" b="18333"/>
          <a:stretch>
            <a:fillRect/>
          </a:stretch>
        </p:blipFill>
        <p:spPr bwMode="auto">
          <a:xfrm>
            <a:off x="0" y="857232"/>
            <a:ext cx="707236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Group 385"/>
          <p:cNvGraphicFramePr>
            <a:graphicFrameLocks noGrp="1"/>
          </p:cNvGraphicFramePr>
          <p:nvPr/>
        </p:nvGraphicFramePr>
        <p:xfrm>
          <a:off x="0" y="857232"/>
          <a:ext cx="8858280" cy="5715038"/>
        </p:xfrm>
        <a:graphic>
          <a:graphicData uri="http://schemas.openxmlformats.org/drawingml/2006/table">
            <a:tbl>
              <a:tblPr/>
              <a:tblGrid>
                <a:gridCol w="1660952"/>
                <a:gridCol w="1882378"/>
                <a:gridCol w="1771650"/>
                <a:gridCol w="1771650"/>
                <a:gridCol w="1771650"/>
              </a:tblGrid>
              <a:tr h="350003">
                <a:tc row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ФР, ПОМ, АКС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ртериально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давлени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я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(мм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рт. ст.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8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Высокое нормальное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Степень I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Степень II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Степень III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59257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Нет ФР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-Коррекции АД не требуется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-Изменение ОЖ на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неск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. месяцев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-Затем начать ЛТ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Цель &lt;140/90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-Изменение ОЖ на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неск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. недель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-Затем начать ЛТ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Цель &lt;140/90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-Изменение ОЖ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-Немедленно начать ЛТ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Цель &lt;140/90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959257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1-2 ФР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-Изменение ОЖ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-Коррекция АД не требуется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-Изменение ОЖ на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неск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. недель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-Затем начать ЛТ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Цель &lt;140/90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-Изменение ОЖ на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неск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. недель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-Затем начать ЛТ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Цель &lt;140/90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-Изменение ОЖ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-Немедленно начать ЛТ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Цель &lt;140/90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959257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≥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3 ФР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-Изменение ОЖ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-Коррекция АД не требуется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-Изменение ОЖ на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неск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. недель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-Затем начать ЛТ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Цель &lt;140/90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-Изменение ОЖ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-Начать ЛТ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Цель &lt;140/90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-Изменение ОЖ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-Немедленно начать ЛТ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Цель &lt;140/90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959257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ПОМ, ХБП 3 стадии или СД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-Изменение ОЖ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-Коррекция АД не требуется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-Изменение ОЖ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-Начать ЛТ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Цель &lt;140/90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-Изменение ОЖ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-Начать ЛТ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Цель &lt;140/90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-Изменение ОЖ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-Немедленно начать ЛТ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Цель &lt;140/90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959257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АКС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-Изменение ОЖ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-Коррекция АД не требуется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-Изменение ОЖ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-Начать ЛТ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Цель &lt;140/90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-Изменение ОЖ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-Начать ЛТ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Цель &lt;140/90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-Изменение ОЖ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-Немедленно начать ЛТ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Цель &lt;140/90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PAF MSL theme">
  <a:themeElements>
    <a:clrScheme name="SPAF Academy">
      <a:dk1>
        <a:srgbClr val="00498B"/>
      </a:dk1>
      <a:lt1>
        <a:srgbClr val="FFFFFF"/>
      </a:lt1>
      <a:dk2>
        <a:srgbClr val="00498B"/>
      </a:dk2>
      <a:lt2>
        <a:srgbClr val="FFFFFF"/>
      </a:lt2>
      <a:accent1>
        <a:srgbClr val="CD1543"/>
      </a:accent1>
      <a:accent2>
        <a:srgbClr val="00498B"/>
      </a:accent2>
      <a:accent3>
        <a:srgbClr val="0084CB"/>
      </a:accent3>
      <a:accent4>
        <a:srgbClr val="007370"/>
      </a:accent4>
      <a:accent5>
        <a:srgbClr val="EAEAEA"/>
      </a:accent5>
      <a:accent6>
        <a:srgbClr val="FFFF00"/>
      </a:accent6>
      <a:hlink>
        <a:srgbClr val="0084CB"/>
      </a:hlink>
      <a:folHlink>
        <a:srgbClr val="990F32"/>
      </a:folHlink>
    </a:clrScheme>
    <a:fontScheme name="Master SPAF Academy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498B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14" tIns="45708" rIns="91414" bIns="4570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498B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14" tIns="45708" rIns="91414" bIns="4570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ea typeface="ＭＳ Ｐゴシック" pitchFamily="34" charset="-128"/>
          </a:defRPr>
        </a:defPPr>
      </a:lstStyle>
    </a:lnDef>
    <a:txDef>
      <a:spPr bwMode="auto">
        <a:noFill/>
        <a:ln w="9525" algn="ctr">
          <a:noFill/>
          <a:miter lim="800000"/>
          <a:headEnd/>
          <a:tailEnd/>
        </a:ln>
      </a:spPr>
      <a:bodyPr lIns="0"/>
      <a:lstStyle>
        <a:defPPr>
          <a:defRPr sz="1100" dirty="0">
            <a:solidFill>
              <a:schemeClr val="tx1"/>
            </a:solidFill>
          </a:defRPr>
        </a:defPPr>
      </a:lstStyle>
    </a:txDef>
  </a:objectDefaults>
  <a:extraClrSchemeLst>
    <a:extraClrScheme>
      <a:clrScheme name="SPAF_Academy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13">
        <a:dk1>
          <a:srgbClr val="005C84"/>
        </a:dk1>
        <a:lt1>
          <a:srgbClr val="FFFFFF"/>
        </a:lt1>
        <a:dk2>
          <a:srgbClr val="005C84"/>
        </a:dk2>
        <a:lt2>
          <a:srgbClr val="808080"/>
        </a:lt2>
        <a:accent1>
          <a:srgbClr val="A21636"/>
        </a:accent1>
        <a:accent2>
          <a:srgbClr val="0046AD"/>
        </a:accent2>
        <a:accent3>
          <a:srgbClr val="FFFFFF"/>
        </a:accent3>
        <a:accent4>
          <a:srgbClr val="004D70"/>
        </a:accent4>
        <a:accent5>
          <a:srgbClr val="CEABAE"/>
        </a:accent5>
        <a:accent6>
          <a:srgbClr val="003F9C"/>
        </a:accent6>
        <a:hlink>
          <a:srgbClr val="0084C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14">
        <a:dk1>
          <a:srgbClr val="0046AD"/>
        </a:dk1>
        <a:lt1>
          <a:srgbClr val="FFFFFF"/>
        </a:lt1>
        <a:dk2>
          <a:srgbClr val="0046AD"/>
        </a:dk2>
        <a:lt2>
          <a:srgbClr val="808080"/>
        </a:lt2>
        <a:accent1>
          <a:srgbClr val="A21636"/>
        </a:accent1>
        <a:accent2>
          <a:srgbClr val="005C84"/>
        </a:accent2>
        <a:accent3>
          <a:srgbClr val="FFFFFF"/>
        </a:accent3>
        <a:accent4>
          <a:srgbClr val="003A93"/>
        </a:accent4>
        <a:accent5>
          <a:srgbClr val="CEABAE"/>
        </a:accent5>
        <a:accent6>
          <a:srgbClr val="005377"/>
        </a:accent6>
        <a:hlink>
          <a:srgbClr val="0084C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15">
        <a:dk1>
          <a:srgbClr val="00498B"/>
        </a:dk1>
        <a:lt1>
          <a:srgbClr val="FFFFFF"/>
        </a:lt1>
        <a:dk2>
          <a:srgbClr val="00498B"/>
        </a:dk2>
        <a:lt2>
          <a:srgbClr val="005C84"/>
        </a:lt2>
        <a:accent1>
          <a:srgbClr val="A21636"/>
        </a:accent1>
        <a:accent2>
          <a:srgbClr val="00498B"/>
        </a:accent2>
        <a:accent3>
          <a:srgbClr val="FFFFFF"/>
        </a:accent3>
        <a:accent4>
          <a:srgbClr val="003D76"/>
        </a:accent4>
        <a:accent5>
          <a:srgbClr val="CEABAE"/>
        </a:accent5>
        <a:accent6>
          <a:srgbClr val="00417D"/>
        </a:accent6>
        <a:hlink>
          <a:srgbClr val="0084C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16">
        <a:dk1>
          <a:srgbClr val="00498B"/>
        </a:dk1>
        <a:lt1>
          <a:srgbClr val="FFFFFF"/>
        </a:lt1>
        <a:dk2>
          <a:srgbClr val="00498B"/>
        </a:dk2>
        <a:lt2>
          <a:srgbClr val="005C84"/>
        </a:lt2>
        <a:accent1>
          <a:srgbClr val="CD1543"/>
        </a:accent1>
        <a:accent2>
          <a:srgbClr val="00498B"/>
        </a:accent2>
        <a:accent3>
          <a:srgbClr val="FFFFFF"/>
        </a:accent3>
        <a:accent4>
          <a:srgbClr val="003D76"/>
        </a:accent4>
        <a:accent5>
          <a:srgbClr val="E3AAB0"/>
        </a:accent5>
        <a:accent6>
          <a:srgbClr val="00417D"/>
        </a:accent6>
        <a:hlink>
          <a:srgbClr val="0084C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5014</TotalTime>
  <Words>2229</Words>
  <Application>Microsoft Office PowerPoint</Application>
  <PresentationFormat>Экран (4:3)</PresentationFormat>
  <Paragraphs>445</Paragraphs>
  <Slides>30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Лучи</vt:lpstr>
      <vt:lpstr>1_SPAF MSL theme</vt:lpstr>
      <vt:lpstr>Оформление по умолчанию</vt:lpstr>
      <vt:lpstr>1_Оформление по умолчанию</vt:lpstr>
      <vt:lpstr>5_Тема Office</vt:lpstr>
      <vt:lpstr>1_Лучи</vt:lpstr>
      <vt:lpstr>2_Оформление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ХСН :  классификация</vt:lpstr>
      <vt:lpstr>Слайд 13</vt:lpstr>
      <vt:lpstr>Дозировки и кратность назначения основных препаратов для лечения ХСН</vt:lpstr>
      <vt:lpstr>Слайд 15</vt:lpstr>
      <vt:lpstr>ХСН :  классификация</vt:lpstr>
      <vt:lpstr>Слайд 17</vt:lpstr>
      <vt:lpstr>Слайд 18</vt:lpstr>
      <vt:lpstr>Стенокардия - клинический синдром, проявляющийся чувством стеснения или болью в грудной клетке сжимающего, давящего характера, которая локализуется чаще за грудиной, может иррадиировать в левую руку, шею, нижнюю челюсть, эпигастрий. Боль провоцируется физической нагрузкой (ФН), выходом на холод, обильным приемом пищи, стрессом, проходит в покое, после приема Нитроглицерина в течение нескольких секунд-минут. Стенокардия обусловлена преходящей ишемией миокарда, развивается при несоответствии между потребностью миокарда в кислороде и его доставкой коронарным кровотоком.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Кореннова</dc:creator>
  <cp:lastModifiedBy>Ольга Кореннова</cp:lastModifiedBy>
  <cp:revision>255</cp:revision>
  <dcterms:created xsi:type="dcterms:W3CDTF">2014-08-24T08:11:20Z</dcterms:created>
  <dcterms:modified xsi:type="dcterms:W3CDTF">2016-03-16T13:50:33Z</dcterms:modified>
</cp:coreProperties>
</file>