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9" r:id="rId3"/>
    <p:sldId id="267" r:id="rId4"/>
    <p:sldId id="269" r:id="rId5"/>
    <p:sldId id="334" r:id="rId6"/>
    <p:sldId id="335" r:id="rId7"/>
    <p:sldId id="336" r:id="rId8"/>
    <p:sldId id="343" r:id="rId9"/>
    <p:sldId id="290" r:id="rId10"/>
    <p:sldId id="291" r:id="rId11"/>
    <p:sldId id="306" r:id="rId12"/>
    <p:sldId id="292" r:id="rId13"/>
    <p:sldId id="299" r:id="rId14"/>
    <p:sldId id="302" r:id="rId15"/>
    <p:sldId id="337" r:id="rId16"/>
    <p:sldId id="339" r:id="rId17"/>
    <p:sldId id="340" r:id="rId18"/>
    <p:sldId id="342" r:id="rId19"/>
    <p:sldId id="349" r:id="rId20"/>
    <p:sldId id="264" r:id="rId21"/>
    <p:sldId id="312" r:id="rId22"/>
    <p:sldId id="326" r:id="rId23"/>
    <p:sldId id="350" r:id="rId24"/>
    <p:sldId id="313" r:id="rId25"/>
    <p:sldId id="304" r:id="rId26"/>
    <p:sldId id="355" r:id="rId27"/>
    <p:sldId id="353" r:id="rId28"/>
    <p:sldId id="347" r:id="rId29"/>
    <p:sldId id="348" r:id="rId30"/>
    <p:sldId id="351" r:id="rId31"/>
    <p:sldId id="314" r:id="rId32"/>
    <p:sldId id="330" r:id="rId33"/>
    <p:sldId id="356" r:id="rId34"/>
    <p:sldId id="352" r:id="rId35"/>
    <p:sldId id="358" r:id="rId36"/>
    <p:sldId id="359" r:id="rId37"/>
    <p:sldId id="331" r:id="rId38"/>
    <p:sldId id="332" r:id="rId39"/>
    <p:sldId id="333" r:id="rId40"/>
    <p:sldId id="321" r:id="rId41"/>
    <p:sldId id="32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5F10B-89D0-4EA9-B15A-E12D2B0A0351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348D8-891C-4877-AECC-81A63C46A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1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348D8-891C-4877-AECC-81A63C46A8A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0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348D8-891C-4877-AECC-81A63C46A8A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9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meduniver.com/Medical/pulmonologia/intersitcialnie_pnevmonii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2346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Дифференциальная </a:t>
            </a:r>
            <a:br>
              <a:rPr lang="ru-RU" dirty="0" smtClean="0"/>
            </a:br>
            <a:r>
              <a:rPr lang="ru-RU" dirty="0" smtClean="0"/>
              <a:t>диагностика </a:t>
            </a:r>
            <a:br>
              <a:rPr lang="ru-RU" dirty="0" smtClean="0"/>
            </a:br>
            <a:r>
              <a:rPr lang="ru-RU" dirty="0" smtClean="0"/>
              <a:t>легочного фиброза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sz="1600" dirty="0"/>
              <a:t>Differential diagnosis of pulmonary fibrosis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445224"/>
            <a:ext cx="6400800" cy="816496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Докладчик: к.м.н. Усачева Елена Владимировна, доцент кафедры внутренних болезней и семейной медицины ДПО ОмГМУ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распространенности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ln>
            <a:solidFill>
              <a:srgbClr val="0070C0"/>
            </a:solidFill>
          </a:ln>
        </p:spPr>
        <p:txBody>
          <a:bodyPr anchor="t">
            <a:normAutofit fontScale="77500" lnSpcReduction="20000"/>
          </a:bodyPr>
          <a:lstStyle/>
          <a:p>
            <a:pPr algn="ctr"/>
            <a:r>
              <a:rPr lang="ru-RU" dirty="0" smtClean="0"/>
              <a:t>ОГРАНИЧЕННЫЙ</a:t>
            </a:r>
          </a:p>
          <a:p>
            <a:pPr algn="ctr"/>
            <a:r>
              <a:rPr lang="ru-RU" dirty="0" smtClean="0"/>
              <a:t>(локальный, очаговый)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216024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1600" dirty="0" smtClean="0"/>
              <a:t>макроскопически </a:t>
            </a:r>
            <a:r>
              <a:rPr lang="ru-RU" sz="1600" dirty="0"/>
              <a:t>представляет участок уплотненной легочной паренхимы с уменьшением объема этой части </a:t>
            </a:r>
            <a:r>
              <a:rPr lang="ru-RU" sz="1600" dirty="0" smtClean="0"/>
              <a:t>легкого </a:t>
            </a:r>
          </a:p>
          <a:p>
            <a:r>
              <a:rPr lang="ru-RU" sz="1600" dirty="0" smtClean="0"/>
              <a:t>ограниченный </a:t>
            </a:r>
            <a:r>
              <a:rPr lang="ru-RU" sz="1600" dirty="0"/>
              <a:t>пневмосклероз не оказывает существенного влияния на </a:t>
            </a:r>
            <a:r>
              <a:rPr lang="ru-RU" sz="1600" dirty="0" err="1"/>
              <a:t>газообменную</a:t>
            </a:r>
            <a:r>
              <a:rPr lang="ru-RU" sz="1600" dirty="0"/>
              <a:t> функцию и эластичность легких. </a:t>
            </a:r>
          </a:p>
        </p:txBody>
      </p:sp>
      <p:pic>
        <p:nvPicPr>
          <p:cNvPr id="4098" name="Picture 2" descr="https://thepresentation.ru/img/tmb/4/374092/68a3cac3691154a36f183bd274b71208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5901" r="31200" b="38429"/>
          <a:stretch/>
        </p:blipFill>
        <p:spPr bwMode="auto">
          <a:xfrm>
            <a:off x="4786314" y="2000240"/>
            <a:ext cx="3940731" cy="33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thepresentation.ru/img/tmb/4/374092/68a3cac3691154a36f183bd274b71208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t="67182" r="6055" b="18364"/>
          <a:stretch/>
        </p:blipFill>
        <p:spPr bwMode="auto">
          <a:xfrm>
            <a:off x="1714480" y="5357826"/>
            <a:ext cx="7030239" cy="9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214546" y="2214554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ПРИЧИНЫ ЛОКАЛЬНОГО ПНЕВМОФИБРОЗА/СКЛЕРОЗА</a:t>
            </a:r>
            <a:endParaRPr lang="ru-RU" sz="24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1600288"/>
            <a:ext cx="4334372" cy="42050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при </a:t>
            </a:r>
            <a:r>
              <a:rPr lang="ru-RU" sz="1800" dirty="0"/>
              <a:t>неполном разрешении пневмонии </a:t>
            </a:r>
            <a:r>
              <a:rPr lang="ru-RU" sz="1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при организация инфаркта легкого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при разрешении абсцесса легкого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при </a:t>
            </a:r>
            <a:r>
              <a:rPr lang="ru-RU" sz="1800" dirty="0" smtClean="0"/>
              <a:t>не расправлении </a:t>
            </a:r>
            <a:r>
              <a:rPr lang="ru-RU" sz="1800" dirty="0"/>
              <a:t>ателектаза легкого (</a:t>
            </a:r>
            <a:r>
              <a:rPr lang="ru-RU" sz="1800" dirty="0" err="1"/>
              <a:t>фиброателектаз</a:t>
            </a:r>
            <a:r>
              <a:rPr lang="ru-RU" sz="1800" dirty="0" smtClean="0"/>
              <a:t>) 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при </a:t>
            </a:r>
            <a:r>
              <a:rPr lang="ru-RU" sz="1800" dirty="0"/>
              <a:t>узловой (</a:t>
            </a:r>
            <a:r>
              <a:rPr lang="ru-RU" sz="1800" dirty="0" err="1"/>
              <a:t>конгломеративной</a:t>
            </a:r>
            <a:r>
              <a:rPr lang="ru-RU" sz="1800" dirty="0"/>
              <a:t>) форме </a:t>
            </a:r>
            <a:r>
              <a:rPr lang="ru-RU" sz="1800" dirty="0" smtClean="0"/>
              <a:t>силикоза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при организации туберкулезных гранулем 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при </a:t>
            </a:r>
            <a:r>
              <a:rPr lang="ru-RU" sz="1800" dirty="0"/>
              <a:t>лечебном лучевом воздействии</a:t>
            </a:r>
          </a:p>
        </p:txBody>
      </p:sp>
      <p:pic>
        <p:nvPicPr>
          <p:cNvPr id="7" name="Picture 2" descr="http://images.myshared.ru/9/894206/slide_101.jpg"/>
          <p:cNvPicPr>
            <a:picLocks noChangeAspect="1" noChangeArrowheads="1"/>
          </p:cNvPicPr>
          <p:nvPr/>
        </p:nvPicPr>
        <p:blipFill rotWithShape="1">
          <a:blip r:embed="rId2"/>
          <a:srcRect l="12141" t="14646" r="56001" b="50187"/>
          <a:stretch/>
        </p:blipFill>
        <p:spPr bwMode="auto">
          <a:xfrm>
            <a:off x="4644008" y="1628800"/>
            <a:ext cx="3913917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02191" y="980728"/>
            <a:ext cx="4041775" cy="639762"/>
          </a:xfrm>
          <a:ln>
            <a:solidFill>
              <a:srgbClr val="0070C0"/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ru-RU" sz="1900" dirty="0"/>
              <a:t>ДИФФУЗНЫЙ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26946" y="1706041"/>
            <a:ext cx="4041775" cy="179336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1600" dirty="0" smtClean="0"/>
              <a:t>поражает оба легких </a:t>
            </a:r>
          </a:p>
          <a:p>
            <a:r>
              <a:rPr lang="ru-RU" sz="1600" dirty="0" smtClean="0"/>
              <a:t>легочная </a:t>
            </a:r>
            <a:r>
              <a:rPr lang="ru-RU" sz="1600" dirty="0"/>
              <a:t>ткань уплотнена, объем легких уменьшен, их нормальная структура </a:t>
            </a:r>
            <a:r>
              <a:rPr lang="ru-RU" sz="1600" dirty="0" smtClean="0"/>
              <a:t>утрачена</a:t>
            </a:r>
          </a:p>
          <a:p>
            <a:r>
              <a:rPr lang="ru-RU" sz="1600" dirty="0" smtClean="0"/>
              <a:t>наблюдается </a:t>
            </a:r>
            <a:r>
              <a:rPr lang="ru-RU" sz="1600" dirty="0"/>
              <a:t>картина ригидного легкого и снижения его </a:t>
            </a:r>
            <a:r>
              <a:rPr lang="ru-RU" sz="1600" dirty="0" smtClean="0"/>
              <a:t>вентиляции</a:t>
            </a:r>
            <a:endParaRPr lang="ru-RU" sz="1600" dirty="0"/>
          </a:p>
        </p:txBody>
      </p:sp>
      <p:pic>
        <p:nvPicPr>
          <p:cNvPr id="5122" name="Picture 2" descr="https://img.medscape.com/thumbnail_library/rp_150716_idiopathic_pulmonary_fibrosis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2" y="980728"/>
            <a:ext cx="3336371" cy="250227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mypresentation.ru/documents_6/c8c989d028865d315cc89a98e4070157/img36.jpg"/>
          <p:cNvPicPr>
            <a:picLocks noChangeAspect="1" noChangeArrowheads="1"/>
          </p:cNvPicPr>
          <p:nvPr/>
        </p:nvPicPr>
        <p:blipFill>
          <a:blip r:embed="rId3"/>
          <a:srcRect l="12187" t="30000" r="10000" b="27500"/>
          <a:stretch>
            <a:fillRect/>
          </a:stretch>
        </p:blipFill>
        <p:spPr bwMode="auto">
          <a:xfrm>
            <a:off x="5148063" y="3645024"/>
            <a:ext cx="3520657" cy="14421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3645024"/>
            <a:ext cx="4464496" cy="216032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sz="1800" dirty="0"/>
              <a:t>ПРИЧИНЫ ДИФФУЗНОГО </a:t>
            </a:r>
            <a:r>
              <a:rPr lang="ru-RU" sz="1800" dirty="0" smtClean="0"/>
              <a:t>ПНЕВМОФИБРОЗА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/>
              <a:t>интерстициальные </a:t>
            </a:r>
            <a:r>
              <a:rPr lang="ru-RU" sz="1800" b="0" dirty="0"/>
              <a:t>пневмонии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/>
              <a:t>пневмокониоз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/>
              <a:t>ХОБЛ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/>
              <a:t>системные заболевания соединительной ткани (склеродермия, РА)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err="1" smtClean="0"/>
              <a:t>саркоидоз</a:t>
            </a:r>
            <a:endParaRPr lang="ru-RU" sz="1800" b="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err="1"/>
              <a:t>гистиоцитоз</a:t>
            </a:r>
            <a:r>
              <a:rPr lang="ru-RU" sz="1800" b="0" dirty="0"/>
              <a:t> </a:t>
            </a:r>
            <a:r>
              <a:rPr lang="ru-RU" sz="1800" b="0" dirty="0" smtClean="0"/>
              <a:t>X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/>
              <a:t>злокачественные заболевания крови (ХЛЛ, </a:t>
            </a:r>
            <a:r>
              <a:rPr lang="ru-RU" sz="1800" b="0" dirty="0" err="1" smtClean="0"/>
              <a:t>миеломная</a:t>
            </a:r>
            <a:r>
              <a:rPr lang="ru-RU" sz="1800" b="0" dirty="0" smtClean="0"/>
              <a:t> болезнь)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40234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5349" r="26437" b="10664"/>
          <a:stretch/>
        </p:blipFill>
        <p:spPr bwMode="auto">
          <a:xfrm>
            <a:off x="827584" y="839533"/>
            <a:ext cx="7496543" cy="4733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71600" y="4941168"/>
            <a:ext cx="2808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236296" y="4653136"/>
            <a:ext cx="93610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6" t="37749" r="31582" b="16546"/>
          <a:stretch/>
        </p:blipFill>
        <p:spPr bwMode="auto">
          <a:xfrm>
            <a:off x="899592" y="1052736"/>
            <a:ext cx="789403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80049" y="4365104"/>
            <a:ext cx="2808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156176" y="4149080"/>
            <a:ext cx="576064" cy="321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Сбор анамнеза – ключ к диагностике причины пневмофиброза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Обязательные вопросы: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Болел ли пациент пневмонией, когда.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Были ли изменения на рентгенограмме в исходе пневмонии (через 6-12 месяцев)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Какова была тяжесть пневмонии: находился ли пациент ОРИТ, проводилась ли ему ИВЛ.</a:t>
            </a:r>
          </a:p>
          <a:p>
            <a:pPr marL="114300" indent="0">
              <a:buNone/>
            </a:pPr>
            <a:endParaRPr lang="ru-RU" sz="1600" dirty="0" smtClean="0"/>
          </a:p>
          <a:p>
            <a:pPr marL="11430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2013 году Thille </a:t>
            </a:r>
            <a:r>
              <a:rPr lang="en-US" sz="1600" dirty="0"/>
              <a:t>A. W</a:t>
            </a:r>
            <a:r>
              <a:rPr lang="ru-RU" sz="1600" dirty="0"/>
              <a:t>. показал, что степень повреждения легких, в том числе частота развития фиброза напрямую зависит от длительности ОРДС:</a:t>
            </a:r>
          </a:p>
          <a:p>
            <a:pPr marL="114300" indent="0">
              <a:buNone/>
            </a:pPr>
            <a:r>
              <a:rPr lang="ru-RU" sz="1600" b="1" dirty="0"/>
              <a:t>при длительности ОРДС менее 1 недели фиброз развивается у  4% пациентов, от 1 до 3 недель – у 24% пациентов, более 3 недель  - у 61% пациентов</a:t>
            </a:r>
            <a:r>
              <a:rPr lang="ru-RU" sz="1600" b="1" dirty="0" smtClean="0"/>
              <a:t>.</a:t>
            </a:r>
          </a:p>
          <a:p>
            <a:pPr marL="114300" indent="0">
              <a:buNone/>
            </a:pPr>
            <a:endParaRPr lang="ru-RU" sz="1600" b="1" dirty="0"/>
          </a:p>
          <a:p>
            <a:pPr marL="114300" indent="0">
              <a:buNone/>
            </a:pPr>
            <a:endParaRPr lang="ru-RU" sz="1600" b="1" dirty="0"/>
          </a:p>
          <a:p>
            <a:endParaRPr lang="ru-RU" sz="1600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573881" y="4005063"/>
            <a:ext cx="7920880" cy="812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Font typeface="Arial" pitchFamily="34" charset="0"/>
              <a:buNone/>
            </a:pPr>
            <a:endParaRPr lang="ru-RU" sz="1400" b="1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755576" y="6165304"/>
            <a:ext cx="8136904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Thille A. W., Esteban A., </a:t>
            </a:r>
            <a:r>
              <a:rPr lang="en-US" sz="800" dirty="0" err="1" smtClean="0"/>
              <a:t>Fernández-Segoviano</a:t>
            </a:r>
            <a:r>
              <a:rPr lang="en-US" sz="800" dirty="0" smtClean="0"/>
              <a:t> P., Rodriguez J. M., </a:t>
            </a:r>
            <a:r>
              <a:rPr lang="en-US" sz="800" dirty="0" err="1" smtClean="0"/>
              <a:t>Aramburu</a:t>
            </a:r>
            <a:r>
              <a:rPr lang="en-US" sz="800" dirty="0" smtClean="0"/>
              <a:t> J. A., Vargas-</a:t>
            </a:r>
            <a:r>
              <a:rPr lang="en-US" sz="800" dirty="0" err="1" smtClean="0"/>
              <a:t>Errázuriz</a:t>
            </a:r>
            <a:r>
              <a:rPr lang="en-US" sz="800" dirty="0" smtClean="0"/>
              <a:t> P., </a:t>
            </a:r>
            <a:r>
              <a:rPr lang="en-US" sz="800" dirty="0" err="1" smtClean="0"/>
              <a:t>Frutos-Vivar</a:t>
            </a:r>
            <a:r>
              <a:rPr lang="en-US" sz="800" dirty="0" smtClean="0"/>
              <a:t> F. Chronology of histological lesions in acute respiratory distress syndrome with diffuse alveolar damage: a prospective cohort study of clinical autopsies // The lancet Respiratory medicine. 2013. V. 1. №5. P. 395-401. https://doi.org/10.1016/S2213- 2600(13)70053-5</a:t>
            </a:r>
            <a:r>
              <a:rPr lang="ru-RU" sz="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45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Сбор анамнеза – ключ к диагностике причины пневмофиброза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Для того, чтобы выяснить наличие в анамнезе </a:t>
            </a:r>
            <a:r>
              <a:rPr lang="ru-RU" sz="1600" b="1" dirty="0" smtClean="0"/>
              <a:t>ателектаза, инфаркта и абсцесса легкого </a:t>
            </a:r>
            <a:r>
              <a:rPr lang="ru-RU" sz="1600" dirty="0" smtClean="0"/>
              <a:t>необходимо: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1. задать вопросы 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лежали ли Вы когда-нибудь в больнице? Когда?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что было поводом для госпитализации? 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в каком отделении Вы лежали?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2. Запросить у </a:t>
            </a:r>
            <a:r>
              <a:rPr lang="ru-RU" sz="1600" dirty="0"/>
              <a:t>пациента</a:t>
            </a:r>
            <a:r>
              <a:rPr lang="ru-RU" sz="1600" dirty="0" smtClean="0"/>
              <a:t> выписку из стационара.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При отсутствии выписки мы должны догадаться по косвенным свидетельствам о том, что у пациента могло быть: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при госпитализации в хирургическое отделение по поводу тромбоза глубоких вен нижних конечностей - инфаркт-пневмония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при госпитализации в торакальное отделение по поводу пневмоторакса или плеврита - ателектаз 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фебрильной лихорадки с отделением гнойной мокроты «полным ртом» - абсцесс легкого 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6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Сбор анамнеза – ключ к диагностике причины пневмофиброза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884" y="1340768"/>
            <a:ext cx="8006580" cy="1811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Анамнез жизни содержит как обязательный элемент вопрос о том, болел ли пациент туберкулезом.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При положительном ответе на данный вопрос необходимо уточнить форму туберкулеза, которой пациент болел: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ru-RU" sz="1600" i="1" dirty="0" smtClean="0"/>
              <a:t>Все пациенты с деструктивными формами туберкулеза знают термин «кавернозный», что нам следует отразить в первичной медицинской документации и вынести в диагноз, например,  «посттуберкулезный локальный пневмофиброз  верхней доли правого легкого (дата)». 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Проводилось ли хирургическое лечение туберкулеза</a:t>
            </a:r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26322" r="26653" b="16581"/>
          <a:stretch/>
        </p:blipFill>
        <p:spPr bwMode="auto">
          <a:xfrm>
            <a:off x="3203848" y="3692705"/>
            <a:ext cx="5305822" cy="248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6165304"/>
            <a:ext cx="72454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</a:rPr>
              <a:t>Клиническая интерпретация рентгенограммы легких. </a:t>
            </a:r>
            <a:r>
              <a:rPr lang="ru-RU" sz="800" dirty="0" smtClean="0">
                <a:solidFill>
                  <a:schemeClr val="tx1"/>
                </a:solidFill>
              </a:rPr>
              <a:t>Справочник, Артикул NF0020827, ISBN 978-5-9704-6426-7, Издательство </a:t>
            </a:r>
            <a:endParaRPr lang="ru-RU" sz="800" dirty="0">
              <a:solidFill>
                <a:schemeClr val="tx1"/>
              </a:solidFill>
            </a:endParaRPr>
          </a:p>
          <a:p>
            <a:r>
              <a:rPr lang="ru-RU" sz="800" dirty="0" smtClean="0">
                <a:solidFill>
                  <a:schemeClr val="tx1"/>
                </a:solidFill>
              </a:rPr>
              <a:t>ГЭОТАР-Медиа, Автор </a:t>
            </a:r>
            <a:r>
              <a:rPr lang="ru-RU" sz="800" dirty="0" err="1" smtClean="0">
                <a:solidFill>
                  <a:schemeClr val="tx1"/>
                </a:solidFill>
              </a:rPr>
              <a:t>Чендрейтриа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Л., </a:t>
            </a:r>
            <a:r>
              <a:rPr lang="ru-RU" sz="800" dirty="0" err="1">
                <a:solidFill>
                  <a:schemeClr val="tx1"/>
                </a:solidFill>
              </a:rPr>
              <a:t>Дарби</a:t>
            </a:r>
            <a:r>
              <a:rPr lang="ru-RU" sz="800" dirty="0">
                <a:solidFill>
                  <a:schemeClr val="tx1"/>
                </a:solidFill>
              </a:rPr>
              <a:t> М.; Пер. с англ.; Под ред. В.Н. Трояна, Е.В. Крюкова, А.А. </a:t>
            </a:r>
            <a:r>
              <a:rPr lang="ru-RU" sz="800" dirty="0" smtClean="0">
                <a:solidFill>
                  <a:schemeClr val="tx1"/>
                </a:solidFill>
              </a:rPr>
              <a:t>Зайцева,  2021, Страниц  288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788" y="5663505"/>
            <a:ext cx="3829048" cy="84511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Лучевая терапия лимфогранулематоза</a:t>
            </a:r>
            <a:endParaRPr lang="ru-RU" sz="1400" dirty="0"/>
          </a:p>
        </p:txBody>
      </p:sp>
      <p:pic>
        <p:nvPicPr>
          <p:cNvPr id="5" name="Picture 2" descr="http://images.myshared.ru/75/1373374/slide_79.jpg"/>
          <p:cNvPicPr>
            <a:picLocks noChangeAspect="1" noChangeArrowheads="1"/>
          </p:cNvPicPr>
          <p:nvPr/>
        </p:nvPicPr>
        <p:blipFill>
          <a:blip r:embed="rId2"/>
          <a:srcRect l="3751" t="17500" r="47499" b="40000"/>
          <a:stretch>
            <a:fillRect/>
          </a:stretch>
        </p:blipFill>
        <p:spPr bwMode="auto">
          <a:xfrm>
            <a:off x="1043608" y="3602068"/>
            <a:ext cx="3100357" cy="20271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996952"/>
            <a:ext cx="2931774" cy="251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932040" y="5661248"/>
            <a:ext cx="4000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Обширный постлучевой </a:t>
            </a:r>
            <a:r>
              <a:rPr lang="ru-RU" sz="1400" dirty="0" err="1" smtClean="0"/>
              <a:t>плевропневмофиброз</a:t>
            </a:r>
            <a:r>
              <a:rPr lang="ru-RU" sz="1400" dirty="0" smtClean="0"/>
              <a:t> S4-S5 правого лёгкого (лучевая терапия ЗНО молочной железы)</a:t>
            </a:r>
            <a:endParaRPr lang="ru-RU" sz="1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320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Сбор анамнеза – ключ к диагностике причины пневмофиброза</a:t>
            </a:r>
            <a:endParaRPr lang="ru-RU" sz="28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331640" y="4615646"/>
            <a:ext cx="792088" cy="665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75856" y="4437112"/>
            <a:ext cx="7116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08004" y="4005064"/>
            <a:ext cx="64807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611560" y="1639838"/>
            <a:ext cx="8229600" cy="1357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/>
              <a:t>Для исключения лучевого пневмофиброза </a:t>
            </a:r>
            <a:r>
              <a:rPr lang="ru-RU" sz="1600" dirty="0" smtClean="0"/>
              <a:t>необходимо собрать анамнез по наличию хронических заболеваний, на который пациент, чаще говорит – тонзиллит…………</a:t>
            </a:r>
          </a:p>
          <a:p>
            <a:pPr algn="l"/>
            <a:endParaRPr lang="ru-RU" sz="1600" dirty="0" smtClean="0"/>
          </a:p>
          <a:p>
            <a:pPr algn="l"/>
            <a:r>
              <a:rPr lang="ru-RU" sz="1600" dirty="0" smtClean="0"/>
              <a:t>В то время как </a:t>
            </a:r>
            <a:r>
              <a:rPr lang="ru-RU" sz="1600" b="1" dirty="0" smtClean="0"/>
              <a:t>только целенаправленно заданный вопрос </a:t>
            </a:r>
            <a:r>
              <a:rPr lang="ru-RU" sz="1600" dirty="0" smtClean="0"/>
              <a:t>о проведенной ранее лучевой терапии позволит выяснить факт лучевой терапии в анамнезе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92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Подводные камни в диагностике </a:t>
            </a:r>
            <a:br>
              <a:rPr lang="ru-RU" sz="2400" b="1" dirty="0" smtClean="0"/>
            </a:br>
            <a:r>
              <a:rPr lang="ru-RU" sz="2400" b="1" dirty="0" smtClean="0"/>
              <a:t>очагового </a:t>
            </a:r>
            <a:r>
              <a:rPr lang="ru-RU" sz="2400" b="1" dirty="0" smtClean="0"/>
              <a:t>пневмофиброза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25757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Известна зависимость </a:t>
            </a:r>
            <a:r>
              <a:rPr lang="ru-RU" sz="1600" dirty="0"/>
              <a:t>частоты возникновения рака легкого от тяжести </a:t>
            </a:r>
            <a:r>
              <a:rPr lang="ru-RU" sz="1600" dirty="0" smtClean="0"/>
              <a:t>пневмофиброза </a:t>
            </a:r>
            <a:r>
              <a:rPr lang="ru-RU" sz="1600" dirty="0" smtClean="0"/>
              <a:t>что нашло отражение </a:t>
            </a:r>
            <a:r>
              <a:rPr lang="ru-RU" sz="1600" dirty="0"/>
              <a:t>в концепции «рак в </a:t>
            </a:r>
            <a:r>
              <a:rPr lang="ru-RU" sz="1600" dirty="0" smtClean="0"/>
              <a:t>рубце».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У пациентов с пневмокониозом рак </a:t>
            </a:r>
            <a:r>
              <a:rPr lang="ru-RU" sz="1600" dirty="0"/>
              <a:t>легкого наблюдается в 3,2 раза чаще, чем при его </a:t>
            </a:r>
            <a:r>
              <a:rPr lang="ru-RU" sz="1600" dirty="0" smtClean="0"/>
              <a:t>отсутствии.</a:t>
            </a:r>
          </a:p>
          <a:p>
            <a:pPr marL="0" indent="0">
              <a:buNone/>
            </a:pPr>
            <a:r>
              <a:rPr lang="ru-RU" sz="1600" dirty="0" smtClean="0"/>
              <a:t>При </a:t>
            </a:r>
            <a:r>
              <a:rPr lang="ru-RU" sz="1600" dirty="0" smtClean="0"/>
              <a:t>ИЛФ </a:t>
            </a:r>
            <a:r>
              <a:rPr lang="ru-RU" sz="1600" dirty="0" smtClean="0"/>
              <a:t>рак легкого развивается </a:t>
            </a:r>
            <a:r>
              <a:rPr lang="ru-RU" sz="1600" dirty="0"/>
              <a:t>в 12,5% </a:t>
            </a:r>
            <a:r>
              <a:rPr lang="ru-RU" sz="1600" dirty="0" smtClean="0"/>
              <a:t>случаев.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При впервые выявленном очаговом </a:t>
            </a:r>
            <a:r>
              <a:rPr lang="ru-RU" sz="1600" b="1" dirty="0" smtClean="0">
                <a:solidFill>
                  <a:srgbClr val="FF0000"/>
                </a:solidFill>
              </a:rPr>
              <a:t>пневмофиброзе </a:t>
            </a:r>
            <a:r>
              <a:rPr lang="ru-RU" sz="1600" b="1" dirty="0" smtClean="0">
                <a:solidFill>
                  <a:srgbClr val="FF0000"/>
                </a:solidFill>
              </a:rPr>
              <a:t>требуется дифференциальная диагностика с ЗНО легкого и наблюдение пациента с контрольными ВРКТ ОГК по алгоритму обнаружения очаговых образований!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images.myshared.ru/9/894206/slide_1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4991" r="56001" b="50538"/>
          <a:stretch/>
        </p:blipFill>
        <p:spPr bwMode="auto">
          <a:xfrm>
            <a:off x="5796136" y="4043882"/>
            <a:ext cx="2702896" cy="217498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8966" y="3931268"/>
            <a:ext cx="4896544" cy="25484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Размер очага более 8 мм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653136"/>
            <a:ext cx="4896544" cy="25484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Время удвоения размера менее 460 дней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6199" y="5003952"/>
            <a:ext cx="4896544" cy="25484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Расчет риска малигнизации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6199" y="5373216"/>
            <a:ext cx="4896544" cy="25484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Контрольное исследование через 3 месяца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6199" y="4298724"/>
            <a:ext cx="4896544" cy="25484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Характеристики очага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67563"/>
            <a:ext cx="8115328" cy="1328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Легочный фиброз может возникать в различных клинических условиях.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Необходимость дифференциальной диагностики легочного фиброза определяется</a:t>
            </a:r>
          </a:p>
          <a:p>
            <a:pPr>
              <a:buAutoNum type="arabicParenR"/>
            </a:pPr>
            <a:r>
              <a:rPr lang="ru-RU" sz="1400" dirty="0" smtClean="0"/>
              <a:t>тяжестью и, </a:t>
            </a:r>
            <a:r>
              <a:rPr lang="ru-RU" sz="1400" dirty="0"/>
              <a:t>в ряде </a:t>
            </a:r>
            <a:r>
              <a:rPr lang="ru-RU" sz="1400" dirty="0" smtClean="0"/>
              <a:t>случаев, неуклонным прогрессированием патологического состояния, </a:t>
            </a:r>
          </a:p>
          <a:p>
            <a:pPr>
              <a:buAutoNum type="arabicParenR"/>
            </a:pPr>
            <a:r>
              <a:rPr lang="ru-RU" sz="1400" dirty="0" smtClean="0"/>
              <a:t>необходимостью правильной патогенетической терапии при выявлении пневмофиброза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3731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Noble PW, </a:t>
            </a:r>
            <a:r>
              <a:rPr lang="en-US" sz="1000" dirty="0" err="1"/>
              <a:t>Barkauskas</a:t>
            </a:r>
            <a:r>
              <a:rPr lang="en-US" sz="1000" dirty="0"/>
              <a:t> CE, Jiang D. Pulmonary fibrosis: patterns and perpetrators. J </a:t>
            </a:r>
            <a:r>
              <a:rPr lang="en-US" sz="1000" dirty="0" err="1"/>
              <a:t>Clin</a:t>
            </a:r>
            <a:r>
              <a:rPr lang="en-US" sz="1000" dirty="0"/>
              <a:t> Invest. 2012 Aug;122(8):2756-62. </a:t>
            </a:r>
            <a:r>
              <a:rPr lang="en-US" sz="1000" dirty="0" err="1"/>
              <a:t>doi</a:t>
            </a:r>
            <a:r>
              <a:rPr lang="en-US" sz="1000" dirty="0"/>
              <a:t>: 10.1172/JCI60323. </a:t>
            </a:r>
            <a:r>
              <a:rPr lang="en-US" sz="1000" dirty="0" err="1"/>
              <a:t>Epub</a:t>
            </a:r>
            <a:r>
              <a:rPr lang="en-US" sz="1000" dirty="0"/>
              <a:t> 2012 Aug 1. PMID: 22850886; PMCID: PMC3408732.</a:t>
            </a:r>
            <a:endParaRPr lang="ru-RU" sz="1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6676" y="2564904"/>
            <a:ext cx="1877132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ТЕРАПЕВТ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4000504"/>
            <a:ext cx="192882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РЕВМАТОЛОГ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14889" y="4386511"/>
            <a:ext cx="192882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РЕНТГЕНОЛОГ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5286388"/>
            <a:ext cx="192882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КАРДИОЛОГ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4643446"/>
            <a:ext cx="192882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ОНКОЛОГ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3357562"/>
            <a:ext cx="192882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ПРОФПАТОЛОГ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78" y="2695936"/>
            <a:ext cx="192882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ПУЛЬМОНОЛОГ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3714752"/>
            <a:ext cx="192882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ГИСТОЛОГ</a:t>
            </a:r>
            <a:endParaRPr lang="ru-RU" dirty="0"/>
          </a:p>
        </p:txBody>
      </p:sp>
      <p:pic>
        <p:nvPicPr>
          <p:cNvPr id="1026" name="Picture 2" descr="https://janmor-yachts.ru/wp-content/uploads/051127e1e5e38492015f3cf630f192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8663" r="56785" b="9918"/>
          <a:stretch/>
        </p:blipFill>
        <p:spPr bwMode="auto">
          <a:xfrm>
            <a:off x="938820" y="3259944"/>
            <a:ext cx="1990106" cy="27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Дифференциальный ряд </a:t>
            </a:r>
            <a:br>
              <a:rPr lang="ru-RU" sz="2400" b="1" dirty="0" smtClean="0"/>
            </a:br>
            <a:r>
              <a:rPr lang="ru-RU" sz="2400" b="1" dirty="0" smtClean="0"/>
              <a:t>при диффузном пневмофиброзе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0"/>
            <a:ext cx="7859216" cy="4525963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ru-RU" b="1" dirty="0" smtClean="0"/>
              <a:t>Диффузный пневмофиброз сопровождает </a:t>
            </a:r>
            <a:r>
              <a:rPr lang="ru-RU" b="1" dirty="0"/>
              <a:t>течение </a:t>
            </a:r>
            <a:r>
              <a:rPr lang="ru-RU" b="1" dirty="0" smtClean="0"/>
              <a:t>многих заболеваний:</a:t>
            </a:r>
            <a:endParaRPr lang="ru-RU" b="1" dirty="0"/>
          </a:p>
          <a:p>
            <a:r>
              <a:rPr lang="ru-RU" dirty="0"/>
              <a:t>интерстициальных пневмоний/ИЛФ</a:t>
            </a:r>
          </a:p>
          <a:p>
            <a:r>
              <a:rPr lang="ru-RU" dirty="0" smtClean="0"/>
              <a:t>пневмокониозов</a:t>
            </a:r>
            <a:endParaRPr lang="ru-RU" dirty="0"/>
          </a:p>
          <a:p>
            <a:r>
              <a:rPr lang="ru-RU" dirty="0" smtClean="0"/>
              <a:t>вирусных</a:t>
            </a:r>
            <a:r>
              <a:rPr lang="ru-RU" dirty="0"/>
              <a:t> </a:t>
            </a:r>
            <a:r>
              <a:rPr lang="ru-RU" dirty="0" smtClean="0"/>
              <a:t>пневмоний(</a:t>
            </a:r>
            <a:r>
              <a:rPr lang="ru-RU" dirty="0" smtClean="0"/>
              <a:t>например, </a:t>
            </a:r>
            <a:r>
              <a:rPr lang="en-US" dirty="0" smtClean="0"/>
              <a:t>SARS)</a:t>
            </a:r>
            <a:r>
              <a:rPr lang="ru-RU" dirty="0"/>
              <a:t> </a:t>
            </a:r>
          </a:p>
          <a:p>
            <a:r>
              <a:rPr lang="ru-RU" dirty="0"/>
              <a:t>хронического </a:t>
            </a:r>
            <a:r>
              <a:rPr lang="ru-RU" dirty="0" smtClean="0"/>
              <a:t>бронхита/ХОБЛ</a:t>
            </a:r>
            <a:r>
              <a:rPr lang="ru-RU" dirty="0"/>
              <a:t> </a:t>
            </a:r>
          </a:p>
          <a:p>
            <a:r>
              <a:rPr lang="ru-RU" dirty="0" smtClean="0"/>
              <a:t>фибротическая стадия саркоидоза </a:t>
            </a:r>
            <a:r>
              <a:rPr lang="ru-RU" dirty="0" smtClean="0"/>
              <a:t>легких</a:t>
            </a:r>
          </a:p>
          <a:p>
            <a:r>
              <a:rPr lang="ru-RU" dirty="0"/>
              <a:t>системные заболевания соединительной ткани</a:t>
            </a:r>
          </a:p>
          <a:p>
            <a:r>
              <a:rPr lang="ru-RU" dirty="0" smtClean="0"/>
              <a:t>злокачественные заболевания крови</a:t>
            </a:r>
          </a:p>
          <a:p>
            <a:r>
              <a:rPr lang="ru-RU" b="1" dirty="0" smtClean="0"/>
              <a:t>пневмофиброз </a:t>
            </a:r>
            <a:r>
              <a:rPr lang="ru-RU" b="1" dirty="0"/>
              <a:t>может развиваться в результате гемодинамических нарушений в системе малого круга кровообращения </a:t>
            </a:r>
            <a:r>
              <a:rPr lang="ru-RU" dirty="0" smtClean="0"/>
              <a:t>как </a:t>
            </a:r>
            <a:r>
              <a:rPr lang="ru-RU" dirty="0"/>
              <a:t>следствие  </a:t>
            </a:r>
            <a:r>
              <a:rPr lang="ru-RU" dirty="0" smtClean="0"/>
              <a:t>хронической левожелудочковой </a:t>
            </a:r>
            <a:r>
              <a:rPr lang="ru-RU" dirty="0"/>
              <a:t>сердечной </a:t>
            </a:r>
            <a:r>
              <a:rPr lang="ru-RU" dirty="0" smtClean="0"/>
              <a:t>недостаточности </a:t>
            </a:r>
            <a:endParaRPr lang="ru-RU" dirty="0" smtClean="0"/>
          </a:p>
          <a:p>
            <a:r>
              <a:rPr lang="ru-RU" b="1" dirty="0" smtClean="0"/>
              <a:t>лекарственно-индуцированное </a:t>
            </a:r>
            <a:r>
              <a:rPr lang="ru-RU" b="1" dirty="0"/>
              <a:t>поражение легочной ткани </a:t>
            </a:r>
            <a:r>
              <a:rPr lang="ru-RU" dirty="0"/>
              <a:t>(</a:t>
            </a:r>
            <a:r>
              <a:rPr lang="ru-RU" dirty="0" err="1"/>
              <a:t>блеомицин</a:t>
            </a:r>
            <a:r>
              <a:rPr lang="ru-RU" dirty="0"/>
              <a:t>, </a:t>
            </a:r>
            <a:r>
              <a:rPr lang="ru-RU" dirty="0" err="1" smtClean="0"/>
              <a:t>амиодарон</a:t>
            </a:r>
            <a:r>
              <a:rPr lang="ru-RU" dirty="0" smtClean="0"/>
              <a:t>, </a:t>
            </a:r>
            <a:r>
              <a:rPr lang="ru-RU" dirty="0" err="1" smtClean="0"/>
              <a:t>метотрексат</a:t>
            </a:r>
            <a:r>
              <a:rPr lang="ru-RU" dirty="0" smtClean="0"/>
              <a:t>, </a:t>
            </a:r>
            <a:r>
              <a:rPr lang="ru-RU" dirty="0" err="1" smtClean="0"/>
              <a:t>ритуксимаб</a:t>
            </a:r>
            <a:r>
              <a:rPr lang="ru-RU" dirty="0" smtClean="0"/>
              <a:t> и др.)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Лекарственно-индуцированный пневмофиброз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8596" y="1285860"/>
            <a:ext cx="4040188" cy="428628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dirty="0" smtClean="0"/>
              <a:t>	1. Противоопухолевые ЛС: </a:t>
            </a:r>
            <a:r>
              <a:rPr lang="ru-RU" sz="1400" b="1" dirty="0" err="1" smtClean="0"/>
              <a:t>блеомицин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гемцитабин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кармустин</a:t>
            </a:r>
            <a:r>
              <a:rPr lang="ru-RU" sz="1400" b="1" dirty="0" smtClean="0"/>
              <a:t>, ингибиторы </a:t>
            </a:r>
            <a:r>
              <a:rPr lang="ru-RU" sz="1400" b="1" dirty="0" err="1" smtClean="0"/>
              <a:t>тирозинкиназ</a:t>
            </a:r>
            <a:r>
              <a:rPr lang="ru-RU" sz="1400" b="1" dirty="0" smtClean="0"/>
              <a:t>, моноклональные антитела к рецепторам EGFR</a:t>
            </a:r>
          </a:p>
          <a:p>
            <a:pPr>
              <a:spcBef>
                <a:spcPts val="0"/>
              </a:spcBef>
              <a:buNone/>
            </a:pPr>
            <a:endParaRPr lang="ru-RU" sz="1400" b="1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>Поражения </a:t>
            </a:r>
            <a:r>
              <a:rPr lang="ru-RU" sz="1400" dirty="0"/>
              <a:t>лёгких на фоне приёма </a:t>
            </a:r>
            <a:r>
              <a:rPr lang="ru-RU" sz="1400" b="1" dirty="0"/>
              <a:t>блеомицина</a:t>
            </a:r>
            <a:r>
              <a:rPr lang="ru-RU" sz="1400" dirty="0"/>
              <a:t> являются одним из самых частых, тяжёлых, и в то же время хорошо изученных осложнений химиотерапии</a:t>
            </a:r>
            <a:r>
              <a:rPr lang="ru-RU" sz="1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распространённость </a:t>
            </a:r>
            <a:r>
              <a:rPr lang="ru-RU" sz="1400" dirty="0"/>
              <a:t>поражения лёгочной ткани на фоне приёма блеомицина составляет 3—40 </a:t>
            </a:r>
            <a:r>
              <a:rPr lang="ru-RU" sz="1400" dirty="0" smtClean="0"/>
              <a:t>%.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Блеомицин приводит к поражению лёгких путём цитотоксического механизма — разрушения </a:t>
            </a:r>
            <a:r>
              <a:rPr lang="ru-RU" sz="1400" dirty="0" err="1"/>
              <a:t>пневмоцитов</a:t>
            </a:r>
            <a:r>
              <a:rPr lang="ru-RU" sz="1400" dirty="0"/>
              <a:t> I типа, гиперплазии и дисплазии </a:t>
            </a:r>
            <a:r>
              <a:rPr lang="ru-RU" sz="1400" dirty="0" err="1"/>
              <a:t>пневмоцитов</a:t>
            </a:r>
            <a:r>
              <a:rPr lang="ru-RU" sz="1400" dirty="0"/>
              <a:t> II типа с активацией фибробластов, отложением коллагена и </a:t>
            </a:r>
            <a:r>
              <a:rPr lang="ru-RU" sz="1400" dirty="0" err="1"/>
              <a:t>гиалуроновой</a:t>
            </a:r>
            <a:r>
              <a:rPr lang="ru-RU" sz="1400" dirty="0"/>
              <a:t> кислоты и, в конечном итоге, </a:t>
            </a:r>
            <a:r>
              <a:rPr lang="ru-RU" sz="1400" dirty="0" smtClean="0"/>
              <a:t>фиброзу.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715015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Рентгенологическая картина лекарственно-индуцированного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пневмофиброза не имеет специфических особенностей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788024" y="1340768"/>
            <a:ext cx="3960440" cy="4176464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ОБЯЗАТЕЛЕН сбор лекарственного анамнеза!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0" dirty="0" smtClean="0"/>
              <a:t>В большинстве случаев пациент на вопрос о </a:t>
            </a:r>
            <a:r>
              <a:rPr lang="ru-RU" sz="1600" b="0" dirty="0" smtClean="0"/>
              <a:t>том, какие </a:t>
            </a:r>
            <a:r>
              <a:rPr lang="ru-RU" sz="1600" b="0" dirty="0" smtClean="0"/>
              <a:t>препараты Вы получаете?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0" dirty="0" smtClean="0"/>
              <a:t>называет актуальные для него.</a:t>
            </a:r>
            <a:endParaRPr lang="ru-RU" sz="1600" b="0" dirty="0" smtClean="0"/>
          </a:p>
          <a:p>
            <a:pPr marL="0" indent="0">
              <a:spcBef>
                <a:spcPts val="0"/>
              </a:spcBef>
              <a:buNone/>
            </a:pPr>
            <a:endParaRPr lang="ru-RU" sz="1600" b="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0" dirty="0" smtClean="0"/>
              <a:t>О том, что он принимал какое-то время назад он не ответит.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Необходим уточняющий вопрос: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Имеются ли у вас опухолевые заболевания?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Лечились ли Вы ранее у онколога</a:t>
            </a:r>
            <a:r>
              <a:rPr lang="ru-RU" sz="1600" dirty="0" smtClean="0"/>
              <a:t>?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Принимали ли Вы противоопухолевые препараты?</a:t>
            </a: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414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Лекарственно-индуцированный пневмофиброз</a:t>
            </a:r>
            <a:endParaRPr lang="ru-RU" sz="2400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072636" y="3482768"/>
            <a:ext cx="3747836" cy="2232248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	</a:t>
            </a:r>
            <a:r>
              <a:rPr lang="ru-RU" sz="1600" b="1" dirty="0" smtClean="0"/>
              <a:t>Амиодарон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	Распространённость </a:t>
            </a:r>
            <a:r>
              <a:rPr lang="ru-RU" sz="1600" dirty="0"/>
              <a:t>поражения лёгких на фоне приёма амиодарона составляет </a:t>
            </a:r>
            <a:r>
              <a:rPr lang="ru-RU" sz="1600" dirty="0" smtClean="0"/>
              <a:t>до 9 %.</a:t>
            </a:r>
          </a:p>
          <a:p>
            <a:pPr>
              <a:buNone/>
            </a:pPr>
            <a:r>
              <a:rPr lang="ru-RU" sz="1600" dirty="0" smtClean="0"/>
              <a:t>	Препарат </a:t>
            </a:r>
            <a:r>
              <a:rPr lang="ru-RU" sz="1600" dirty="0"/>
              <a:t>вызывает поражения интерстиция как путём прямого цитотоксического действия, так и посредством иммунного </a:t>
            </a:r>
            <a:r>
              <a:rPr lang="ru-RU" sz="1600" dirty="0" smtClean="0"/>
              <a:t>механизма.</a:t>
            </a:r>
          </a:p>
          <a:p>
            <a:pPr>
              <a:buNone/>
            </a:pPr>
            <a:r>
              <a:rPr lang="ru-RU" sz="1600" dirty="0" smtClean="0"/>
              <a:t>	</a:t>
            </a:r>
            <a:endParaRPr lang="ru-RU" sz="1600" dirty="0"/>
          </a:p>
        </p:txBody>
      </p:sp>
      <p:pic>
        <p:nvPicPr>
          <p:cNvPr id="56322" name="Picture 2" descr="https://lib.medvestnik.ru/apps/lib/assets/uploads/pharmateca/2018/03/30-1.jpg"/>
          <p:cNvPicPr>
            <a:picLocks noChangeAspect="1" noChangeArrowheads="1"/>
          </p:cNvPicPr>
          <p:nvPr/>
        </p:nvPicPr>
        <p:blipFill>
          <a:blip r:embed="rId2"/>
          <a:srcRect l="53182" t="15203" b="13851"/>
          <a:stretch>
            <a:fillRect/>
          </a:stretch>
        </p:blipFill>
        <p:spPr bwMode="auto">
          <a:xfrm>
            <a:off x="5868144" y="1196752"/>
            <a:ext cx="2604810" cy="21243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3960440" cy="4176464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Далее необходимо уточнение о наблюдении узкими специалистами: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КАРДИОЛОГ</a:t>
            </a:r>
            <a:endParaRPr lang="ru-RU" sz="16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0" dirty="0" smtClean="0"/>
              <a:t>При положительно ответе на вопрос необходимо: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0" dirty="0" smtClean="0"/>
              <a:t>1.  уточнение - с целенаправленным обозначение конкретных лекарственных форм – АМИОДАРОН/КОРДАРОН.</a:t>
            </a:r>
          </a:p>
          <a:p>
            <a:pPr>
              <a:spcBef>
                <a:spcPts val="0"/>
              </a:spcBef>
            </a:pPr>
            <a:r>
              <a:rPr lang="ru-RU" sz="1600" b="0" dirty="0" smtClean="0"/>
              <a:t>2. </a:t>
            </a:r>
            <a:r>
              <a:rPr lang="ru-RU" sz="1600" b="0" dirty="0"/>
              <a:t>у</a:t>
            </a:r>
            <a:r>
              <a:rPr lang="ru-RU" sz="1600" b="0" dirty="0" smtClean="0"/>
              <a:t>становление временной связи </a:t>
            </a:r>
            <a:r>
              <a:rPr lang="ru-RU" sz="1600" b="0" dirty="0"/>
              <a:t>с приемом </a:t>
            </a:r>
            <a:r>
              <a:rPr lang="ru-RU" sz="1600" b="0" dirty="0" smtClean="0"/>
              <a:t>амиодарона.</a:t>
            </a:r>
          </a:p>
          <a:p>
            <a:pPr>
              <a:spcBef>
                <a:spcPts val="0"/>
              </a:spcBef>
            </a:pP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При наличии связи - направить к кардиологу для решения вопроса о замене антиаритмического препарата и проведении лечения ГКС.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b="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414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Лекарственно-индуцированный пневмофиброз</a:t>
            </a:r>
            <a:endParaRPr lang="ru-RU" sz="2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1196752"/>
            <a:ext cx="4286280" cy="3133243"/>
          </a:xfrm>
          <a:ln>
            <a:solidFill>
              <a:srgbClr val="0070C0"/>
            </a:solidFill>
          </a:ln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/>
              <a:t>2. </a:t>
            </a:r>
            <a:r>
              <a:rPr lang="ru-RU" sz="1400" dirty="0" err="1" smtClean="0"/>
              <a:t>Антиревматические</a:t>
            </a:r>
            <a:r>
              <a:rPr lang="ru-RU" sz="1400" dirty="0" smtClean="0"/>
              <a:t> препараты (</a:t>
            </a:r>
            <a:r>
              <a:rPr lang="ru-RU" sz="1400" dirty="0" err="1" smtClean="0"/>
              <a:t>метотрексат</a:t>
            </a:r>
            <a:r>
              <a:rPr lang="ru-RU" sz="1400" dirty="0"/>
              <a:t>, </a:t>
            </a:r>
            <a:r>
              <a:rPr lang="ru-RU" sz="1400" dirty="0" err="1"/>
              <a:t>лефлуномид</a:t>
            </a:r>
            <a:r>
              <a:rPr lang="ru-RU" sz="1400" dirty="0"/>
              <a:t>, </a:t>
            </a:r>
            <a:r>
              <a:rPr lang="ru-RU" sz="1400" dirty="0" err="1" smtClean="0"/>
              <a:t>инфликсимаб</a:t>
            </a:r>
            <a:r>
              <a:rPr lang="ru-RU" sz="1400" dirty="0"/>
              <a:t>, </a:t>
            </a:r>
            <a:r>
              <a:rPr lang="ru-RU" sz="1400" dirty="0" smtClean="0"/>
              <a:t> </a:t>
            </a:r>
            <a:r>
              <a:rPr lang="ru-RU" sz="1400" dirty="0" err="1" smtClean="0"/>
              <a:t>ритуксимаб</a:t>
            </a:r>
            <a:r>
              <a:rPr lang="ru-RU" sz="1400" dirty="0" smtClean="0"/>
              <a:t>, </a:t>
            </a:r>
            <a:r>
              <a:rPr lang="ru-RU" sz="1400" dirty="0" err="1" smtClean="0"/>
              <a:t>тоцилизумаб</a:t>
            </a:r>
            <a:r>
              <a:rPr lang="ru-RU" sz="1400" dirty="0" smtClean="0"/>
              <a:t>)</a:t>
            </a:r>
            <a:r>
              <a:rPr lang="ru-RU" sz="1400" b="0" dirty="0" smtClean="0"/>
              <a:t>. </a:t>
            </a:r>
          </a:p>
          <a:p>
            <a:pPr>
              <a:spcBef>
                <a:spcPts val="0"/>
              </a:spcBef>
            </a:pPr>
            <a:endParaRPr lang="ru-RU" sz="1400" b="0" dirty="0" smtClean="0"/>
          </a:p>
          <a:p>
            <a:pPr>
              <a:spcBef>
                <a:spcPts val="0"/>
              </a:spcBef>
            </a:pPr>
            <a:r>
              <a:rPr lang="ru-RU" sz="1400" b="0" dirty="0" smtClean="0"/>
              <a:t>Ежегодно </a:t>
            </a:r>
            <a:r>
              <a:rPr lang="ru-RU" sz="1400" b="0" dirty="0"/>
              <a:t>в литературе появляется около 100–200 со общений о токсичности метотрексата у больных с </a:t>
            </a:r>
            <a:r>
              <a:rPr lang="ru-RU" sz="1400" b="0" dirty="0" smtClean="0"/>
              <a:t>различными </a:t>
            </a:r>
            <a:r>
              <a:rPr lang="ru-RU" sz="1400" b="0" dirty="0"/>
              <a:t>опухолями, лейкозами, ревматоидным </a:t>
            </a:r>
            <a:r>
              <a:rPr lang="ru-RU" sz="1400" b="0" dirty="0" smtClean="0"/>
              <a:t>артритом. </a:t>
            </a:r>
            <a:r>
              <a:rPr lang="ru-RU" sz="1400" b="0" dirty="0"/>
              <a:t>Среди больных преобладают женщины (до 62%). </a:t>
            </a:r>
            <a:r>
              <a:rPr lang="ru-RU" sz="1400" b="0" dirty="0" smtClean="0"/>
              <a:t>Легочный фиброз </a:t>
            </a:r>
            <a:r>
              <a:rPr lang="ru-RU" sz="1400" b="0" dirty="0"/>
              <a:t>развивается при длительном лечении </a:t>
            </a:r>
            <a:r>
              <a:rPr lang="ru-RU" sz="1400" b="0" dirty="0" err="1"/>
              <a:t>метотрексатом</a:t>
            </a:r>
            <a:r>
              <a:rPr lang="ru-RU" sz="1400" b="0" dirty="0"/>
              <a:t> в суммарной дозе 2,5–1400 мг в неделю.</a:t>
            </a:r>
          </a:p>
          <a:p>
            <a:pPr>
              <a:spcBef>
                <a:spcPts val="0"/>
              </a:spcBef>
            </a:pPr>
            <a:endParaRPr lang="ru-RU" sz="1400" b="0" dirty="0"/>
          </a:p>
          <a:p>
            <a:pPr>
              <a:spcBef>
                <a:spcPts val="0"/>
              </a:spcBef>
            </a:pPr>
            <a:r>
              <a:rPr lang="ru-RU" sz="1400" b="0" dirty="0" smtClean="0"/>
              <a:t>Распространённость </a:t>
            </a:r>
            <a:r>
              <a:rPr lang="ru-RU" sz="1400" b="0" dirty="0" err="1" smtClean="0"/>
              <a:t>ритуксимаб</a:t>
            </a:r>
            <a:r>
              <a:rPr lang="ru-RU" sz="1400" b="0" dirty="0" smtClean="0"/>
              <a:t>-индуцированных пневмофиброзов составляет 3,7—10 %.</a:t>
            </a:r>
          </a:p>
          <a:p>
            <a:pPr>
              <a:spcBef>
                <a:spcPts val="0"/>
              </a:spcBef>
            </a:pPr>
            <a:endParaRPr lang="ru-RU" sz="1400" b="0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104456" cy="4176464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0" dirty="0"/>
              <a:t>Следует отметить, что пневмофиброз может быть следствием </a:t>
            </a:r>
            <a:r>
              <a:rPr lang="ru-RU" sz="1600" b="0" dirty="0" smtClean="0"/>
              <a:t>собственно системного заболевания соединительной ткани (РА, СС), </a:t>
            </a:r>
            <a:r>
              <a:rPr lang="ru-RU" sz="1600" b="0" dirty="0"/>
              <a:t>что затрудняет оценку этиологического фактора поражения лёгких у данной группы пациентов. </a:t>
            </a:r>
            <a:endParaRPr lang="ru-RU" sz="1600" b="0" dirty="0" smtClean="0"/>
          </a:p>
          <a:p>
            <a:pPr>
              <a:spcBef>
                <a:spcPts val="0"/>
              </a:spcBef>
            </a:pPr>
            <a:endParaRPr lang="ru-RU" sz="1600" b="0" dirty="0"/>
          </a:p>
          <a:p>
            <a:pPr>
              <a:spcBef>
                <a:spcPts val="0"/>
              </a:spcBef>
            </a:pPr>
            <a:r>
              <a:rPr lang="ru-RU" sz="1600" dirty="0" smtClean="0"/>
              <a:t>Поэтому при </a:t>
            </a:r>
            <a:r>
              <a:rPr lang="ru-RU" sz="1600" dirty="0"/>
              <a:t>впервые </a:t>
            </a:r>
            <a:r>
              <a:rPr lang="ru-RU" sz="1600" dirty="0" smtClean="0"/>
              <a:t>выявленном диффузном пневмофиброзе все пациенты должны быть обследованы у ревматолога.</a:t>
            </a: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b="0" dirty="0" smtClean="0"/>
              <a:t>Перед консультацией ревматолога направить пациента на скрининговые иммунологические тесты: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err="1" smtClean="0"/>
              <a:t>Ревматесты</a:t>
            </a:r>
            <a:endParaRPr lang="ru-RU" sz="1600" b="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0" dirty="0" smtClean="0"/>
              <a:t>Аутоантитела:</a:t>
            </a: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262393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/>
              <a:t>Антитела к циклическому цитруллинированному пептиду (</a:t>
            </a:r>
            <a:r>
              <a:rPr lang="ru-RU" sz="1400" b="1" dirty="0" err="1"/>
              <a:t>AntiCCP</a:t>
            </a:r>
            <a:r>
              <a:rPr lang="ru-RU" sz="1400" b="1" dirty="0"/>
              <a:t>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b="1" dirty="0" smtClean="0"/>
              <a:t>Суммарные </a:t>
            </a:r>
            <a:r>
              <a:rPr lang="ru-RU" sz="1400" b="1" dirty="0"/>
              <a:t>антинуклеарные антитела (АНА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5" t="22377" r="26488" b="14894"/>
          <a:stretch/>
        </p:blipFill>
        <p:spPr bwMode="auto">
          <a:xfrm>
            <a:off x="5868144" y="4419103"/>
            <a:ext cx="303847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ЕДИНИЧНЫЕ СЛУЧАИ РАЗВИТИЯ ПНВЕМОФИБРОЗА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САЛЬФАСАЛАЗИН. </a:t>
            </a:r>
            <a:r>
              <a:rPr lang="ru-RU" sz="1600" dirty="0" err="1" smtClean="0"/>
              <a:t>Тубуло</a:t>
            </a:r>
            <a:r>
              <a:rPr lang="ru-RU" sz="1600" dirty="0" smtClean="0"/>
              <a:t>-интерстициальный нефрит и фиброзирующий альвеолит, индуцированные </a:t>
            </a:r>
            <a:r>
              <a:rPr lang="ru-RU" sz="1600" dirty="0" err="1" smtClean="0"/>
              <a:t>сульфасалазином</a:t>
            </a:r>
            <a:r>
              <a:rPr lang="ru-RU" sz="1600" dirty="0" smtClean="0"/>
              <a:t>, при язвенном колите / Авдеев </a:t>
            </a:r>
            <a:r>
              <a:rPr lang="ru-RU" sz="1600" dirty="0"/>
              <a:t>В.Г., Фомин В.В., Попова Е.П., Юркевич Л.Ю., Осипенко В.П., </a:t>
            </a:r>
            <a:r>
              <a:rPr lang="ru-RU" sz="1600" dirty="0" err="1"/>
              <a:t>Соколина</a:t>
            </a:r>
            <a:r>
              <a:rPr lang="ru-RU" sz="1600" dirty="0"/>
              <a:t> И.А., Попова И.А</a:t>
            </a:r>
            <a:r>
              <a:rPr lang="ru-RU" sz="1600" dirty="0" smtClean="0"/>
              <a:t>. Терапевтический </a:t>
            </a:r>
            <a:r>
              <a:rPr lang="ru-RU" sz="1600" dirty="0"/>
              <a:t>архив. 2006. Т. 78. № 1. С. 77-79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dirty="0" smtClean="0"/>
              <a:t>СТАТИНЫ</a:t>
            </a:r>
            <a:r>
              <a:rPr lang="ru-RU" sz="1600" dirty="0" smtClean="0"/>
              <a:t> </a:t>
            </a:r>
            <a:r>
              <a:rPr lang="ru-RU" sz="1600" dirty="0"/>
              <a:t>(ингибиторы ГМГ-</a:t>
            </a:r>
            <a:r>
              <a:rPr lang="ru-RU" sz="1600" dirty="0" err="1"/>
              <a:t>КоА</a:t>
            </a:r>
            <a:r>
              <a:rPr lang="ru-RU" sz="1600" dirty="0"/>
              <a:t> </a:t>
            </a:r>
            <a:r>
              <a:rPr lang="ru-RU" sz="1600" dirty="0" err="1"/>
              <a:t>редуктазы</a:t>
            </a:r>
            <a:r>
              <a:rPr lang="ru-RU" sz="1600" dirty="0"/>
              <a:t>) широко используются для первичной и вторичной профилактики сердечно-сосудистых заболеваний. Среди пациентов с ИЛФ распространённость статин-индуцированных поражений составляет, по различным оценкам, от 0,01 до 0,4 </a:t>
            </a:r>
            <a:r>
              <a:rPr lang="ru-RU" sz="1600" dirty="0" smtClean="0"/>
              <a:t>%. В </a:t>
            </a:r>
            <a:r>
              <a:rPr lang="ru-RU" sz="1600" dirty="0"/>
              <a:t>компьютеризированной информационной базе данных Система отчётности </a:t>
            </a:r>
            <a:r>
              <a:rPr lang="ru-RU" sz="1600" dirty="0" err="1"/>
              <a:t>Food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Drug</a:t>
            </a:r>
            <a:r>
              <a:rPr lang="ru-RU" sz="1600" dirty="0"/>
              <a:t> </a:t>
            </a:r>
            <a:r>
              <a:rPr lang="ru-RU" sz="1600" dirty="0" err="1"/>
              <a:t>Administration</a:t>
            </a:r>
            <a:r>
              <a:rPr lang="ru-RU" sz="1600" dirty="0"/>
              <a:t> (FDA) о нежелательных явлениях (</a:t>
            </a:r>
            <a:r>
              <a:rPr lang="ru-RU" sz="1600" dirty="0" err="1"/>
              <a:t>Th</a:t>
            </a:r>
            <a:r>
              <a:rPr lang="ru-RU" sz="1600" dirty="0"/>
              <a:t> e FDA </a:t>
            </a:r>
            <a:r>
              <a:rPr lang="ru-RU" sz="1600" dirty="0" err="1"/>
              <a:t>Adverse</a:t>
            </a:r>
            <a:r>
              <a:rPr lang="ru-RU" sz="1600" dirty="0"/>
              <a:t> </a:t>
            </a:r>
            <a:r>
              <a:rPr lang="ru-RU" sz="1600" dirty="0" err="1"/>
              <a:t>Event</a:t>
            </a:r>
            <a:r>
              <a:rPr lang="ru-RU" sz="1600" dirty="0"/>
              <a:t> </a:t>
            </a:r>
            <a:r>
              <a:rPr lang="ru-RU" sz="1600" dirty="0" err="1"/>
              <a:t>Reporting</a:t>
            </a:r>
            <a:r>
              <a:rPr lang="ru-RU" sz="1600" dirty="0"/>
              <a:t> </a:t>
            </a:r>
            <a:r>
              <a:rPr lang="ru-RU" sz="1600" dirty="0" err="1"/>
              <a:t>System</a:t>
            </a:r>
            <a:r>
              <a:rPr lang="ru-RU" sz="1600" dirty="0"/>
              <a:t>, FAERS) имеется более 160 случаев статин-индуцированных </a:t>
            </a:r>
            <a:r>
              <a:rPr lang="ru-RU" sz="1600" dirty="0" smtClean="0"/>
              <a:t>ИЗЛ. </a:t>
            </a:r>
            <a:endParaRPr lang="ru-RU" sz="1600" dirty="0" smtClean="0"/>
          </a:p>
          <a:p>
            <a:pPr algn="ctr"/>
            <a:endParaRPr lang="ru-RU" sz="1600" b="1" dirty="0"/>
          </a:p>
          <a:p>
            <a:pPr marL="400050" lvl="1" indent="0" algn="ctr">
              <a:buNone/>
            </a:pPr>
            <a:r>
              <a:rPr lang="ru-RU" sz="1600" b="1" dirty="0" smtClean="0"/>
              <a:t>На </a:t>
            </a:r>
            <a:r>
              <a:rPr lang="ru-RU" sz="1600" b="1" dirty="0"/>
              <a:t>данный момент неясно, почему при приёме статинов миллионами пациентов поражение лёгких наблюдалось в таком малом числе случаев.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674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Трудности дифференциальной диагностики </a:t>
            </a:r>
            <a:br>
              <a:rPr lang="ru-RU" sz="2400" b="1" dirty="0" smtClean="0"/>
            </a:br>
            <a:r>
              <a:rPr lang="ru-RU" sz="2400" b="1" dirty="0" smtClean="0"/>
              <a:t>диффузного </a:t>
            </a:r>
            <a:r>
              <a:rPr lang="ru-RU" sz="2400" b="1" dirty="0" smtClean="0"/>
              <a:t>пневмофиброза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8402" y="2636912"/>
            <a:ext cx="3542070" cy="4032448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/>
              <a:t>ОСНОВНЫЕ ПРОБЛЕМЫ В ДИФФЕРЕНЦИАЛЬНОЙ ДИАГНОСТИКЕ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1" dirty="0"/>
          </a:p>
          <a:p>
            <a:pPr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Ошибочная </a:t>
            </a:r>
            <a:r>
              <a:rPr lang="ru-RU" sz="1400" dirty="0"/>
              <a:t>трактовка данных КТ недостаточно </a:t>
            </a:r>
            <a:r>
              <a:rPr lang="ru-RU" sz="1400" dirty="0" smtClean="0"/>
              <a:t>опытными рентгенологами</a:t>
            </a:r>
            <a:endParaRPr lang="ru-RU" sz="1400" dirty="0"/>
          </a:p>
          <a:p>
            <a:pPr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Отсутствие </a:t>
            </a:r>
            <a:r>
              <a:rPr lang="ru-RU" sz="1400" dirty="0"/>
              <a:t>четкости в трактовке </a:t>
            </a:r>
            <a:r>
              <a:rPr lang="ru-RU" sz="1400" dirty="0" smtClean="0"/>
              <a:t>«возможного» </a:t>
            </a:r>
            <a:r>
              <a:rPr lang="ru-RU" sz="1400" dirty="0"/>
              <a:t>или </a:t>
            </a:r>
            <a:r>
              <a:rPr lang="ru-RU" sz="1400" dirty="0" smtClean="0"/>
              <a:t>«вероятного» </a:t>
            </a:r>
            <a:r>
              <a:rPr lang="ru-RU" sz="1400" dirty="0"/>
              <a:t>наличия </a:t>
            </a:r>
            <a:r>
              <a:rPr lang="ru-RU" sz="1400" dirty="0" smtClean="0"/>
              <a:t>того или иного заболевания</a:t>
            </a:r>
            <a:endParaRPr lang="ru-RU" sz="1400" dirty="0"/>
          </a:p>
          <a:p>
            <a:pPr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Недооценка диагностической роли </a:t>
            </a:r>
            <a:r>
              <a:rPr lang="ru-RU" sz="1400" dirty="0"/>
              <a:t>бронхоальвеолярного лаважа (БАЛ</a:t>
            </a:r>
            <a:r>
              <a:rPr lang="ru-RU" sz="1400" dirty="0" smtClean="0"/>
              <a:t>).</a:t>
            </a:r>
          </a:p>
          <a:p>
            <a:pPr>
              <a:spcBef>
                <a:spcPts val="0"/>
              </a:spcBef>
              <a:buFont typeface="+mj-lt"/>
              <a:buAutoNum type="arabicParenR"/>
            </a:pPr>
            <a:r>
              <a:rPr lang="ru-RU" sz="1600" b="1" dirty="0" smtClean="0"/>
              <a:t>Неумение/нежелание </a:t>
            </a:r>
            <a:r>
              <a:rPr lang="ru-RU" sz="1600" b="1" dirty="0"/>
              <a:t>использовать анамнез как инструмент </a:t>
            </a:r>
            <a:r>
              <a:rPr lang="ru-RU" sz="1600" b="1" dirty="0" smtClean="0"/>
              <a:t>диагностики</a:t>
            </a:r>
            <a:endParaRPr lang="ru-RU" sz="1600" b="1" dirty="0"/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  <a:p>
            <a:pPr>
              <a:spcBef>
                <a:spcPts val="0"/>
              </a:spcBef>
            </a:pP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5" t="26512" r="39353" b="24473"/>
          <a:stretch/>
        </p:blipFill>
        <p:spPr bwMode="auto">
          <a:xfrm>
            <a:off x="624905" y="2852936"/>
            <a:ext cx="4653497" cy="3260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1560" y="1340768"/>
            <a:ext cx="8039569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Дифференциальная диагностика  при диффузном </a:t>
            </a:r>
            <a:r>
              <a:rPr lang="ru-RU" dirty="0" smtClean="0"/>
              <a:t>пневмофиброзе </a:t>
            </a:r>
            <a:r>
              <a:rPr lang="ru-RU" dirty="0" smtClean="0"/>
              <a:t>представляет многоэтапный процесс с привлечением результатов различных методов исследования,  с </a:t>
            </a:r>
            <a:r>
              <a:rPr lang="ru-RU" dirty="0" err="1" smtClean="0"/>
              <a:t>мультидисциплинарным</a:t>
            </a:r>
            <a:r>
              <a:rPr lang="ru-RU" dirty="0" smtClean="0"/>
              <a:t> обсуждением. </a:t>
            </a:r>
          </a:p>
          <a:p>
            <a:pPr marL="0" indent="0">
              <a:buNone/>
            </a:pPr>
            <a:r>
              <a:rPr lang="ru-RU" dirty="0" smtClean="0"/>
              <a:t>Лидирующую позицию в этом процессе должен занимать клиницист, определяющий последовательность использования диагностических методов, обладающий умением дать объективную оценку результатов обследования и рекомендаций специалистов, привлекаемых к </a:t>
            </a:r>
            <a:r>
              <a:rPr lang="ru-RU" dirty="0" err="1" smtClean="0"/>
              <a:t>мультидисциплинарной</a:t>
            </a:r>
            <a:r>
              <a:rPr lang="ru-RU" dirty="0" smtClean="0"/>
              <a:t> дискуссии.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4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Анамнез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Время появления симптомов, их </a:t>
            </a:r>
            <a:r>
              <a:rPr lang="ru-RU" sz="1600" dirty="0" smtClean="0"/>
              <a:t>последовательность:</a:t>
            </a:r>
            <a:endParaRPr lang="ru-RU" sz="1600" dirty="0" smtClean="0"/>
          </a:p>
          <a:p>
            <a:pPr lvl="1"/>
            <a:r>
              <a:rPr lang="ru-RU" sz="1600" dirty="0" smtClean="0"/>
              <a:t>Кашель-одышка</a:t>
            </a:r>
          </a:p>
          <a:p>
            <a:pPr lvl="1"/>
            <a:r>
              <a:rPr lang="ru-RU" sz="1600" dirty="0" smtClean="0"/>
              <a:t>Одышка-кашель</a:t>
            </a:r>
          </a:p>
          <a:p>
            <a:pPr lvl="1"/>
            <a:r>
              <a:rPr lang="ru-RU" sz="1600" dirty="0" smtClean="0"/>
              <a:t>Наличие, время появления и свойства мокроты</a:t>
            </a:r>
          </a:p>
          <a:p>
            <a:pPr lvl="1"/>
            <a:r>
              <a:rPr lang="ru-RU" sz="1600" dirty="0" smtClean="0"/>
              <a:t>Наличие в анамнезе плеврита</a:t>
            </a:r>
          </a:p>
          <a:p>
            <a:endParaRPr lang="ru-RU" sz="1600" dirty="0" smtClean="0"/>
          </a:p>
          <a:p>
            <a:r>
              <a:rPr lang="ru-RU" sz="1600" dirty="0" smtClean="0"/>
              <a:t>Скорость и характер нарастания симптомов 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Проводимые </a:t>
            </a:r>
            <a:r>
              <a:rPr lang="ru-RU" sz="1600" dirty="0" smtClean="0"/>
              <a:t>ранее диагностические исследования и их данные</a:t>
            </a:r>
          </a:p>
          <a:p>
            <a:r>
              <a:rPr lang="ru-RU" sz="1600" dirty="0" smtClean="0"/>
              <a:t>Эффективность проводимого </a:t>
            </a:r>
            <a:r>
              <a:rPr lang="ru-RU" sz="1600" dirty="0" smtClean="0"/>
              <a:t>ранее лечения</a:t>
            </a:r>
            <a:endParaRPr lang="ru-RU" sz="1600" dirty="0"/>
          </a:p>
        </p:txBody>
      </p:sp>
      <p:pic>
        <p:nvPicPr>
          <p:cNvPr id="5122" name="Picture 2" descr="https://fsd.multiurok.ru/html/2022/06/26/s_62b8b4660d928/phpN34GAv_SPECIFICHESKIE-PRICIPY-FIZICHESKOGO-VOSPITAIYA_html_fbc9ad960c948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 bwMode="auto">
          <a:xfrm>
            <a:off x="5045943" y="2708920"/>
            <a:ext cx="2895178" cy="18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Анамнез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941568" cy="4525963"/>
          </a:xfrm>
        </p:spPr>
        <p:txBody>
          <a:bodyPr>
            <a:noAutofit/>
          </a:bodyPr>
          <a:lstStyle/>
          <a:p>
            <a:r>
              <a:rPr lang="ru-RU" sz="1400" dirty="0"/>
              <a:t>Внешне средовые ингаляционные </a:t>
            </a:r>
            <a:r>
              <a:rPr lang="ru-RU" sz="1400" dirty="0" smtClean="0"/>
              <a:t>воздействия (в </a:t>
            </a:r>
            <a:r>
              <a:rPr lang="ru-RU" sz="1400" dirty="0"/>
              <a:t>сельском хозяйстве или в </a:t>
            </a:r>
            <a:r>
              <a:rPr lang="ru-RU" sz="1400" dirty="0" smtClean="0"/>
              <a:t>быту):</a:t>
            </a:r>
            <a:endParaRPr lang="ru-RU" sz="1400" dirty="0"/>
          </a:p>
          <a:p>
            <a:pPr lvl="1"/>
            <a:r>
              <a:rPr lang="ru-RU" sz="1400" dirty="0" smtClean="0"/>
              <a:t>металлической </a:t>
            </a:r>
            <a:r>
              <a:rPr lang="ru-RU" sz="1400" dirty="0"/>
              <a:t>(ОШ </a:t>
            </a:r>
            <a:r>
              <a:rPr lang="ru-RU" sz="1400" dirty="0" smtClean="0"/>
              <a:t>2,44), </a:t>
            </a:r>
          </a:p>
          <a:p>
            <a:pPr lvl="1"/>
            <a:r>
              <a:rPr lang="ru-RU" sz="1400" dirty="0" smtClean="0"/>
              <a:t>древесной </a:t>
            </a:r>
            <a:r>
              <a:rPr lang="ru-RU" sz="1400" dirty="0"/>
              <a:t>(ОШ </a:t>
            </a:r>
            <a:r>
              <a:rPr lang="ru-RU" sz="1400" dirty="0" smtClean="0"/>
              <a:t>1,94 ) </a:t>
            </a:r>
          </a:p>
          <a:p>
            <a:pPr lvl="1"/>
            <a:r>
              <a:rPr lang="ru-RU" sz="1400" dirty="0" smtClean="0"/>
              <a:t>каменной </a:t>
            </a:r>
            <a:r>
              <a:rPr lang="ru-RU" sz="1400" dirty="0"/>
              <a:t>пылью (ОШ </a:t>
            </a:r>
            <a:r>
              <a:rPr lang="ru-RU" sz="1400" dirty="0" smtClean="0"/>
              <a:t>1,97). </a:t>
            </a:r>
          </a:p>
          <a:p>
            <a:pPr lvl="1"/>
            <a:r>
              <a:rPr lang="ru-RU" sz="1400" dirty="0" smtClean="0"/>
              <a:t>ингаляционное </a:t>
            </a:r>
            <a:r>
              <a:rPr lang="ru-RU" sz="1400" dirty="0"/>
              <a:t>воздействие органической пыли (растительная или животная)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</a:t>
            </a:r>
          </a:p>
          <a:p>
            <a:r>
              <a:rPr lang="ru-RU" sz="1400" dirty="0" smtClean="0"/>
              <a:t>П</a:t>
            </a:r>
            <a:r>
              <a:rPr lang="ru-RU" sz="1400" dirty="0" smtClean="0"/>
              <a:t>рофессиональный анамнез. </a:t>
            </a:r>
          </a:p>
          <a:p>
            <a:pPr marL="400050" lvl="1" indent="0">
              <a:buNone/>
            </a:pPr>
            <a:r>
              <a:rPr lang="ru-RU" sz="1400" b="1" dirty="0" smtClean="0"/>
              <a:t>Требуется задать вопросы:</a:t>
            </a:r>
          </a:p>
          <a:p>
            <a:pPr marL="400050" lvl="1" indent="0">
              <a:buNone/>
            </a:pPr>
            <a:r>
              <a:rPr lang="ru-RU" sz="1400" b="1" dirty="0" smtClean="0"/>
              <a:t>1) </a:t>
            </a:r>
            <a:r>
              <a:rPr lang="ru-RU" sz="1400" b="1" dirty="0" smtClean="0"/>
              <a:t> с ЧЕМ Вы работаете с перечислением возможных профессиональных факторов</a:t>
            </a:r>
            <a:endParaRPr lang="ru-RU" sz="1400" b="1" dirty="0" smtClean="0"/>
          </a:p>
          <a:p>
            <a:pPr marL="400050" lvl="1" indent="0">
              <a:buNone/>
            </a:pPr>
            <a:r>
              <a:rPr lang="ru-RU" sz="1400" b="1" dirty="0" smtClean="0"/>
              <a:t>2) используете ли Вы средства защиты?</a:t>
            </a:r>
          </a:p>
          <a:p>
            <a:pPr marL="400050" lvl="1" indent="0">
              <a:buNone/>
            </a:pPr>
            <a:r>
              <a:rPr lang="ru-RU" sz="1400" b="1" dirty="0" smtClean="0"/>
              <a:t>3) Сколько лет Вы работаете на данном предприятии</a:t>
            </a:r>
            <a:endParaRPr lang="ru-RU" sz="1400" b="1" dirty="0" smtClean="0"/>
          </a:p>
          <a:p>
            <a:pPr marL="400050" lvl="1" indent="0">
              <a:buNone/>
            </a:pPr>
            <a:endParaRPr lang="ru-RU" sz="1400" dirty="0"/>
          </a:p>
          <a:p>
            <a:r>
              <a:rPr lang="ru-RU" sz="1400" dirty="0" smtClean="0"/>
              <a:t>Курение</a:t>
            </a:r>
            <a:r>
              <a:rPr lang="ru-RU" sz="1400" dirty="0"/>
              <a:t>, в том числе </a:t>
            </a:r>
            <a:r>
              <a:rPr lang="ru-RU" sz="1400" dirty="0" smtClean="0"/>
              <a:t>пассивное, </a:t>
            </a:r>
            <a:r>
              <a:rPr lang="ru-RU" sz="1400" dirty="0" smtClean="0"/>
              <a:t>с расчетом </a:t>
            </a:r>
            <a:r>
              <a:rPr lang="ru-RU" sz="1400" dirty="0" smtClean="0"/>
              <a:t>индекса курени</a:t>
            </a:r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Наследственный анамнез:</a:t>
            </a:r>
          </a:p>
          <a:p>
            <a:pPr marL="457200" lvl="1" indent="0">
              <a:buNone/>
            </a:pPr>
            <a:r>
              <a:rPr lang="ru-RU" sz="1400" dirty="0" smtClean="0"/>
              <a:t>около </a:t>
            </a:r>
            <a:r>
              <a:rPr lang="ru-RU" sz="1400" dirty="0"/>
              <a:t>5% всей популяции больных ИЛФ имеют семейный легочный фиброз </a:t>
            </a:r>
            <a:r>
              <a:rPr lang="ru-RU" sz="1400" dirty="0" smtClean="0"/>
              <a:t>среди </a:t>
            </a:r>
            <a:r>
              <a:rPr lang="ru-RU" sz="1400" dirty="0"/>
              <a:t>кровных </a:t>
            </a:r>
            <a:r>
              <a:rPr lang="ru-RU" sz="1400" dirty="0" smtClean="0"/>
              <a:t>родственников. 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1026" name="Picture 2" descr="https://s1.slide-share.ru/s_slide/1d127ff23ee20f0b073d0cedbb3e02eb/4725f798-14b2-478a-98e5-84eea436942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19974" r="4075" b="3365"/>
          <a:stretch/>
        </p:blipFill>
        <p:spPr bwMode="auto">
          <a:xfrm>
            <a:off x="6372200" y="3717032"/>
            <a:ext cx="2172947" cy="136815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диагностика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1600" b="1" dirty="0"/>
              <a:t>Ограниченный пневмосклероз </a:t>
            </a:r>
            <a:r>
              <a:rPr lang="ru-RU" sz="1600" dirty="0"/>
              <a:t>обычно не беспокоит пациентов, иногда отмечается незначительный сухой кашель или кашель со скудной мокротой.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1</a:t>
            </a:r>
            <a:r>
              <a:rPr lang="ru-RU" sz="1600" b="1" dirty="0" smtClean="0"/>
              <a:t>. Признаки </a:t>
            </a:r>
            <a:r>
              <a:rPr lang="ru-RU" sz="1600" b="1" dirty="0"/>
              <a:t>основной болезни, вызывающей </a:t>
            </a:r>
            <a:r>
              <a:rPr lang="ru-RU" sz="1600" b="1" dirty="0" smtClean="0"/>
              <a:t>пневмофиброз</a:t>
            </a:r>
            <a:endParaRPr lang="ru-RU" sz="1600" b="1" dirty="0"/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(например, ХОБЛ, интерстициальная пневмония, </a:t>
            </a:r>
            <a:r>
              <a:rPr lang="ru-RU" sz="1600" dirty="0" err="1" smtClean="0"/>
              <a:t>бронхоэктазы</a:t>
            </a:r>
            <a:r>
              <a:rPr lang="ru-RU" sz="1600" dirty="0" smtClean="0"/>
              <a:t>, </a:t>
            </a:r>
            <a:r>
              <a:rPr lang="ru-RU" sz="1600" dirty="0" err="1" smtClean="0"/>
              <a:t>ревматоидный</a:t>
            </a:r>
            <a:r>
              <a:rPr lang="ru-RU" sz="1600" dirty="0" smtClean="0"/>
              <a:t> артрит)</a:t>
            </a:r>
            <a:endParaRPr lang="ru-RU" sz="1600" dirty="0"/>
          </a:p>
          <a:p>
            <a:pPr marL="400050" lvl="1" indent="0">
              <a:spcBef>
                <a:spcPts val="0"/>
              </a:spcBef>
              <a:buNone/>
            </a:pPr>
            <a:endParaRPr lang="ru-RU" sz="16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ru-RU" sz="1600" b="1" dirty="0" smtClean="0"/>
              <a:t>При диффузном пневмосклерозе </a:t>
            </a:r>
            <a:r>
              <a:rPr lang="ru-RU" sz="1600" dirty="0" smtClean="0"/>
              <a:t>клиническая картина яркая, постепенно нарастает: сначала появляются </a:t>
            </a:r>
            <a:r>
              <a:rPr lang="ru-RU" sz="1600" dirty="0" smtClean="0"/>
              <a:t>кашель</a:t>
            </a:r>
            <a:r>
              <a:rPr lang="ru-RU" sz="1600" dirty="0" smtClean="0"/>
              <a:t>, далее - одышка, слабость, утомляемость, затем появляется и нарастает цианоз. Позже появляется </a:t>
            </a:r>
            <a:r>
              <a:rPr lang="ru-RU" sz="1600" dirty="0"/>
              <a:t>деформация концевых фаланг пальцев и ногтей: они приобретают вид барабанных палочек и часовых стекол</a:t>
            </a:r>
            <a:r>
              <a:rPr lang="ru-RU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2. Признаки дыхательной недостаточности, наличие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выраженность легочного сердца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7356" r="26256" b="15811"/>
          <a:stretch/>
        </p:blipFill>
        <p:spPr bwMode="auto">
          <a:xfrm>
            <a:off x="5929322" y="4357694"/>
            <a:ext cx="2573798" cy="18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Физикальные признаки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Определяются:</a:t>
            </a:r>
          </a:p>
          <a:p>
            <a:pPr>
              <a:buAutoNum type="arabicPeriod"/>
            </a:pPr>
            <a:r>
              <a:rPr lang="ru-RU" sz="1600" dirty="0" smtClean="0"/>
              <a:t>основным заболеванием и наличием участка уплотненной легочной ткани </a:t>
            </a:r>
          </a:p>
          <a:p>
            <a:pPr marL="400050" lvl="1" indent="0">
              <a:buNone/>
            </a:pPr>
            <a:r>
              <a:rPr lang="ru-RU" sz="1600" dirty="0"/>
              <a:t>При сравнительной перкуссии звук притупляется, что связано со склерозом легкого и уменьшением воздушности. </a:t>
            </a:r>
          </a:p>
          <a:p>
            <a:pPr marL="400050" lvl="1" indent="0">
              <a:buNone/>
            </a:pPr>
            <a:r>
              <a:rPr lang="ru-RU" sz="1600" dirty="0"/>
              <a:t>При топографической перкуссии - при диффузном пневмосклерозе перкуторно определяется смещение границ легких. </a:t>
            </a:r>
          </a:p>
          <a:p>
            <a:pPr marL="400050" lvl="1" indent="0">
              <a:buNone/>
            </a:pPr>
            <a:r>
              <a:rPr lang="ru-RU" sz="1600" dirty="0"/>
              <a:t>При аускультации легких обнаруживают жесткое дыхание, </a:t>
            </a:r>
            <a:r>
              <a:rPr lang="ru-RU" sz="1600" dirty="0" smtClean="0"/>
              <a:t>крепитация: хруст </a:t>
            </a:r>
            <a:r>
              <a:rPr lang="ru-RU" sz="1600" dirty="0"/>
              <a:t>«липучки», или хрипы «</a:t>
            </a:r>
            <a:r>
              <a:rPr lang="ru-RU" sz="1600" dirty="0" err="1"/>
              <a:t>velcro</a:t>
            </a:r>
            <a:r>
              <a:rPr lang="ru-RU" sz="1600" dirty="0" smtClean="0"/>
              <a:t>» </a:t>
            </a:r>
            <a:r>
              <a:rPr lang="ru-RU" sz="1600" dirty="0"/>
              <a:t>в базальных отделах </a:t>
            </a:r>
            <a:endParaRPr lang="ru-RU" sz="1600" dirty="0" smtClean="0"/>
          </a:p>
          <a:p>
            <a:pPr marL="400050" lvl="1" indent="0">
              <a:buNone/>
            </a:pPr>
            <a:endParaRPr lang="ru-RU" sz="1600" dirty="0"/>
          </a:p>
          <a:p>
            <a:pPr>
              <a:buAutoNum type="arabicPeriod"/>
            </a:pPr>
            <a:r>
              <a:rPr lang="ru-RU" sz="1600" dirty="0" smtClean="0"/>
              <a:t>дыхательной недостаточностью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3</a:t>
            </a:r>
            <a:r>
              <a:rPr lang="ru-RU" sz="1600" dirty="0" smtClean="0"/>
              <a:t>. </a:t>
            </a:r>
            <a:r>
              <a:rPr lang="ru-RU" sz="1600" dirty="0" smtClean="0"/>
              <a:t>диффузные </a:t>
            </a:r>
            <a:r>
              <a:rPr lang="ru-RU" sz="1600" dirty="0"/>
              <a:t>формы </a:t>
            </a:r>
            <a:r>
              <a:rPr lang="ru-RU" sz="1600" dirty="0" smtClean="0"/>
              <a:t>пневмофиброза сопровождаются </a:t>
            </a:r>
            <a:r>
              <a:rPr lang="ru-RU" sz="1600" dirty="0" err="1"/>
              <a:t>прекапиллярной</a:t>
            </a:r>
            <a:r>
              <a:rPr lang="ru-RU" sz="1600" dirty="0"/>
              <a:t> гипертензией малого круга кровообращения и проявлениями </a:t>
            </a:r>
            <a:r>
              <a:rPr lang="ru-RU" sz="1600" b="1" dirty="0"/>
              <a:t>легочного </a:t>
            </a:r>
            <a:r>
              <a:rPr lang="ru-RU" sz="1600" b="1" dirty="0" smtClean="0"/>
              <a:t>сердца.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050" name="Picture 2" descr="https://www.artnews.com/wp-content/uploads/2020/10/AdobeStock_11643715.jpeg?w=1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12712"/>
            <a:ext cx="1656184" cy="11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Знакомо профпатологам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340768"/>
            <a:ext cx="8229600" cy="622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dirty="0"/>
              <a:t>Пневмокониоз</a:t>
            </a:r>
            <a:r>
              <a:rPr lang="ru-RU" sz="1400" dirty="0"/>
              <a:t> - это истинно (собственно) профессиональное заболевание, развивающееся вследствие длительного вдыхания производственной пыли и характеризующееся развитием </a:t>
            </a:r>
            <a:r>
              <a:rPr lang="ru-RU" sz="1400" b="1" dirty="0" smtClean="0"/>
              <a:t>пневмофиброза.</a:t>
            </a: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t="23042" r="25400" b="30959"/>
          <a:stretch/>
        </p:blipFill>
        <p:spPr bwMode="auto">
          <a:xfrm>
            <a:off x="539552" y="1916832"/>
            <a:ext cx="6762259" cy="3548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Текст 6"/>
          <p:cNvSpPr txBox="1">
            <a:spLocks/>
          </p:cNvSpPr>
          <p:nvPr/>
        </p:nvSpPr>
        <p:spPr>
          <a:xfrm>
            <a:off x="2267744" y="4725144"/>
            <a:ext cx="6552728" cy="158417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</a:rPr>
              <a:t>Первичные молекулярные механизмы воздействия </a:t>
            </a:r>
            <a:r>
              <a:rPr lang="ru-RU" sz="1400" dirty="0" err="1">
                <a:solidFill>
                  <a:srgbClr val="002060"/>
                </a:solidFill>
              </a:rPr>
              <a:t>фиброгенной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пыли: </a:t>
            </a:r>
          </a:p>
          <a:p>
            <a:pPr algn="ctr"/>
            <a:r>
              <a:rPr lang="ru-RU" sz="1400" dirty="0" smtClean="0"/>
              <a:t>Макрофаг поглощает пыль. Скорость </a:t>
            </a:r>
            <a:r>
              <a:rPr lang="ru-RU" sz="1400" dirty="0"/>
              <a:t>гибели макрофагов пропорциональна фиброгенной агрессивности </a:t>
            </a:r>
            <a:r>
              <a:rPr lang="ru-RU" sz="1400" dirty="0" smtClean="0"/>
              <a:t>пыли.</a:t>
            </a:r>
          </a:p>
          <a:p>
            <a:pPr algn="ctr"/>
            <a:r>
              <a:rPr lang="ru-RU" sz="1400" dirty="0" smtClean="0"/>
              <a:t>Макрофаг </a:t>
            </a:r>
            <a:r>
              <a:rPr lang="ru-RU" sz="1400" dirty="0"/>
              <a:t>гибнет </a:t>
            </a:r>
            <a:r>
              <a:rPr lang="ru-RU" sz="1400" dirty="0" smtClean="0"/>
              <a:t>бесславно </a:t>
            </a:r>
            <a:r>
              <a:rPr lang="ru-RU" sz="1400" dirty="0"/>
              <a:t>– пыль НЕТ!!! </a:t>
            </a:r>
            <a:endParaRPr lang="ru-RU" sz="1400" dirty="0" smtClean="0"/>
          </a:p>
          <a:p>
            <a:pPr algn="ctr"/>
            <a:r>
              <a:rPr lang="ru-RU" sz="1400" dirty="0" smtClean="0"/>
              <a:t>Новые </a:t>
            </a:r>
            <a:r>
              <a:rPr lang="ru-RU" sz="1400" dirty="0"/>
              <a:t>макрофаги рекрутируются из </a:t>
            </a:r>
            <a:r>
              <a:rPr lang="ru-RU" sz="1400" dirty="0" smtClean="0"/>
              <a:t>кровотока и повторяют </a:t>
            </a:r>
            <a:r>
              <a:rPr lang="ru-RU" sz="1400" dirty="0" err="1" smtClean="0"/>
              <a:t>фагоцитирование</a:t>
            </a:r>
            <a:r>
              <a:rPr lang="ru-RU" sz="1400" dirty="0" smtClean="0"/>
              <a:t> пыли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Значение анамнеза в дифференциальной диагностике диффузного </a:t>
            </a:r>
            <a:r>
              <a:rPr lang="ru-RU" sz="2400" b="1" dirty="0" smtClean="0"/>
              <a:t>пневмофиброза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976314"/>
              </p:ext>
            </p:extLst>
          </p:nvPr>
        </p:nvGraphicFramePr>
        <p:xfrm>
          <a:off x="428596" y="1500174"/>
          <a:ext cx="8463883" cy="46651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51966"/>
                <a:gridCol w="875017"/>
                <a:gridCol w="1385443"/>
                <a:gridCol w="1312525"/>
                <a:gridCol w="1093771"/>
                <a:gridCol w="1385443"/>
                <a:gridCol w="1059718"/>
              </a:tblGrid>
              <a:tr h="64377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Заболевания, проявляющиеся пневмофиброзом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Возраст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Анамнез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Характер</a:t>
                      </a:r>
                      <a:r>
                        <a:rPr lang="ru-RU" sz="1100" baseline="0" dirty="0" smtClean="0"/>
                        <a:t> течения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Дополнительные признаки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МСКТ_ картина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Гистология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24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Пневмокониоз</a:t>
                      </a:r>
                      <a:endParaRPr lang="ru-RU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после 40</a:t>
                      </a:r>
                      <a:r>
                        <a:rPr lang="ru-RU" sz="1100" baseline="0" dirty="0" smtClean="0"/>
                        <a:t> лет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Профессиональные вредности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Одышка, кашель, боли в грудной клетке, ЛУ не увеличены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Медленно прогрессирующее нарастание симптоматики (годы)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Отсутствие эффекта от лечения.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Заболевание неизлечимо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Интерстициальный фиброз, мономорфные  узелковые/узловые тени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Узелки с частицами пыли (SiO2) внутри и фиброзными кольцами вокруг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11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Лекарственный пневмонит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любой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Прием лекарственных препаратов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Начинается</a:t>
                      </a:r>
                      <a:r>
                        <a:rPr lang="ru-RU" sz="1100" baseline="0" dirty="0" smtClean="0"/>
                        <a:t> с пневмонита.</a:t>
                      </a:r>
                    </a:p>
                    <a:p>
                      <a:endParaRPr lang="ru-RU" sz="1100" baseline="0" dirty="0" smtClean="0"/>
                    </a:p>
                    <a:p>
                      <a:r>
                        <a:rPr lang="ru-RU" sz="1100" baseline="0" dirty="0" smtClean="0"/>
                        <a:t>Быстрая скорость нарастания симптоматики (недели, месяцы)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Высокая эффективность ГКС</a:t>
                      </a:r>
                    </a:p>
                    <a:p>
                      <a:r>
                        <a:rPr lang="ru-RU" sz="1100" dirty="0" smtClean="0"/>
                        <a:t>В</a:t>
                      </a:r>
                      <a:r>
                        <a:rPr lang="ru-RU" sz="1100" baseline="0" dirty="0" smtClean="0"/>
                        <a:t> 85% </a:t>
                      </a:r>
                      <a:r>
                        <a:rPr lang="ru-RU" sz="1100" dirty="0" smtClean="0"/>
                        <a:t>полное разрешение изменений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Периваскулярный фиброз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Признаки эозинофильного васкулита, гранулематоз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9140" r="23067" b="11700"/>
          <a:stretch/>
        </p:blipFill>
        <p:spPr bwMode="auto">
          <a:xfrm>
            <a:off x="7092280" y="3356992"/>
            <a:ext cx="1590676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53687" r="56896" b="27092"/>
          <a:stretch/>
        </p:blipFill>
        <p:spPr bwMode="auto">
          <a:xfrm>
            <a:off x="5508104" y="3356992"/>
            <a:ext cx="1415379" cy="99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wwbm.ru/wp-content/uploads/1/d/e/1de0e1eb458eab692ef4f3279354cc22.jpeg"/>
          <p:cNvPicPr>
            <a:picLocks noChangeAspect="1" noChangeArrowheads="1"/>
          </p:cNvPicPr>
          <p:nvPr/>
        </p:nvPicPr>
        <p:blipFill rotWithShape="1">
          <a:blip r:embed="rId4"/>
          <a:srcRect l="68128" t="37500" b="24445"/>
          <a:stretch/>
        </p:blipFill>
        <p:spPr bwMode="auto">
          <a:xfrm>
            <a:off x="6379040" y="4941168"/>
            <a:ext cx="1426479" cy="1167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3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Значение анамнеза в дифференциальной диагностике диффузного </a:t>
            </a:r>
            <a:r>
              <a:rPr lang="ru-RU" sz="2400" b="1" dirty="0" smtClean="0"/>
              <a:t>пневмофиброза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168191"/>
              </p:ext>
            </p:extLst>
          </p:nvPr>
        </p:nvGraphicFramePr>
        <p:xfrm>
          <a:off x="428596" y="1500174"/>
          <a:ext cx="8463883" cy="429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6129"/>
                <a:gridCol w="947935"/>
                <a:gridCol w="1093771"/>
                <a:gridCol w="1857596"/>
                <a:gridCol w="1119484"/>
                <a:gridCol w="1014833"/>
                <a:gridCol w="12241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Заболевания, проявляющиеся пневмофиброзом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Возраст/стаж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Анамнез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Характер</a:t>
                      </a:r>
                      <a:r>
                        <a:rPr lang="ru-RU" sz="1200" baseline="0" dirty="0" smtClean="0"/>
                        <a:t> течения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Дополнительные признаки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МСКТ_ картина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Гистология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ИЛФ/ОИП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старше 50 лет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Внешне средовые ингаляционные воздействия, чаще всего курение, в том числе пассивное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 остром прогрессирующем течении, лихорадка, похудение, боли в грудной клетке, мышцах, суставах, одышка.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хроническом течении – прогрессивно нарастающая одышка и сухой кашель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Патологический процесс ограничен нижними дыхательными путями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Паттерн ОИП (обычной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интерстициальной пневмонии)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Уплотнение и утолщение межальвеолярных перегородок, облитерация альвеол и капилляров фиброзной тканью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Системные заболевания соединительной ткани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средний возраст, частота нарастает с возрастом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СЗСТ, хороший ответ на ГКС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Может</a:t>
                      </a:r>
                      <a:r>
                        <a:rPr lang="ru-RU" sz="1200" baseline="0" dirty="0" smtClean="0"/>
                        <a:t> быть первым проявлением системного заболевания соединительной ткани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Серологическое тестирование выявляет аутоантитела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8727" r="34887" b="50194"/>
          <a:stretch/>
        </p:blipFill>
        <p:spPr bwMode="auto">
          <a:xfrm>
            <a:off x="683568" y="908720"/>
            <a:ext cx="8018759" cy="4516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79712" y="1772816"/>
            <a:ext cx="4104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051720" y="1988840"/>
            <a:ext cx="583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360774"/>
              </p:ext>
            </p:extLst>
          </p:nvPr>
        </p:nvGraphicFramePr>
        <p:xfrm>
          <a:off x="395536" y="1517957"/>
          <a:ext cx="3727886" cy="27513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3590"/>
                <a:gridCol w="2664296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ИЛФ/</a:t>
                      </a:r>
                    </a:p>
                    <a:p>
                      <a:r>
                        <a:rPr lang="ru-RU" sz="1600" b="1" dirty="0" smtClean="0"/>
                        <a:t>ОИП 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Преобладание в базальных, кортикальных отделах легких: </a:t>
                      </a:r>
                    </a:p>
                    <a:p>
                      <a:endParaRPr lang="ru-RU" sz="16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субплевральные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ретикулярные изменения ± «сотовое легкое» с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апикально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-базальным градиентом 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5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СЗСТ </a:t>
                      </a:r>
                    </a:p>
                    <a:p>
                      <a:r>
                        <a:rPr lang="ru-RU" sz="1600" b="1" dirty="0" smtClean="0"/>
                        <a:t>(РА, СС)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Советы по оценке КТ при интерстициальной пневмо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9056" y="476672"/>
            <a:ext cx="4756964" cy="23042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2" descr="Советы по оценке КТ при интерстициальной пневмонии"/>
          <p:cNvPicPr>
            <a:picLocks noChangeAspect="1" noChangeArrowheads="1"/>
          </p:cNvPicPr>
          <p:nvPr/>
        </p:nvPicPr>
        <p:blipFill>
          <a:blip r:embed="rId3"/>
          <a:srcRect r="51153"/>
          <a:stretch>
            <a:fillRect/>
          </a:stretch>
        </p:blipFill>
        <p:spPr bwMode="auto">
          <a:xfrm>
            <a:off x="4045459" y="4005063"/>
            <a:ext cx="2350775" cy="209114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2653" y="4005064"/>
            <a:ext cx="2313368" cy="21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361745" y="6136167"/>
            <a:ext cx="200026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склеродермия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5756" y="6096207"/>
            <a:ext cx="200026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846" y="2566614"/>
            <a:ext cx="200026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ИЛФ/ОИП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95537" y="4509120"/>
            <a:ext cx="358352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/>
              <a:t>Трудности в дифференциальной диагностике возникают  у «леченных пациентов», поскольку применение антибиотиков, противотуберкулезных препаратов и ГКС существенно модифицирует все клинические проявления болезни </a:t>
            </a:r>
          </a:p>
          <a:p>
            <a:pPr marL="0" indent="0" algn="ctr">
              <a:buNone/>
            </a:pPr>
            <a:r>
              <a:rPr lang="ru-RU" sz="1400" b="1" dirty="0" smtClean="0"/>
              <a:t>ГКС в ряде случаев может ускорять прогрессирование фиброза!</a:t>
            </a:r>
            <a:r>
              <a:rPr lang="ru-RU" sz="1400" dirty="0" smtClean="0"/>
              <a:t> </a:t>
            </a:r>
            <a:endParaRPr lang="ru-RU" sz="1400" b="1" dirty="0" smtClean="0"/>
          </a:p>
          <a:p>
            <a:pPr marL="0" indent="0" algn="ctr">
              <a:buNone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885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Значение анамнеза в дифференциальной диагностике диффузного </a:t>
            </a:r>
            <a:r>
              <a:rPr lang="ru-RU" sz="2400" b="1" dirty="0" smtClean="0"/>
              <a:t>пневмофиброза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547364"/>
              </p:ext>
            </p:extLst>
          </p:nvPr>
        </p:nvGraphicFramePr>
        <p:xfrm>
          <a:off x="428596" y="1500174"/>
          <a:ext cx="8358248" cy="438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5092"/>
                <a:gridCol w="1495596"/>
                <a:gridCol w="1024684"/>
                <a:gridCol w="1080120"/>
                <a:gridCol w="1211732"/>
                <a:gridCol w="1164532"/>
                <a:gridCol w="10464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Заболевания, проявляющиеся пневмофиброзом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Возраст/стаж</a:t>
                      </a:r>
                    </a:p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Анамнез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Характер</a:t>
                      </a:r>
                      <a:r>
                        <a:rPr lang="ru-RU" sz="800" baseline="0" dirty="0" smtClean="0"/>
                        <a:t> течения</a:t>
                      </a:r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Дополнительные признаки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МСКТ_ картина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Гистология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Саркоидоз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40-50 лет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Бессимптомное начало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Чаще бессимптомное начало, при прогрессировании появление субфебрильной лихорадки, слабости 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Сочетается в большинстве случаев с внутригрудной лимфаденопатией</a:t>
                      </a:r>
                    </a:p>
                    <a:p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кальция крови, мочи, АПФ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При формировании 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фиброза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 саркоидозе происходит образование буллезных «сот», главным образом на периферии, и диффузное распространение линейных теней в легочной ткани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Выраженные, четко очерченные, разделенные между собой, </a:t>
                      </a:r>
                      <a:r>
                        <a:rPr lang="ru-RU" sz="1000" b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некротические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гранулемы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плевре, междольковых септах и стенках бронхиол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Хронический бронхит/ХОБЛ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После 20 лет курения или воздействия экзогенных факторов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Признаки бронхита,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ХОБЛ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Четкие периоды обострений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Медленно прогрессирующее</a:t>
                      </a:r>
                      <a:r>
                        <a:rPr lang="ru-RU" sz="1000" baseline="0" dirty="0" smtClean="0"/>
                        <a:t> течение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Гнойная мокрота.</a:t>
                      </a:r>
                    </a:p>
                    <a:p>
                      <a:r>
                        <a:rPr lang="ru-RU" sz="1000" dirty="0" smtClean="0"/>
                        <a:t>Признаки</a:t>
                      </a:r>
                      <a:r>
                        <a:rPr lang="ru-RU" sz="1000" baseline="0" dirty="0" smtClean="0"/>
                        <a:t> бронхиальной обструкции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Перибронхиальный фиброз.</a:t>
                      </a:r>
                    </a:p>
                    <a:p>
                      <a:r>
                        <a:rPr lang="ru-RU" sz="1000" dirty="0" smtClean="0"/>
                        <a:t>При ХОБЛ</a:t>
                      </a:r>
                      <a:r>
                        <a:rPr lang="ru-RU" sz="1000" baseline="0" dirty="0" smtClean="0"/>
                        <a:t> – эмфизема легких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Застой в МКК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Зависит от давности сердечно-сосудистого заболевания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Признаки ССЗ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Периоды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декомпенсации СН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BNP.</a:t>
                      </a:r>
                      <a:endParaRPr lang="ru-RU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ФВ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Периваскулярный и перибронхиальный пневмосклероз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9" t="29081" r="33909" b="43839"/>
          <a:stretch/>
        </p:blipFill>
        <p:spPr bwMode="auto">
          <a:xfrm>
            <a:off x="683568" y="2520702"/>
            <a:ext cx="3168352" cy="144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Значение анамнеза в дифференциальной диагностике диффузного </a:t>
            </a:r>
            <a:r>
              <a:rPr lang="ru-RU" sz="2400" b="1" dirty="0" smtClean="0"/>
              <a:t>пневмофиброза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107384"/>
              </p:ext>
            </p:extLst>
          </p:nvPr>
        </p:nvGraphicFramePr>
        <p:xfrm>
          <a:off x="428596" y="1500174"/>
          <a:ext cx="8358248" cy="3982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07100"/>
                <a:gridCol w="576064"/>
                <a:gridCol w="1800200"/>
                <a:gridCol w="1152128"/>
                <a:gridCol w="1211732"/>
                <a:gridCol w="1164532"/>
                <a:gridCol w="10464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Заболевания, проявляющиеся пневмофиброзом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Возраст/стаж</a:t>
                      </a:r>
                    </a:p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Анамнез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Характер</a:t>
                      </a:r>
                      <a:r>
                        <a:rPr lang="ru-RU" sz="800" baseline="0" dirty="0" smtClean="0"/>
                        <a:t> течения</a:t>
                      </a:r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Дополнительные признаки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МСКТ_ картина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Гистология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Хронический</a:t>
                      </a:r>
                      <a:r>
                        <a:rPr lang="ru-RU" sz="1200" baseline="0" dirty="0" smtClean="0"/>
                        <a:t> лимфолейкоз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60 лет и старше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Протекает с признаками  выраженного вторичного иммунодефицита, имеет место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гепатоспленомегалия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изменения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ОАК, лимфаденопатия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Волнообразный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Наиболее частым признаком ХЛЛ является увеличение лимфатических узлов средостения и корней легких.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 клинической картине повторяющиеся пневмонии.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Пневмосклероз присоединяется в терминальной стадии заболевания и является крайне неблагоприятным прогностическим фактором</a:t>
                      </a:r>
                    </a:p>
                    <a:p>
                      <a:endParaRPr lang="ru-RU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лимфоидная инфильтрация лёгких, тотальную мономорфную лейкозную инфильтрацию по ходу межальвеолярных перегородок, заполнение просвета альвеол и сосудов лимфоцитами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t="18470" r="29400" b="40765"/>
          <a:stretch/>
        </p:blipFill>
        <p:spPr bwMode="auto">
          <a:xfrm>
            <a:off x="323528" y="3171860"/>
            <a:ext cx="6030565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9489" y="6268204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А.А. </a:t>
            </a:r>
            <a:r>
              <a:rPr lang="ru-RU" sz="1000" dirty="0" smtClean="0"/>
              <a:t>Григоренко </a:t>
            </a:r>
            <a:r>
              <a:rPr lang="ru-RU" sz="1000" dirty="0"/>
              <a:t>, В.В. </a:t>
            </a:r>
            <a:r>
              <a:rPr lang="ru-RU" sz="1000" dirty="0" smtClean="0"/>
              <a:t>Войцеховский </a:t>
            </a:r>
            <a:r>
              <a:rPr lang="ru-RU" sz="1000" dirty="0"/>
              <a:t>, А.В. </a:t>
            </a:r>
            <a:r>
              <a:rPr lang="ru-RU" sz="1000" dirty="0" smtClean="0"/>
              <a:t>Леншин, </a:t>
            </a:r>
            <a:r>
              <a:rPr lang="ru-RU" sz="1000" dirty="0"/>
              <a:t>МОРФОЛОГИЯ БРОНХОЛЕГОЧНОЙ СИСТЕМЫ ПРИ ХРОНИЧЕСКОМ ЛИМФОЛЕЙКОЗЕ, «Амурский медицинский журнал» №2 (30) 2020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9489" y="6021288"/>
            <a:ext cx="50706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36175"/>
            <a:ext cx="8013576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Широкое внедрение высокоразрешающей КТ ОГК в последние годы позволило визуализировать морфологически измененную легочную ткань, что ранее не в полной мере позволяло сделать обычное рентгенографическое </a:t>
            </a:r>
            <a:r>
              <a:rPr lang="ru-RU" sz="1400" dirty="0"/>
              <a:t>исследование. В ряде случаев выявленный пневмофиброз отражает терминальную стадию основного заболевания, а в ряде случаев является первым из обнаруженных симптомов.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/>
              <a:t>Для </a:t>
            </a:r>
            <a:r>
              <a:rPr lang="ru-RU" sz="1400" b="1" dirty="0" smtClean="0"/>
              <a:t>установления природы изменений легочной ткани только рентгенологических методов не достаточно, надежда на гистологическое исследования не всегда целесообразна.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Качественно </a:t>
            </a:r>
            <a:r>
              <a:rPr lang="ru-RU" sz="1400" b="1" dirty="0" smtClean="0"/>
              <a:t>проведенный расспрос с подробной детализацией жалоб, тщательно собранный анамнез заболевания и анамнез жизни, детально проведенное физикальное исследование в большинстве случаев являются ключом к диагнозу. </a:t>
            </a:r>
            <a:r>
              <a:rPr lang="ru-RU" sz="1400" dirty="0" smtClean="0"/>
              <a:t>План лабораторно-инструментальной диагностики </a:t>
            </a:r>
            <a:r>
              <a:rPr lang="ru-RU" sz="1400" u="sng" dirty="0" smtClean="0"/>
              <a:t>при впервые выявленном диффузном пневмофиброзе</a:t>
            </a:r>
            <a:r>
              <a:rPr lang="ru-RU" sz="1400" dirty="0" smtClean="0"/>
              <a:t> должен включать: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ВРКТ ОГК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ОАК</a:t>
            </a:r>
            <a:r>
              <a:rPr lang="ru-RU" sz="1400" dirty="0" smtClean="0"/>
              <a:t>, ОАМ, БАК,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исследование </a:t>
            </a:r>
            <a:r>
              <a:rPr lang="ru-RU" sz="1400" dirty="0"/>
              <a:t>уровня </a:t>
            </a:r>
            <a:r>
              <a:rPr lang="ru-RU" sz="1400" dirty="0" smtClean="0"/>
              <a:t>С-реактивного </a:t>
            </a:r>
            <a:r>
              <a:rPr lang="ru-RU" sz="1400" dirty="0"/>
              <a:t>белка </a:t>
            </a:r>
            <a:r>
              <a:rPr lang="ru-RU" sz="1400" dirty="0" smtClean="0"/>
              <a:t>в крови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определение содержания ревматоидного фактора (РФ) в крови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определение </a:t>
            </a:r>
            <a:r>
              <a:rPr lang="ru-RU" sz="1400" dirty="0"/>
              <a:t>содержания антител к циклическому цитрулиновому пептиду (анти-CCP) в </a:t>
            </a:r>
            <a:r>
              <a:rPr lang="ru-RU" sz="1400" dirty="0" smtClean="0"/>
              <a:t>крови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определение </a:t>
            </a:r>
            <a:r>
              <a:rPr lang="ru-RU" sz="1400" dirty="0"/>
              <a:t>содержания антинуклеарных антител (АНА) в крови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фибробронхоскопия </a:t>
            </a:r>
            <a:r>
              <a:rPr lang="ru-RU" sz="1400" dirty="0"/>
              <a:t>с </a:t>
            </a:r>
            <a:r>
              <a:rPr lang="ru-RU" sz="1400" dirty="0" smtClean="0"/>
              <a:t>исследование </a:t>
            </a:r>
            <a:r>
              <a:rPr lang="ru-RU" sz="1400" dirty="0" smtClean="0"/>
              <a:t>БАЛ (цитология БАЛ с фенотипированием лимфоцитов на </a:t>
            </a:r>
            <a:r>
              <a:rPr lang="ru-RU" sz="1400" dirty="0" smtClean="0"/>
              <a:t>основные субпопуляции </a:t>
            </a:r>
            <a:r>
              <a:rPr lang="ru-RU" sz="1400" dirty="0"/>
              <a:t>‑ CD3, CD4, CD8, CD19, CD56</a:t>
            </a:r>
            <a:r>
              <a:rPr lang="ru-RU" sz="1400" dirty="0" smtClean="0"/>
              <a:t>)</a:t>
            </a:r>
            <a:endParaRPr lang="ru-RU" sz="1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исследование функции </a:t>
            </a:r>
            <a:r>
              <a:rPr lang="ru-RU" sz="1400" dirty="0"/>
              <a:t>внешнего дыхания (спирометрия</a:t>
            </a:r>
            <a:r>
              <a:rPr lang="ru-RU" sz="1400" dirty="0" smtClean="0"/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/>
              <a:t>Исследование диффузионной способности легких</a:t>
            </a:r>
            <a:endParaRPr lang="ru-RU" sz="1400" dirty="0"/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4" name="Стрелка вниз 3"/>
          <p:cNvSpPr/>
          <p:nvPr/>
        </p:nvSpPr>
        <p:spPr>
          <a:xfrm rot="17920302">
            <a:off x="965137" y="5723246"/>
            <a:ext cx="352883" cy="564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3893" y="5795497"/>
            <a:ext cx="3456384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Мульти дисциплинарное обсуждение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4249" y="5575713"/>
            <a:ext cx="2736304" cy="4395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016041" y="5961373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6006" y="6086843"/>
            <a:ext cx="2736304" cy="417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Биопсия легкого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1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kgorod.ru/media/filer_public/0f/63/0f639bb6-467a-4ba5-8992-b84d7bca632e/10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5266928" cy="820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Варианты течения заболевания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2386608" cy="927794"/>
          </a:xfrm>
          <a:ln>
            <a:solidFill>
              <a:srgbClr val="0070C0"/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1400" dirty="0"/>
              <a:t>Пневмокониозы, развивающиеся от </a:t>
            </a:r>
            <a:r>
              <a:rPr lang="ru-RU" sz="1400" dirty="0" smtClean="0"/>
              <a:t>высоко фиброгенной </a:t>
            </a:r>
            <a:r>
              <a:rPr lang="ru-RU" sz="1400" dirty="0"/>
              <a:t>пыли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83568" y="2428868"/>
            <a:ext cx="2376264" cy="172021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Характерны: </a:t>
            </a:r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dirty="0" smtClean="0"/>
              <a:t>НЕУКЛОННОЕ  быстрое прогрессирование </a:t>
            </a:r>
            <a:r>
              <a:rPr lang="ru-RU" sz="1400" dirty="0"/>
              <a:t>фиброзного процесса 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осложнение </a:t>
            </a:r>
            <a:r>
              <a:rPr lang="ru-RU" sz="1400" dirty="0"/>
              <a:t>туберкулезной инфекцией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491880" y="1268760"/>
            <a:ext cx="2160240" cy="923205"/>
          </a:xfrm>
          <a:ln>
            <a:solidFill>
              <a:srgbClr val="0070C0"/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ru-RU" sz="1400" dirty="0"/>
              <a:t>Пневмокониозы от </a:t>
            </a:r>
            <a:r>
              <a:rPr lang="ru-RU" sz="1400" dirty="0" smtClean="0"/>
              <a:t>слабо фиброгенной </a:t>
            </a:r>
            <a:r>
              <a:rPr lang="ru-RU" sz="1400" dirty="0"/>
              <a:t>пыли</a:t>
            </a:r>
          </a:p>
        </p:txBody>
      </p:sp>
      <p:sp>
        <p:nvSpPr>
          <p:cNvPr id="12" name="Текст 8"/>
          <p:cNvSpPr txBox="1">
            <a:spLocks/>
          </p:cNvSpPr>
          <p:nvPr/>
        </p:nvSpPr>
        <p:spPr>
          <a:xfrm>
            <a:off x="5868144" y="1268760"/>
            <a:ext cx="2664296" cy="92779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Пневмокониозы, развивающиеся от аэрозолей </a:t>
            </a:r>
            <a:r>
              <a:rPr lang="ru-RU" sz="1400" dirty="0" smtClean="0"/>
              <a:t>токсико-аллергического </a:t>
            </a:r>
            <a:r>
              <a:rPr lang="ru-RU" sz="1400" dirty="0"/>
              <a:t>действия</a:t>
            </a: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5857884" y="2428868"/>
            <a:ext cx="2664296" cy="31432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Характерно: </a:t>
            </a:r>
          </a:p>
          <a:p>
            <a:pPr>
              <a:buFontTx/>
              <a:buChar char="-"/>
            </a:pPr>
            <a:r>
              <a:rPr lang="ru-RU" sz="1400" dirty="0" smtClean="0"/>
              <a:t>в  </a:t>
            </a:r>
            <a:r>
              <a:rPr lang="ru-RU" sz="1400" dirty="0"/>
              <a:t>начальных стадиях </a:t>
            </a:r>
            <a:r>
              <a:rPr lang="ru-RU" sz="1400" dirty="0" smtClean="0"/>
              <a:t>клиническая картина бронхиолита</a:t>
            </a:r>
            <a:r>
              <a:rPr lang="ru-RU" sz="1400" dirty="0"/>
              <a:t>, 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прогрессирующее течение </a:t>
            </a:r>
            <a:r>
              <a:rPr lang="ru-RU" sz="1400" dirty="0"/>
              <a:t>с исходом в </a:t>
            </a:r>
            <a:r>
              <a:rPr lang="ru-RU" sz="1400" dirty="0" smtClean="0"/>
              <a:t>фиброз</a:t>
            </a:r>
          </a:p>
          <a:p>
            <a:pPr>
              <a:buFontTx/>
              <a:buChar char="-"/>
            </a:pPr>
            <a:r>
              <a:rPr lang="ru-RU" sz="1400" dirty="0" smtClean="0"/>
              <a:t>концентрация </a:t>
            </a:r>
            <a:r>
              <a:rPr lang="ru-RU" sz="1400" dirty="0"/>
              <a:t>пыли не имеет решающего </a:t>
            </a:r>
            <a:r>
              <a:rPr lang="ru-RU" sz="1400" dirty="0" smtClean="0"/>
              <a:t>значения, а заболевание </a:t>
            </a:r>
            <a:r>
              <a:rPr lang="ru-RU" sz="1400" dirty="0"/>
              <a:t>возникает </a:t>
            </a:r>
            <a:r>
              <a:rPr lang="ru-RU" sz="1400" dirty="0" smtClean="0"/>
              <a:t>даже при </a:t>
            </a:r>
            <a:r>
              <a:rPr lang="ru-RU" sz="1400" dirty="0"/>
              <a:t>незначительном, но длительном и постоянном контакте</a:t>
            </a:r>
          </a:p>
        </p:txBody>
      </p:sp>
      <p:sp>
        <p:nvSpPr>
          <p:cNvPr id="15" name="Объект 9"/>
          <p:cNvSpPr txBox="1">
            <a:spLocks/>
          </p:cNvSpPr>
          <p:nvPr/>
        </p:nvSpPr>
        <p:spPr>
          <a:xfrm>
            <a:off x="3491881" y="2428868"/>
            <a:ext cx="2160240" cy="172021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/>
              <a:t>Характерно: </a:t>
            </a:r>
          </a:p>
          <a:p>
            <a:pPr>
              <a:buFontTx/>
              <a:buChar char="-"/>
            </a:pPr>
            <a:r>
              <a:rPr lang="ru-RU" sz="1400" dirty="0" smtClean="0"/>
              <a:t>умеренно выраженный пневмофиброз </a:t>
            </a:r>
          </a:p>
          <a:p>
            <a:pPr>
              <a:buFontTx/>
              <a:buChar char="-"/>
            </a:pPr>
            <a:r>
              <a:rPr lang="ru-RU" sz="1400" dirty="0" smtClean="0"/>
              <a:t>доброкачественное и медленно прогрессирующее течение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285852" y="221455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072330" y="221455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143504" y="221455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83567" y="4293096"/>
            <a:ext cx="4968553" cy="110750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i="1" dirty="0" smtClean="0"/>
              <a:t>  НО! 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2000" b="1" i="1" dirty="0" smtClean="0"/>
              <a:t>Не все что </a:t>
            </a:r>
            <a:r>
              <a:rPr lang="ru-RU" sz="2000" b="1" i="1" dirty="0" smtClean="0"/>
              <a:t>пневмофиброз </a:t>
            </a:r>
            <a:endParaRPr lang="ru-RU" sz="2000" b="1" i="1" dirty="0" smtClean="0"/>
          </a:p>
          <a:p>
            <a:pPr marL="0" indent="0" algn="r">
              <a:buFont typeface="Arial" pitchFamily="34" charset="0"/>
              <a:buNone/>
            </a:pPr>
            <a:r>
              <a:rPr lang="ru-RU" sz="2000" b="1" i="1" dirty="0" smtClean="0"/>
              <a:t>есть пневмокониоз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31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>
                <a:hlinkClick r:id="rId2"/>
              </a:rPr>
              <a:t>https://meduniver.com/Medical/pulmonologia/intersitcialnie_pnevmonii.html</a:t>
            </a:r>
            <a:endParaRPr lang="ru-RU" sz="1000" dirty="0" smtClean="0"/>
          </a:p>
          <a:p>
            <a:endParaRPr lang="ru-RU" sz="1000" dirty="0"/>
          </a:p>
          <a:p>
            <a:r>
              <a:rPr lang="en-US" sz="1000" dirty="0"/>
              <a:t>https://umedp.ru/articles/interstitsialnoe_porazhenie_legkikh_pri_revmaticheskikh_zabolevaniyakh_novye_vozmozhnosti_antiprolif.html</a:t>
            </a:r>
            <a:endParaRPr lang="ru-RU" sz="1000" dirty="0"/>
          </a:p>
        </p:txBody>
      </p:sp>
      <p:sp>
        <p:nvSpPr>
          <p:cNvPr id="47106" name="AutoShape 2" descr="https://chasi8.ru/800/600/https/s1.slide-share.ru/s_slide/afcb457af71dcf088299ed1d55d7623d/c607e23d-d2e9-4c01-85b7-b9f6a5f7f29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https://chasi8.ru/800/600/https/s1.slide-share.ru/s_slide/afcb457af71dcf088299ed1d55d7623d/c607e23d-d2e9-4c01-85b7-b9f6a5f7f29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6269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6083" y="764704"/>
            <a:ext cx="7886700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HelveticaNeueCyr" panose="02000503040000020004" pitchFamily="50" charset="-52"/>
                <a:ea typeface="+mn-ea"/>
                <a:cs typeface="+mn-cs"/>
              </a:rPr>
              <a:t>Факторы риска </a:t>
            </a:r>
            <a:r>
              <a:rPr lang="ru-RU" altLang="ru-RU" sz="2400" b="1" dirty="0" smtClean="0">
                <a:solidFill>
                  <a:schemeClr val="tx2"/>
                </a:solidFill>
                <a:latin typeface="HelveticaNeueCyr" panose="02000503040000020004" pitchFamily="50" charset="-52"/>
                <a:ea typeface="+mn-ea"/>
                <a:cs typeface="+mn-cs"/>
              </a:rPr>
              <a:t>развития заболеваний, проявляющихся пневмофиброзом</a:t>
            </a:r>
            <a:endParaRPr lang="ru-RU" altLang="ru-RU" sz="2400" b="1" dirty="0">
              <a:solidFill>
                <a:schemeClr val="tx2"/>
              </a:solidFill>
              <a:latin typeface="HelveticaNeueCyr" panose="02000503040000020004" pitchFamily="50" charset="-52"/>
              <a:ea typeface="+mn-ea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2132856"/>
            <a:ext cx="7200800" cy="2493169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ru-RU" altLang="ru-RU" sz="1600" b="1" dirty="0">
                <a:latin typeface="Helvetica Neue"/>
              </a:rPr>
              <a:t>Производственные факторы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600" dirty="0" smtClean="0">
                <a:latin typeface="Helvetica Neue"/>
              </a:rPr>
              <a:t>Агрессивные </a:t>
            </a:r>
            <a:r>
              <a:rPr lang="ru-RU" altLang="ru-RU" sz="1600" dirty="0">
                <a:latin typeface="Helvetica Neue"/>
              </a:rPr>
              <a:t>воздействия внешней </a:t>
            </a:r>
            <a:r>
              <a:rPr lang="ru-RU" altLang="ru-RU" sz="1600" dirty="0" smtClean="0">
                <a:latin typeface="Helvetica Neue"/>
              </a:rPr>
              <a:t>среды, курение</a:t>
            </a:r>
            <a:endParaRPr lang="ru-RU" altLang="ru-RU" sz="1600" dirty="0">
              <a:latin typeface="Helvetica Neue"/>
            </a:endParaRPr>
          </a:p>
          <a:p>
            <a:pPr eaLnBrk="1" hangingPunct="1">
              <a:buClr>
                <a:schemeClr val="accent1"/>
              </a:buClr>
            </a:pPr>
            <a:r>
              <a:rPr lang="ru-RU" altLang="ru-RU" sz="1600" dirty="0" smtClean="0">
                <a:latin typeface="Helvetica Neue"/>
              </a:rPr>
              <a:t>Инфекции</a:t>
            </a:r>
            <a:endParaRPr lang="ru-RU" altLang="ru-RU" sz="1600" dirty="0">
              <a:latin typeface="Helvetica Neue"/>
            </a:endParaRPr>
          </a:p>
          <a:p>
            <a:pPr eaLnBrk="1" hangingPunct="1">
              <a:buClr>
                <a:schemeClr val="accent1"/>
              </a:buClr>
            </a:pPr>
            <a:r>
              <a:rPr lang="ru-RU" altLang="ru-RU" sz="1600" dirty="0" smtClean="0">
                <a:latin typeface="Helvetica Neue"/>
              </a:rPr>
              <a:t>Лекарственные препараты </a:t>
            </a:r>
            <a:endParaRPr lang="ru-RU" altLang="ru-RU" sz="1600" dirty="0">
              <a:latin typeface="Helvetica Neue"/>
            </a:endParaRPr>
          </a:p>
          <a:p>
            <a:pPr eaLnBrk="1" hangingPunct="1">
              <a:buClr>
                <a:schemeClr val="accent1"/>
              </a:buClr>
            </a:pPr>
            <a:r>
              <a:rPr lang="ru-RU" altLang="ru-RU" sz="1600" dirty="0" smtClean="0">
                <a:latin typeface="Helvetica Neue"/>
              </a:rPr>
              <a:t>Иммунные нарушения</a:t>
            </a:r>
            <a:endParaRPr lang="ru-RU" altLang="ru-RU" sz="1600" dirty="0">
              <a:latin typeface="Helvetica Neue"/>
            </a:endParaRPr>
          </a:p>
          <a:p>
            <a:pPr eaLnBrk="1" hangingPunct="1"/>
            <a:endParaRPr lang="ru-RU" alt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4977" y="6309320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Savin</a:t>
            </a:r>
            <a:r>
              <a:rPr lang="en-US" sz="800" dirty="0"/>
              <a:t> IA, </a:t>
            </a:r>
            <a:r>
              <a:rPr lang="en-US" sz="800" dirty="0" err="1"/>
              <a:t>Zenkova</a:t>
            </a:r>
            <a:r>
              <a:rPr lang="en-US" sz="800" dirty="0"/>
              <a:t> MA, </a:t>
            </a:r>
            <a:r>
              <a:rPr lang="en-US" sz="800" dirty="0" err="1"/>
              <a:t>Sen'kova</a:t>
            </a:r>
            <a:r>
              <a:rPr lang="en-US" sz="800" dirty="0"/>
              <a:t> AV. Pulmonary Fibrosis as a Result of Acute Lung Inflammation: Molecular Mechanisms, Relevant In Vivo Models, Prognostic and Therapeutic Approaches. </a:t>
            </a:r>
            <a:r>
              <a:rPr lang="en-US" sz="800" dirty="0" err="1"/>
              <a:t>Int</a:t>
            </a:r>
            <a:r>
              <a:rPr lang="en-US" sz="800" dirty="0"/>
              <a:t> J </a:t>
            </a:r>
            <a:r>
              <a:rPr lang="en-US" sz="800" dirty="0" err="1"/>
              <a:t>Mol</a:t>
            </a:r>
            <a:r>
              <a:rPr lang="en-US" sz="800" dirty="0"/>
              <a:t> Sci. 2022 Nov 29;23(23):14959. </a:t>
            </a:r>
            <a:r>
              <a:rPr lang="en-US" sz="800" dirty="0" err="1"/>
              <a:t>doi</a:t>
            </a:r>
            <a:r>
              <a:rPr lang="en-US" sz="800" dirty="0"/>
              <a:t>: 10.3390/ijms232314959. PMID: 36499287; PMCID: PMC9735580.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6069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Патогенез пневмофиброза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7"/>
            <a:ext cx="8280920" cy="86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СОЕДИНИТЕЛЬНАЯ ТКАНЬ </a:t>
            </a:r>
            <a:r>
              <a:rPr lang="ru-RU" sz="1600" dirty="0" smtClean="0"/>
              <a:t>– </a:t>
            </a:r>
            <a:r>
              <a:rPr lang="ru-RU" sz="1600" dirty="0"/>
              <a:t>это комплекс производных мезенхимы в виде клеточных элементов и большого количества межклеточного вещества, отличающихся от других тканей меньшей потребностью в аэробных окислительных </a:t>
            </a:r>
            <a:r>
              <a:rPr lang="ru-RU" sz="1600" dirty="0" smtClean="0"/>
              <a:t>процессах.</a:t>
            </a:r>
          </a:p>
        </p:txBody>
      </p:sp>
      <p:pic>
        <p:nvPicPr>
          <p:cNvPr id="6146" name="Picture 2" descr="https://present5.com/presentation/96179143_182795717/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054930" cy="30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93226" y="2276872"/>
            <a:ext cx="5058894" cy="2077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dirty="0" smtClean="0"/>
              <a:t>Важную роль в разрастании соединительной ткани играют </a:t>
            </a:r>
            <a:r>
              <a:rPr lang="ru-RU" sz="1600" b="1" dirty="0" smtClean="0"/>
              <a:t>наследственно детерминированные особенности реагирования стромы</a:t>
            </a:r>
            <a:r>
              <a:rPr lang="ru-RU" sz="1600" dirty="0" smtClean="0"/>
              <a:t>, определяющие характер обменных процессов в экстрацеллюлярном матриксе</a:t>
            </a:r>
          </a:p>
          <a:p>
            <a:pPr marL="0" indent="0">
              <a:buFont typeface="Arial" pitchFamily="34" charset="0"/>
              <a:buNone/>
            </a:pP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3226" y="3641973"/>
            <a:ext cx="4266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Воспаление, регенерация и фиброз являются по существу неразрывными компонентами целостной тканевой реакции на повреждение независимо от типа повреждающего </a:t>
            </a:r>
            <a:r>
              <a:rPr lang="ru-RU" sz="1600" dirty="0"/>
              <a:t>фактора</a:t>
            </a:r>
            <a:r>
              <a:rPr lang="ru-RU" sz="1600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Степень </a:t>
            </a:r>
            <a:r>
              <a:rPr lang="ru-RU" sz="1600" b="1" dirty="0"/>
              <a:t>выраженности </a:t>
            </a:r>
            <a:r>
              <a:rPr lang="ru-RU" sz="1600" b="1" dirty="0" smtClean="0"/>
              <a:t>этой реакции ответа</a:t>
            </a:r>
            <a:r>
              <a:rPr lang="ru-RU" sz="1600" b="1" dirty="0"/>
              <a:t> различна – иногда чрезмерна, иногда недостаточна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4810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Теории формирования пневмофиброза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293063"/>
            <a:ext cx="4680804" cy="238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373786" y="3229349"/>
            <a:ext cx="1224136" cy="53928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хроническое воспаление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59833" y="3458859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1522" y="1628800"/>
            <a:ext cx="2808311" cy="116955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постоянное или повторное микроповреждение </a:t>
            </a:r>
            <a:r>
              <a:rPr lang="ru-RU" sz="1400" dirty="0" smtClean="0"/>
              <a:t>альвеолярного и </a:t>
            </a:r>
            <a:r>
              <a:rPr lang="ru-RU" sz="1400" dirty="0"/>
              <a:t>бронхиального  эпителия у чувствительных индивидуумов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84788" y="4327666"/>
            <a:ext cx="1814401" cy="523220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 smtClean="0"/>
              <a:t>апоптоз</a:t>
            </a:r>
            <a:r>
              <a:rPr lang="ru-RU" sz="1400" dirty="0" smtClean="0"/>
              <a:t> и активация </a:t>
            </a:r>
            <a:r>
              <a:rPr lang="ru-RU" sz="1400" dirty="0"/>
              <a:t>иммунного ответа </a:t>
            </a:r>
          </a:p>
        </p:txBody>
      </p:sp>
      <p:cxnSp>
        <p:nvCxnSpPr>
          <p:cNvPr id="12" name="Прямая со стрелкой 11"/>
          <p:cNvCxnSpPr>
            <a:endCxn id="17" idx="1"/>
          </p:cNvCxnSpPr>
          <p:nvPr/>
        </p:nvCxnSpPr>
        <p:spPr>
          <a:xfrm>
            <a:off x="4067944" y="3768632"/>
            <a:ext cx="816844" cy="279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020271" y="4327666"/>
            <a:ext cx="1783707" cy="7386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миграция </a:t>
            </a:r>
            <a:r>
              <a:rPr lang="ru-RU" sz="1400" dirty="0"/>
              <a:t>и </a:t>
            </a:r>
            <a:r>
              <a:rPr lang="ru-RU" sz="1400" dirty="0" smtClean="0"/>
              <a:t>пролиферация фибробластов </a:t>
            </a:r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713026" y="4514012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59210" y="5210346"/>
            <a:ext cx="754434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активированные </a:t>
            </a:r>
            <a:r>
              <a:rPr lang="ru-RU" sz="1400" b="1" dirty="0" smtClean="0"/>
              <a:t>фибробласты </a:t>
            </a:r>
            <a:r>
              <a:rPr lang="ru-RU" sz="1400" b="1" dirty="0"/>
              <a:t>секретируют избыточное количество протеинов внеклеточного матрикса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912124" y="5066330"/>
            <a:ext cx="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AD6F45-35EB-4704-9963-98E7790443EC}"/>
              </a:ext>
            </a:extLst>
          </p:cNvPr>
          <p:cNvSpPr/>
          <p:nvPr/>
        </p:nvSpPr>
        <p:spPr>
          <a:xfrm>
            <a:off x="251522" y="2786462"/>
            <a:ext cx="2808313" cy="86409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1-я фаза </a:t>
            </a:r>
            <a:r>
              <a:rPr lang="ru-RU" sz="1400" dirty="0"/>
              <a:t>– инициация ответа, вызванного первичным повреждением органа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9F402F-2B48-4AC8-BA5A-34A8441DC8B1}"/>
              </a:ext>
            </a:extLst>
          </p:cNvPr>
          <p:cNvSpPr/>
          <p:nvPr/>
        </p:nvSpPr>
        <p:spPr>
          <a:xfrm>
            <a:off x="4884788" y="3768632"/>
            <a:ext cx="3919190" cy="55903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2-я фаза </a:t>
            </a:r>
            <a:r>
              <a:rPr lang="ru-RU" sz="1400" dirty="0"/>
              <a:t>характеризуется активацией </a:t>
            </a:r>
            <a:r>
              <a:rPr lang="ru-RU" sz="1400" dirty="0" err="1"/>
              <a:t>эффекторных</a:t>
            </a:r>
            <a:r>
              <a:rPr lang="ru-RU" sz="1400" dirty="0"/>
              <a:t> клеток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39839F1-1EAF-40B1-B609-5BDAF7452A64}"/>
              </a:ext>
            </a:extLst>
          </p:cNvPr>
          <p:cNvSpPr/>
          <p:nvPr/>
        </p:nvSpPr>
        <p:spPr>
          <a:xfrm>
            <a:off x="1259632" y="5729721"/>
            <a:ext cx="7544346" cy="50759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в 3-ю фазу </a:t>
            </a:r>
            <a:r>
              <a:rPr lang="ru-RU" sz="1400" dirty="0"/>
              <a:t>происходит </a:t>
            </a:r>
            <a:r>
              <a:rPr lang="ru-RU" sz="1400" dirty="0" smtClean="0"/>
              <a:t>динамическое </a:t>
            </a:r>
            <a:r>
              <a:rPr lang="ru-RU" sz="1400" dirty="0"/>
              <a:t>осаждение </a:t>
            </a:r>
            <a:r>
              <a:rPr lang="ru-RU" sz="1400" dirty="0" smtClean="0"/>
              <a:t>и недостаточная резорбция </a:t>
            </a:r>
            <a:r>
              <a:rPr lang="ru-RU" sz="1400" dirty="0"/>
              <a:t>внеклеточного </a:t>
            </a:r>
            <a:r>
              <a:rPr lang="ru-RU" sz="1400" dirty="0" smtClean="0"/>
              <a:t>матрикса</a:t>
            </a:r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9D42EFF-2D79-4800-9960-B1F5C9F7EDE0}"/>
              </a:ext>
            </a:extLst>
          </p:cNvPr>
          <p:cNvSpPr/>
          <p:nvPr/>
        </p:nvSpPr>
        <p:spPr>
          <a:xfrm>
            <a:off x="1382554" y="4098513"/>
            <a:ext cx="2685390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прогрессирование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фиброза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776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/>
              <a:t>По степени выраженности замещения легочной паренхимы соединительной тканью выделяют: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065315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/>
              <a:t>пневмофиброз </a:t>
            </a:r>
            <a:r>
              <a:rPr lang="ru-RU" dirty="0"/>
              <a:t>- </a:t>
            </a:r>
            <a:r>
              <a:rPr lang="ru-RU" dirty="0" smtClean="0"/>
              <a:t>умеренное разрастание соединительной ткани без заметного уплотнения легких, измененные участки легкого чередуются с </a:t>
            </a:r>
            <a:r>
              <a:rPr lang="ru-RU" dirty="0"/>
              <a:t>воздушной легочной </a:t>
            </a:r>
            <a:r>
              <a:rPr lang="ru-RU" dirty="0" smtClean="0"/>
              <a:t>тканью</a:t>
            </a:r>
            <a:endParaRPr lang="ru-RU" dirty="0"/>
          </a:p>
          <a:p>
            <a:pPr fontAlgn="base"/>
            <a:r>
              <a:rPr lang="ru-RU" b="1" dirty="0" smtClean="0"/>
              <a:t>пневмосклероз</a:t>
            </a:r>
            <a:r>
              <a:rPr lang="ru-RU" b="1" dirty="0"/>
              <a:t> </a:t>
            </a:r>
            <a:r>
              <a:rPr lang="ru-RU" dirty="0" smtClean="0"/>
              <a:t>– значимое уплотнение легочной ткани за счет замещения </a:t>
            </a:r>
            <a:r>
              <a:rPr lang="ru-RU" dirty="0"/>
              <a:t>паренхимы легких соединительной тканью;</a:t>
            </a:r>
          </a:p>
          <a:p>
            <a:pPr fontAlgn="base"/>
            <a:r>
              <a:rPr lang="ru-RU" b="1" dirty="0"/>
              <a:t>пневмоцирроз </a:t>
            </a:r>
            <a:r>
              <a:rPr lang="ru-RU" dirty="0"/>
              <a:t>– </a:t>
            </a:r>
            <a:r>
              <a:rPr lang="ru-RU" dirty="0" smtClean="0"/>
              <a:t> характеризуется полным </a:t>
            </a:r>
            <a:r>
              <a:rPr lang="ru-RU" dirty="0"/>
              <a:t>замещением альвеол, сосудов и бронхов соединительной тканью, уплотнением </a:t>
            </a:r>
            <a:r>
              <a:rPr lang="ru-RU" dirty="0" smtClean="0"/>
              <a:t>плевры и смещением </a:t>
            </a:r>
            <a:r>
              <a:rPr lang="ru-RU" dirty="0"/>
              <a:t>в пораженную сторону органов средостения</a:t>
            </a:r>
            <a:r>
              <a:rPr lang="ru-RU" dirty="0" smtClean="0"/>
              <a:t>.</a:t>
            </a:r>
          </a:p>
          <a:p>
            <a:pPr marL="0" indent="0" algn="ctr" fontAlgn="base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англо-американской </a:t>
            </a:r>
            <a:r>
              <a:rPr lang="ru-RU" b="1" dirty="0">
                <a:solidFill>
                  <a:srgbClr val="FF0000"/>
                </a:solidFill>
              </a:rPr>
              <a:t>литературе оба термина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– ПНЕВМОФИБРОЗ и ПНЕВМОСКЛЕРОЗ - используются </a:t>
            </a:r>
            <a:r>
              <a:rPr lang="ru-RU" b="1" dirty="0">
                <a:solidFill>
                  <a:srgbClr val="FF0000"/>
                </a:solidFill>
              </a:rPr>
              <a:t>как </a:t>
            </a:r>
            <a:r>
              <a:rPr lang="ru-RU" b="1" dirty="0" smtClean="0">
                <a:solidFill>
                  <a:srgbClr val="FF0000"/>
                </a:solidFill>
              </a:rPr>
              <a:t>синонимы.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Определение </a:t>
            </a:r>
            <a:r>
              <a:rPr lang="ru-RU" dirty="0"/>
              <a:t>«цирроз» используют для характеристики склеротического процесса, ведущего к выраженной деформации органа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8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ВИДЫ ПНЕВМОФИБРОЗА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9051" y="1268760"/>
            <a:ext cx="4157005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По скорости прогрессирования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Быстро прогрессирующий – 3-5 лет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Медленно прогрессирующий – 10-15 лет</a:t>
            </a:r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3" y="4435574"/>
            <a:ext cx="4001962" cy="10341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/>
              <a:t>По распространенности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/>
              <a:t>Ограниченный</a:t>
            </a:r>
            <a:endParaRPr lang="ru-RU" dirty="0"/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dirty="0" smtClean="0"/>
              <a:t>Диффузный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652120" y="5367324"/>
            <a:ext cx="3186106" cy="1021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240279"/>
            <a:ext cx="2570702" cy="954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По локализации изменений: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Апикально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Базально 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Диффузно</a:t>
            </a:r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113562" y="2681661"/>
            <a:ext cx="4724664" cy="1580756"/>
            <a:chOff x="642910" y="3857628"/>
            <a:chExt cx="8076550" cy="2597223"/>
          </a:xfrm>
        </p:grpSpPr>
        <p:pic>
          <p:nvPicPr>
            <p:cNvPr id="10" name="Picture 4" descr="https://kartinkin.net/uploads/posts/2022-02/1645914097_5-kartinkin-net-p-legkie-cheloveka-kartinki-6.jpg"/>
            <p:cNvPicPr>
              <a:picLocks noChangeAspect="1" noChangeArrowheads="1"/>
            </p:cNvPicPr>
            <p:nvPr/>
          </p:nvPicPr>
          <p:blipFill>
            <a:blip r:embed="rId2" cstate="print"/>
            <a:srcRect l="9709" r="9382"/>
            <a:stretch>
              <a:fillRect/>
            </a:stretch>
          </p:blipFill>
          <p:spPr bwMode="auto">
            <a:xfrm>
              <a:off x="6072198" y="3857628"/>
              <a:ext cx="2647262" cy="2454347"/>
            </a:xfrm>
            <a:prstGeom prst="rect">
              <a:avLst/>
            </a:prstGeom>
            <a:noFill/>
          </p:spPr>
        </p:pic>
        <p:pic>
          <p:nvPicPr>
            <p:cNvPr id="11" name="Picture 4" descr="https://kartinkin.net/uploads/posts/2022-02/1645914097_5-kartinkin-net-p-legkie-cheloveka-kartinki-6.jpg"/>
            <p:cNvPicPr>
              <a:picLocks noChangeAspect="1" noChangeArrowheads="1"/>
            </p:cNvPicPr>
            <p:nvPr/>
          </p:nvPicPr>
          <p:blipFill>
            <a:blip r:embed="rId2" cstate="print"/>
            <a:srcRect l="9709" r="9382"/>
            <a:stretch>
              <a:fillRect/>
            </a:stretch>
          </p:blipFill>
          <p:spPr bwMode="auto">
            <a:xfrm>
              <a:off x="3286116" y="3857628"/>
              <a:ext cx="2647262" cy="2454347"/>
            </a:xfrm>
            <a:prstGeom prst="rect">
              <a:avLst/>
            </a:prstGeom>
            <a:noFill/>
          </p:spPr>
        </p:pic>
        <p:pic>
          <p:nvPicPr>
            <p:cNvPr id="12" name="Picture 4" descr="https://kartinkin.net/uploads/posts/2022-02/1645914097_5-kartinkin-net-p-legkie-cheloveka-kartinki-6.jpg"/>
            <p:cNvPicPr>
              <a:picLocks noChangeAspect="1" noChangeArrowheads="1"/>
            </p:cNvPicPr>
            <p:nvPr/>
          </p:nvPicPr>
          <p:blipFill>
            <a:blip r:embed="rId2" cstate="print"/>
            <a:srcRect l="9709" r="9382"/>
            <a:stretch>
              <a:fillRect/>
            </a:stretch>
          </p:blipFill>
          <p:spPr bwMode="auto">
            <a:xfrm>
              <a:off x="642910" y="4000504"/>
              <a:ext cx="2647262" cy="2454347"/>
            </a:xfrm>
            <a:prstGeom prst="rect">
              <a:avLst/>
            </a:prstGeom>
            <a:noFill/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1000100" y="4000504"/>
              <a:ext cx="857256" cy="5715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143636" y="3857628"/>
              <a:ext cx="1071570" cy="23574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857752" y="5643578"/>
              <a:ext cx="857256" cy="5715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357554" y="5643578"/>
              <a:ext cx="857256" cy="5715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071670" y="4000504"/>
              <a:ext cx="857256" cy="5715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7500958" y="3857628"/>
              <a:ext cx="1071570" cy="235745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Стрелка вниз 18"/>
          <p:cNvSpPr/>
          <p:nvPr/>
        </p:nvSpPr>
        <p:spPr>
          <a:xfrm>
            <a:off x="6857568" y="2222867"/>
            <a:ext cx="432048" cy="282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2687</Words>
  <Application>Microsoft Office PowerPoint</Application>
  <PresentationFormat>Экран (4:3)</PresentationFormat>
  <Paragraphs>434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Дифференциальная  диагностика  легочного фиброза  Differential diagnosis of pulmonary fibrosis</vt:lpstr>
      <vt:lpstr>актуальность</vt:lpstr>
      <vt:lpstr>Знакомо профпатологам</vt:lpstr>
      <vt:lpstr>Варианты течения заболевания </vt:lpstr>
      <vt:lpstr>Факторы риска развития заболеваний, проявляющихся пневмофиброзом</vt:lpstr>
      <vt:lpstr>Патогенез пневмофиброза</vt:lpstr>
      <vt:lpstr>Теории формирования пневмофиброза</vt:lpstr>
      <vt:lpstr>По степени выраженности замещения легочной паренхимы соединительной тканью выделяют:</vt:lpstr>
      <vt:lpstr>ВИДЫ ПНЕВМОФИБРОЗА</vt:lpstr>
      <vt:lpstr>По распространенности</vt:lpstr>
      <vt:lpstr>ПРИЧИНЫ ЛОКАЛЬНОГО ПНЕВМОФИБРОЗА/СКЛЕРОЗА</vt:lpstr>
      <vt:lpstr>Презентация PowerPoint</vt:lpstr>
      <vt:lpstr>Презентация PowerPoint</vt:lpstr>
      <vt:lpstr>Презентация PowerPoint</vt:lpstr>
      <vt:lpstr>Сбор анамнеза – ключ к диагностике причины пневмофиброза</vt:lpstr>
      <vt:lpstr>Сбор анамнеза – ключ к диагностике причины пневмофиброза</vt:lpstr>
      <vt:lpstr>Сбор анамнеза – ключ к диагностике причины пневмофиброза</vt:lpstr>
      <vt:lpstr>Презентация PowerPoint</vt:lpstr>
      <vt:lpstr>Подводные камни в диагностике  очагового пневмофиброза</vt:lpstr>
      <vt:lpstr>Дифференциальный ряд  при диффузном пневмофиброзе</vt:lpstr>
      <vt:lpstr>Лекарственно-индуцированный пневмофиброз</vt:lpstr>
      <vt:lpstr>Лекарственно-индуцированный пневмофиброз</vt:lpstr>
      <vt:lpstr>Лекарственно-индуцированный пневмофиброз</vt:lpstr>
      <vt:lpstr>ЕДИНИЧНЫЕ СЛУЧАИ РАЗВИТИЯ ПНВЕМОФИБРОЗА</vt:lpstr>
      <vt:lpstr>Трудности дифференциальной диагностики  диффузного пневмофиброза</vt:lpstr>
      <vt:lpstr>Анамнез заболевания</vt:lpstr>
      <vt:lpstr>Анамнез жизни</vt:lpstr>
      <vt:lpstr>диагностика</vt:lpstr>
      <vt:lpstr>Физикальные признаки</vt:lpstr>
      <vt:lpstr>Значение анамнеза в дифференциальной диагностике диффузного пневмофиброза</vt:lpstr>
      <vt:lpstr>Значение анамнеза в дифференциальной диагностике диффузного пневмофиброза</vt:lpstr>
      <vt:lpstr>Презентация PowerPoint</vt:lpstr>
      <vt:lpstr>Презентация PowerPoint</vt:lpstr>
      <vt:lpstr>Значение анамнеза в дифференциальной диагностике диффузного пневмофиброза</vt:lpstr>
      <vt:lpstr>Значение анамнеза в дифференциальной диагностике диффузного пневмофиброза</vt:lpstr>
      <vt:lpstr>Заключение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Дифференциальная диагностика легочного фиброза</dc:title>
  <dc:creator>Кафедра</dc:creator>
  <cp:lastModifiedBy>Никита</cp:lastModifiedBy>
  <cp:revision>186</cp:revision>
  <dcterms:created xsi:type="dcterms:W3CDTF">2023-03-14T08:28:48Z</dcterms:created>
  <dcterms:modified xsi:type="dcterms:W3CDTF">2023-03-19T14:05:55Z</dcterms:modified>
</cp:coreProperties>
</file>