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sldIdLst>
    <p:sldId id="256" r:id="rId2"/>
    <p:sldId id="353" r:id="rId3"/>
    <p:sldId id="260" r:id="rId4"/>
    <p:sldId id="344" r:id="rId5"/>
    <p:sldId id="518" r:id="rId6"/>
    <p:sldId id="330" r:id="rId7"/>
    <p:sldId id="494" r:id="rId8"/>
    <p:sldId id="356" r:id="rId9"/>
    <p:sldId id="331" r:id="rId10"/>
    <p:sldId id="358" r:id="rId11"/>
    <p:sldId id="346" r:id="rId12"/>
    <p:sldId id="345" r:id="rId13"/>
    <p:sldId id="359" r:id="rId14"/>
    <p:sldId id="270" r:id="rId15"/>
    <p:sldId id="337" r:id="rId16"/>
    <p:sldId id="364" r:id="rId17"/>
    <p:sldId id="519" r:id="rId18"/>
    <p:sldId id="710" r:id="rId19"/>
    <p:sldId id="523" r:id="rId20"/>
    <p:sldId id="522" r:id="rId21"/>
    <p:sldId id="529" r:id="rId22"/>
    <p:sldId id="524" r:id="rId23"/>
    <p:sldId id="525" r:id="rId24"/>
    <p:sldId id="526" r:id="rId25"/>
    <p:sldId id="528" r:id="rId26"/>
    <p:sldId id="527" r:id="rId27"/>
    <p:sldId id="365" r:id="rId28"/>
    <p:sldId id="500" r:id="rId29"/>
    <p:sldId id="273" r:id="rId30"/>
    <p:sldId id="509" r:id="rId31"/>
    <p:sldId id="296" r:id="rId32"/>
    <p:sldId id="285" r:id="rId33"/>
    <p:sldId id="521" r:id="rId34"/>
    <p:sldId id="291" r:id="rId35"/>
    <p:sldId id="289" r:id="rId36"/>
    <p:sldId id="292" r:id="rId37"/>
    <p:sldId id="290" r:id="rId38"/>
    <p:sldId id="293" r:id="rId39"/>
    <p:sldId id="294" r:id="rId40"/>
    <p:sldId id="295" r:id="rId41"/>
    <p:sldId id="343" r:id="rId42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09"/>
    <a:srgbClr val="00FFFF"/>
    <a:srgbClr val="99FF33"/>
    <a:srgbClr val="CC00CC"/>
    <a:srgbClr val="66FF33"/>
    <a:srgbClr val="00CCFF"/>
    <a:srgbClr val="9933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 snapToGrid="0">
      <p:cViewPr varScale="1">
        <p:scale>
          <a:sx n="74" d="100"/>
          <a:sy n="74" d="100"/>
        </p:scale>
        <p:origin x="1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CE895-B586-4006-B765-486658D876A6}" type="doc">
      <dgm:prSet loTypeId="urn:microsoft.com/office/officeart/2005/8/layout/arrow3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116D3DF-C4E5-4B38-A602-FCD16C5D8CCF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Число установленных случаев ПЗ</a:t>
          </a:r>
        </a:p>
      </dgm:t>
    </dgm:pt>
    <dgm:pt modelId="{B073B4C5-A9E4-49E1-9C7A-13F7EB71110B}" type="parTrans" cxnId="{2992F8C1-9743-4EA0-8B98-C20365BE8FA7}">
      <dgm:prSet/>
      <dgm:spPr/>
      <dgm:t>
        <a:bodyPr/>
        <a:lstStyle/>
        <a:p>
          <a:endParaRPr lang="ru-RU"/>
        </a:p>
      </dgm:t>
    </dgm:pt>
    <dgm:pt modelId="{3CA5DEAA-9A4B-4726-AE91-443FACDA1818}" type="sibTrans" cxnId="{2992F8C1-9743-4EA0-8B98-C20365BE8FA7}">
      <dgm:prSet/>
      <dgm:spPr/>
      <dgm:t>
        <a:bodyPr/>
        <a:lstStyle/>
        <a:p>
          <a:endParaRPr lang="ru-RU"/>
        </a:p>
      </dgm:t>
    </dgm:pt>
    <dgm:pt modelId="{20E7DAF7-BBCB-42F3-819B-6F4FEAC31E6A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Сложность рассматриваемых случаев</a:t>
          </a:r>
        </a:p>
      </dgm:t>
    </dgm:pt>
    <dgm:pt modelId="{E342F4A4-9298-4BE1-B924-1606785D46E3}" type="parTrans" cxnId="{7BC3676C-BC26-4CF7-BEAC-87D16197525A}">
      <dgm:prSet/>
      <dgm:spPr/>
      <dgm:t>
        <a:bodyPr/>
        <a:lstStyle/>
        <a:p>
          <a:endParaRPr lang="ru-RU"/>
        </a:p>
      </dgm:t>
    </dgm:pt>
    <dgm:pt modelId="{BDEC8DB9-BD26-4E78-B06E-B6585F42B25C}" type="sibTrans" cxnId="{7BC3676C-BC26-4CF7-BEAC-87D16197525A}">
      <dgm:prSet/>
      <dgm:spPr/>
      <dgm:t>
        <a:bodyPr/>
        <a:lstStyle/>
        <a:p>
          <a:endParaRPr lang="ru-RU"/>
        </a:p>
      </dgm:t>
    </dgm:pt>
    <dgm:pt modelId="{E3788CCE-0403-41F3-89CC-2F92C4096962}">
      <dgm:prSet/>
      <dgm:spPr/>
      <dgm:t>
        <a:bodyPr/>
        <a:lstStyle/>
        <a:p>
          <a:endParaRPr lang="ru-RU"/>
        </a:p>
      </dgm:t>
    </dgm:pt>
    <dgm:pt modelId="{BD1B8C27-D359-44D1-B497-CD28E005401B}" type="parTrans" cxnId="{D6CC7C26-4BD1-40F8-9811-88B82C73C1C7}">
      <dgm:prSet/>
      <dgm:spPr/>
      <dgm:t>
        <a:bodyPr/>
        <a:lstStyle/>
        <a:p>
          <a:endParaRPr lang="ru-RU"/>
        </a:p>
      </dgm:t>
    </dgm:pt>
    <dgm:pt modelId="{BCBEA2F3-4C0A-4152-B14B-E5AA2F00743F}" type="sibTrans" cxnId="{D6CC7C26-4BD1-40F8-9811-88B82C73C1C7}">
      <dgm:prSet/>
      <dgm:spPr/>
      <dgm:t>
        <a:bodyPr/>
        <a:lstStyle/>
        <a:p>
          <a:endParaRPr lang="ru-RU"/>
        </a:p>
      </dgm:t>
    </dgm:pt>
    <dgm:pt modelId="{17E712E8-399A-4890-8E1C-14C8127E2CCD}" type="pres">
      <dgm:prSet presAssocID="{EEECE895-B586-4006-B765-486658D876A6}" presName="compositeShape" presStyleCnt="0">
        <dgm:presLayoutVars>
          <dgm:chMax val="2"/>
          <dgm:dir/>
          <dgm:resizeHandles val="exact"/>
        </dgm:presLayoutVars>
      </dgm:prSet>
      <dgm:spPr/>
    </dgm:pt>
    <dgm:pt modelId="{BC01DEDC-8812-4A6F-BF35-9DE8898C468B}" type="pres">
      <dgm:prSet presAssocID="{EEECE895-B586-4006-B765-486658D876A6}" presName="divider" presStyleLbl="fgShp" presStyleIdx="0" presStyleCnt="1"/>
      <dgm:spPr/>
    </dgm:pt>
    <dgm:pt modelId="{98393047-32A4-4076-A4A6-F1DD971A73CC}" type="pres">
      <dgm:prSet presAssocID="{7116D3DF-C4E5-4B38-A602-FCD16C5D8CCF}" presName="downArrow" presStyleLbl="node1" presStyleIdx="0" presStyleCnt="2"/>
      <dgm:spPr/>
    </dgm:pt>
    <dgm:pt modelId="{81BD150C-2D94-4339-A930-C2935D36D214}" type="pres">
      <dgm:prSet presAssocID="{7116D3DF-C4E5-4B38-A602-FCD16C5D8CCF}" presName="downArrowText" presStyleLbl="revTx" presStyleIdx="0" presStyleCnt="2">
        <dgm:presLayoutVars>
          <dgm:bulletEnabled val="1"/>
        </dgm:presLayoutVars>
      </dgm:prSet>
      <dgm:spPr/>
    </dgm:pt>
    <dgm:pt modelId="{B1D4C3B4-10D9-41EC-A853-729324675A7C}" type="pres">
      <dgm:prSet presAssocID="{20E7DAF7-BBCB-42F3-819B-6F4FEAC31E6A}" presName="upArrow" presStyleLbl="node1" presStyleIdx="1" presStyleCnt="2"/>
      <dgm:spPr/>
    </dgm:pt>
    <dgm:pt modelId="{B9A46834-48CE-4CAD-80E3-8CEC13DE4A74}" type="pres">
      <dgm:prSet presAssocID="{20E7DAF7-BBCB-42F3-819B-6F4FEAC31E6A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6CC7C26-4BD1-40F8-9811-88B82C73C1C7}" srcId="{EEECE895-B586-4006-B765-486658D876A6}" destId="{E3788CCE-0403-41F3-89CC-2F92C4096962}" srcOrd="2" destOrd="0" parTransId="{BD1B8C27-D359-44D1-B497-CD28E005401B}" sibTransId="{BCBEA2F3-4C0A-4152-B14B-E5AA2F00743F}"/>
    <dgm:cxn modelId="{67911E65-2A3C-4579-A2AA-07C84010D6A8}" type="presOf" srcId="{7116D3DF-C4E5-4B38-A602-FCD16C5D8CCF}" destId="{81BD150C-2D94-4339-A930-C2935D36D214}" srcOrd="0" destOrd="0" presId="urn:microsoft.com/office/officeart/2005/8/layout/arrow3"/>
    <dgm:cxn modelId="{6BB95C4A-2794-433D-8BB3-7848B283734A}" type="presOf" srcId="{20E7DAF7-BBCB-42F3-819B-6F4FEAC31E6A}" destId="{B9A46834-48CE-4CAD-80E3-8CEC13DE4A74}" srcOrd="0" destOrd="0" presId="urn:microsoft.com/office/officeart/2005/8/layout/arrow3"/>
    <dgm:cxn modelId="{7BC3676C-BC26-4CF7-BEAC-87D16197525A}" srcId="{EEECE895-B586-4006-B765-486658D876A6}" destId="{20E7DAF7-BBCB-42F3-819B-6F4FEAC31E6A}" srcOrd="1" destOrd="0" parTransId="{E342F4A4-9298-4BE1-B924-1606785D46E3}" sibTransId="{BDEC8DB9-BD26-4E78-B06E-B6585F42B25C}"/>
    <dgm:cxn modelId="{8944E380-A0AD-48C8-B933-18DF1574BCEC}" type="presOf" srcId="{EEECE895-B586-4006-B765-486658D876A6}" destId="{17E712E8-399A-4890-8E1C-14C8127E2CCD}" srcOrd="0" destOrd="0" presId="urn:microsoft.com/office/officeart/2005/8/layout/arrow3"/>
    <dgm:cxn modelId="{2992F8C1-9743-4EA0-8B98-C20365BE8FA7}" srcId="{EEECE895-B586-4006-B765-486658D876A6}" destId="{7116D3DF-C4E5-4B38-A602-FCD16C5D8CCF}" srcOrd="0" destOrd="0" parTransId="{B073B4C5-A9E4-49E1-9C7A-13F7EB71110B}" sibTransId="{3CA5DEAA-9A4B-4726-AE91-443FACDA1818}"/>
    <dgm:cxn modelId="{25A5D66E-14D2-4E45-B787-D5B19AA858F7}" type="presParOf" srcId="{17E712E8-399A-4890-8E1C-14C8127E2CCD}" destId="{BC01DEDC-8812-4A6F-BF35-9DE8898C468B}" srcOrd="0" destOrd="0" presId="urn:microsoft.com/office/officeart/2005/8/layout/arrow3"/>
    <dgm:cxn modelId="{51CB91B8-6A21-486F-8B84-F10B3ED47312}" type="presParOf" srcId="{17E712E8-399A-4890-8E1C-14C8127E2CCD}" destId="{98393047-32A4-4076-A4A6-F1DD971A73CC}" srcOrd="1" destOrd="0" presId="urn:microsoft.com/office/officeart/2005/8/layout/arrow3"/>
    <dgm:cxn modelId="{25957BA3-AF3B-44EA-A000-4EAFF22C898E}" type="presParOf" srcId="{17E712E8-399A-4890-8E1C-14C8127E2CCD}" destId="{81BD150C-2D94-4339-A930-C2935D36D214}" srcOrd="2" destOrd="0" presId="urn:microsoft.com/office/officeart/2005/8/layout/arrow3"/>
    <dgm:cxn modelId="{121736A4-1690-4047-81AB-633549A1FED6}" type="presParOf" srcId="{17E712E8-399A-4890-8E1C-14C8127E2CCD}" destId="{B1D4C3B4-10D9-41EC-A853-729324675A7C}" srcOrd="3" destOrd="0" presId="urn:microsoft.com/office/officeart/2005/8/layout/arrow3"/>
    <dgm:cxn modelId="{C60F7CB7-89CD-4E8F-88C7-035BFF871CC3}" type="presParOf" srcId="{17E712E8-399A-4890-8E1C-14C8127E2CCD}" destId="{B9A46834-48CE-4CAD-80E3-8CEC13DE4A7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1DEDC-8812-4A6F-BF35-9DE8898C468B}">
      <dsp:nvSpPr>
        <dsp:cNvPr id="0" name=""/>
        <dsp:cNvSpPr/>
      </dsp:nvSpPr>
      <dsp:spPr>
        <a:xfrm rot="21300000">
          <a:off x="25147" y="1854438"/>
          <a:ext cx="8144380" cy="932654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8393047-32A4-4076-A4A6-F1DD971A73CC}">
      <dsp:nvSpPr>
        <dsp:cNvPr id="0" name=""/>
        <dsp:cNvSpPr/>
      </dsp:nvSpPr>
      <dsp:spPr>
        <a:xfrm>
          <a:off x="983361" y="232076"/>
          <a:ext cx="2458402" cy="1856612"/>
        </a:xfrm>
        <a:prstGeom prst="down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BD150C-2D94-4339-A930-C2935D36D214}">
      <dsp:nvSpPr>
        <dsp:cNvPr id="0" name=""/>
        <dsp:cNvSpPr/>
      </dsp:nvSpPr>
      <dsp:spPr>
        <a:xfrm>
          <a:off x="4343177" y="0"/>
          <a:ext cx="2622296" cy="194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C000"/>
              </a:solidFill>
            </a:rPr>
            <a:t>Число установленных случаев ПЗ</a:t>
          </a:r>
        </a:p>
      </dsp:txBody>
      <dsp:txXfrm>
        <a:off x="4343177" y="0"/>
        <a:ext cx="2622296" cy="1949443"/>
      </dsp:txXfrm>
    </dsp:sp>
    <dsp:sp modelId="{B1D4C3B4-10D9-41EC-A853-729324675A7C}">
      <dsp:nvSpPr>
        <dsp:cNvPr id="0" name=""/>
        <dsp:cNvSpPr/>
      </dsp:nvSpPr>
      <dsp:spPr>
        <a:xfrm>
          <a:off x="4752911" y="2552842"/>
          <a:ext cx="2458402" cy="1856612"/>
        </a:xfrm>
        <a:prstGeom prst="upArrow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A46834-48CE-4CAD-80E3-8CEC13DE4A74}">
      <dsp:nvSpPr>
        <dsp:cNvPr id="0" name=""/>
        <dsp:cNvSpPr/>
      </dsp:nvSpPr>
      <dsp:spPr>
        <a:xfrm>
          <a:off x="1229201" y="2692088"/>
          <a:ext cx="2622296" cy="1949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C000"/>
              </a:solidFill>
            </a:rPr>
            <a:t>Сложность рассматриваемых случаев</a:t>
          </a:r>
        </a:p>
      </dsp:txBody>
      <dsp:txXfrm>
        <a:off x="1229201" y="2692088"/>
        <a:ext cx="2622296" cy="1949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EA95D-3D34-4E65-B87A-614500942462}" type="datetimeFigureOut">
              <a:rPr lang="ru-RU"/>
              <a:pPr>
                <a:defRPr/>
              </a:pPr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7F20F82-80D1-42AE-A29C-D65605C662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21D85-7EE8-4A4E-9F6C-A901FAAAE9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775" y="1073150"/>
            <a:ext cx="7772400" cy="1470025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0788" y="188913"/>
            <a:ext cx="1727200" cy="56880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188913"/>
            <a:ext cx="5032375" cy="56880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6911975" cy="4841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7450" y="1557338"/>
            <a:ext cx="6337300" cy="4319587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16013" y="188913"/>
            <a:ext cx="6911975" cy="5688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45883"/>
            <a:ext cx="6911975" cy="484187"/>
          </a:xfrm>
        </p:spPr>
        <p:txBody>
          <a:bodyPr/>
          <a:lstStyle>
            <a:lvl1pPr>
              <a:defRPr sz="2800" i="0">
                <a:solidFill>
                  <a:srgbClr val="FFFF00"/>
                </a:solidFill>
                <a:latin typeface="Candara" panose="020E05020303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1042988"/>
            <a:ext cx="8194675" cy="4319587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buSzPct val="90000"/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lnSpc>
                <a:spcPct val="110000"/>
              </a:lnSpc>
              <a:spcAft>
                <a:spcPts val="1200"/>
              </a:spcAft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2pPr>
            <a:lvl3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23013" y="64039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585E0"/>
                </a:solidFill>
              </a:defRPr>
            </a:lvl1pPr>
          </a:lstStyle>
          <a:p>
            <a:fld id="{B2A54960-3323-4F03-9329-9BAEBFEBD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0924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32300" y="1557338"/>
            <a:ext cx="30924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53000">
              <a:srgbClr val="14147E"/>
            </a:gs>
            <a:gs pos="100000">
              <a:srgbClr val="00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/>
          <p:cNvSpPr>
            <a:spLocks noChangeArrowheads="1"/>
          </p:cNvSpPr>
          <p:nvPr/>
        </p:nvSpPr>
        <p:spPr bwMode="auto">
          <a:xfrm>
            <a:off x="333375" y="0"/>
            <a:ext cx="201613" cy="5254625"/>
          </a:xfrm>
          <a:custGeom>
            <a:avLst/>
            <a:gdLst>
              <a:gd name="T0" fmla="*/ 0 w 1251"/>
              <a:gd name="T1" fmla="*/ 0 h 16866"/>
              <a:gd name="T2" fmla="*/ 2147483646 w 1251"/>
              <a:gd name="T3" fmla="*/ 0 h 16866"/>
              <a:gd name="T4" fmla="*/ 2147483646 w 1251"/>
              <a:gd name="T5" fmla="*/ 2147483646 h 16866"/>
              <a:gd name="T6" fmla="*/ 0 w 1251"/>
              <a:gd name="T7" fmla="*/ 2147483646 h 16866"/>
              <a:gd name="T8" fmla="*/ 0 w 1251"/>
              <a:gd name="T9" fmla="*/ 0 h 16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" h="16866">
                <a:moveTo>
                  <a:pt x="0" y="0"/>
                </a:moveTo>
                <a:lnTo>
                  <a:pt x="1250" y="0"/>
                </a:lnTo>
                <a:lnTo>
                  <a:pt x="1250" y="14757"/>
                </a:lnTo>
                <a:lnTo>
                  <a:pt x="0" y="1686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E5E5E5"/>
              </a:gs>
              <a:gs pos="100000">
                <a:srgbClr val="0000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691197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63373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Freeform 8"/>
          <p:cNvSpPr>
            <a:spLocks noChangeArrowheads="1"/>
          </p:cNvSpPr>
          <p:nvPr/>
        </p:nvSpPr>
        <p:spPr bwMode="auto">
          <a:xfrm>
            <a:off x="77788" y="0"/>
            <a:ext cx="201612" cy="6513513"/>
          </a:xfrm>
          <a:custGeom>
            <a:avLst/>
            <a:gdLst>
              <a:gd name="T0" fmla="*/ 0 w 1251"/>
              <a:gd name="T1" fmla="*/ 0 h 16866"/>
              <a:gd name="T2" fmla="*/ 2147483646 w 1251"/>
              <a:gd name="T3" fmla="*/ 0 h 16866"/>
              <a:gd name="T4" fmla="*/ 2147483646 w 1251"/>
              <a:gd name="T5" fmla="*/ 2147483646 h 16866"/>
              <a:gd name="T6" fmla="*/ 0 w 1251"/>
              <a:gd name="T7" fmla="*/ 2147483646 h 16866"/>
              <a:gd name="T8" fmla="*/ 0 w 1251"/>
              <a:gd name="T9" fmla="*/ 0 h 168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1" h="16866">
                <a:moveTo>
                  <a:pt x="0" y="0"/>
                </a:moveTo>
                <a:lnTo>
                  <a:pt x="1250" y="0"/>
                </a:lnTo>
                <a:lnTo>
                  <a:pt x="1250" y="14757"/>
                </a:lnTo>
                <a:lnTo>
                  <a:pt x="0" y="1686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50000">
                <a:srgbClr val="E5E5E5"/>
              </a:gs>
              <a:gs pos="100000">
                <a:srgbClr val="0000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wheel/>
  </p:transition>
  <p:hf hdr="0" ftr="0" dt="0"/>
  <p:txStyles>
    <p:titleStyle>
      <a:lvl1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6524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6524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pitchFamily="2" charset="2"/>
        <a:defRPr sz="24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7200" indent="-392113" algn="l" defTabSz="652463" rtl="0" fontAlgn="base">
        <a:spcBef>
          <a:spcPct val="0"/>
        </a:spcBef>
        <a:spcAft>
          <a:spcPts val="1288"/>
        </a:spcAft>
        <a:buClr>
          <a:srgbClr val="FFFF00"/>
        </a:buClr>
        <a:buFont typeface="Wingdings" pitchFamily="2" charset="2"/>
        <a:buChar char="ü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17550" indent="-392113" algn="l" defTabSz="652463" rtl="0" fontAlgn="base">
        <a:spcBef>
          <a:spcPct val="0"/>
        </a:spcBef>
        <a:spcAft>
          <a:spcPts val="1025"/>
        </a:spcAft>
        <a:buClr>
          <a:srgbClr val="FFFF00"/>
        </a:buClr>
        <a:buFont typeface="Wingdings" pitchFamily="2" charset="2"/>
        <a:buChar char="ü"/>
        <a:defRPr sz="2400">
          <a:solidFill>
            <a:srgbClr val="FFFFFF"/>
          </a:solidFill>
          <a:latin typeface="+mn-lt"/>
        </a:defRPr>
      </a:lvl2pPr>
      <a:lvl3pPr marL="979488" indent="-392113" algn="l" defTabSz="652463" rtl="0" fontAlgn="base">
        <a:spcBef>
          <a:spcPct val="0"/>
        </a:spcBef>
        <a:spcAft>
          <a:spcPts val="775"/>
        </a:spcAft>
        <a:buClr>
          <a:srgbClr val="FFFF00"/>
        </a:buClr>
        <a:buFont typeface="Wingdings" pitchFamily="2" charset="2"/>
        <a:buChar char="ü"/>
        <a:defRPr sz="2200">
          <a:solidFill>
            <a:srgbClr val="FFFFFF"/>
          </a:solidFill>
          <a:latin typeface="+mn-lt"/>
        </a:defRPr>
      </a:lvl3pPr>
      <a:lvl4pPr marL="1239838" indent="-392113" algn="l" defTabSz="652463" rtl="0" fontAlgn="base">
        <a:spcBef>
          <a:spcPct val="0"/>
        </a:spcBef>
        <a:spcAft>
          <a:spcPts val="513"/>
        </a:spcAft>
        <a:buClr>
          <a:srgbClr val="FFFF00"/>
        </a:buClr>
        <a:buFont typeface="Wingdings" pitchFamily="2" charset="2"/>
        <a:buChar char="ü"/>
        <a:defRPr sz="2000">
          <a:solidFill>
            <a:srgbClr val="FFFFFF"/>
          </a:solidFill>
          <a:latin typeface="+mn-lt"/>
        </a:defRPr>
      </a:lvl4pPr>
      <a:lvl5pPr marL="1501775" indent="-392113" algn="l" defTabSz="652463" rtl="0" fontAlgn="base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 sz="2000">
          <a:solidFill>
            <a:srgbClr val="FFFFFF"/>
          </a:solidFill>
          <a:latin typeface="+mn-lt"/>
        </a:defRPr>
      </a:lvl5pPr>
      <a:lvl6pPr marL="19589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6pPr>
      <a:lvl7pPr marL="24161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7pPr>
      <a:lvl8pPr marL="28733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8pPr>
      <a:lvl9pPr marL="3330575" indent="-392113" algn="l" defTabSz="652463" rtl="0" eaLnBrk="1" fontAlgn="base" hangingPunct="1">
        <a:spcBef>
          <a:spcPct val="0"/>
        </a:spcBef>
        <a:spcAft>
          <a:spcPts val="250"/>
        </a:spcAft>
        <a:buClr>
          <a:srgbClr val="FFFF00"/>
        </a:buClr>
        <a:buFont typeface="Wingdings" pitchFamily="2" charset="2"/>
        <a:buChar char="ü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omsk.1cbit.ru/1csoft/egis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3467026/#111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3467026/#1114" TargetMode="External"/><Relationship Id="rId2" Type="http://schemas.openxmlformats.org/officeDocument/2006/relationships/hyperlink" Target="https://www.garant.ru/products/ipo/prime/doc/403467026/#1116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3467026/#1119" TargetMode="External"/><Relationship Id="rId2" Type="http://schemas.openxmlformats.org/officeDocument/2006/relationships/hyperlink" Target="https://www.garant.ru/products/ipo/prime/doc/403467026/#1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rant.ru/products/ipo/prime/doc/403467026/#1111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275" y="862013"/>
            <a:ext cx="8086725" cy="2667000"/>
          </a:xfrm>
        </p:spPr>
        <p:txBody>
          <a:bodyPr>
            <a:noAutofit/>
          </a:bodyPr>
          <a:lstStyle/>
          <a:p>
            <a:pPr algn="ctr">
              <a:buFont typeface="StarBats" charset="0"/>
              <a:buNone/>
              <a:defRPr/>
            </a:pPr>
            <a: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Обязательные медицинские осмотры работников вредных профессий в Омской области. </a:t>
            </a:r>
            <a:b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4000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</a:rPr>
              <a:t>Итоги, проблемы и перспективы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638" y="4427538"/>
            <a:ext cx="6858000" cy="1122362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ru-RU" dirty="0"/>
              <a:t>Главный </a:t>
            </a:r>
            <a:r>
              <a:rPr lang="ru-RU" dirty="0" err="1"/>
              <a:t>профпатолог</a:t>
            </a:r>
            <a:endParaRPr lang="ru-RU" dirty="0"/>
          </a:p>
          <a:p>
            <a:pPr>
              <a:spcAft>
                <a:spcPts val="600"/>
              </a:spcAft>
              <a:defRPr/>
            </a:pPr>
            <a:r>
              <a:rPr lang="ru-RU" dirty="0"/>
              <a:t> МЗ Омской области </a:t>
            </a:r>
          </a:p>
          <a:p>
            <a:pPr>
              <a:spcAft>
                <a:spcPts val="600"/>
              </a:spcAft>
              <a:defRPr/>
            </a:pPr>
            <a:r>
              <a:rPr lang="ru-RU" dirty="0"/>
              <a:t>д.м.н., доцент О.В. Плотникова</a:t>
            </a:r>
          </a:p>
        </p:txBody>
      </p:sp>
    </p:spTree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333" y="1004865"/>
            <a:ext cx="6911975" cy="484187"/>
          </a:xfrm>
        </p:spPr>
        <p:txBody>
          <a:bodyPr>
            <a:normAutofit fontScale="90000"/>
          </a:bodyPr>
          <a:lstStyle/>
          <a:p>
            <a:r>
              <a:rPr lang="ru-RU" dirty="0"/>
              <a:t>Выявление профессиональных заболеваний в  городе Омске в ходе ПМО и по обращаемости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42951"/>
              </p:ext>
            </p:extLst>
          </p:nvPr>
        </p:nvGraphicFramePr>
        <p:xfrm>
          <a:off x="685800" y="1366520"/>
          <a:ext cx="8092440" cy="33098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7015">
                <a:tc>
                  <a:txBody>
                    <a:bodyPr/>
                    <a:lstStyle/>
                    <a:p>
                      <a:r>
                        <a:rPr lang="ru-RU" dirty="0"/>
                        <a:t>Медицинская 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случаев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/>
                        <a:t>ГП-4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984">
                <a:tc>
                  <a:txBody>
                    <a:bodyPr/>
                    <a:lstStyle/>
                    <a:p>
                      <a:r>
                        <a:rPr lang="ru-RU" b="1" dirty="0"/>
                        <a:t>БУЗОО «КМСЧ-7»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98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по городу и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3200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392" y="1871139"/>
            <a:ext cx="6911975" cy="484187"/>
          </a:xfrm>
        </p:spPr>
        <p:txBody>
          <a:bodyPr/>
          <a:lstStyle/>
          <a:p>
            <a:r>
              <a:rPr lang="ru-RU" dirty="0"/>
              <a:t>Выявление профессиональных заболеваний в сельских районах Омской области в ходе ПМО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Управляющая кнопка: справка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B49C477-760D-4DEB-B7D1-62E214035B09}"/>
              </a:ext>
            </a:extLst>
          </p:cNvPr>
          <p:cNvSpPr/>
          <p:nvPr/>
        </p:nvSpPr>
        <p:spPr bwMode="auto">
          <a:xfrm>
            <a:off x="3792682" y="2907792"/>
            <a:ext cx="1042416" cy="1042416"/>
          </a:xfrm>
          <a:prstGeom prst="actionButtonHelp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67556"/>
            <a:ext cx="7044315" cy="484187"/>
          </a:xfrm>
        </p:spPr>
        <p:txBody>
          <a:bodyPr/>
          <a:lstStyle/>
          <a:p>
            <a:pPr algn="ctr"/>
            <a:r>
              <a:rPr lang="ru-RU" dirty="0"/>
              <a:t>Охват основными исследованиями в ходе  ПМО, % от подлежащих 2022г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16831"/>
              </p:ext>
            </p:extLst>
          </p:nvPr>
        </p:nvGraphicFramePr>
        <p:xfrm>
          <a:off x="1" y="1325878"/>
          <a:ext cx="9144000" cy="30054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6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829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Учреждения</a:t>
                      </a:r>
                      <a:r>
                        <a:rPr lang="ru-RU" sz="2000" b="0" baseline="0" dirty="0"/>
                        <a:t> ЗО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/>
                        <a:t>Р-графия</a:t>
                      </a:r>
                      <a:r>
                        <a:rPr lang="ru-RU" sz="2000" b="0" dirty="0"/>
                        <a:t> ОГК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ФВД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/>
                        <a:t>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/>
                        <a:t>Вибр</a:t>
                      </a:r>
                      <a:r>
                        <a:rPr lang="ru-RU" sz="2000" b="0" dirty="0"/>
                        <a:t>.</a:t>
                      </a:r>
                    </a:p>
                    <a:p>
                      <a:pPr algn="ctr"/>
                      <a:r>
                        <a:rPr lang="ru-RU" sz="2000" b="0" dirty="0"/>
                        <a:t>Чувств.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/>
                        <a:t>Онко</a:t>
                      </a:r>
                      <a:r>
                        <a:rPr lang="ru-RU" sz="2000" b="0" dirty="0"/>
                        <a:t>-</a:t>
                      </a:r>
                    </a:p>
                    <a:p>
                      <a:pPr algn="ctr"/>
                      <a:r>
                        <a:rPr lang="ru-RU" sz="2000" b="0" dirty="0"/>
                        <a:t>осмотр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19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Проблемы…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01675" y="1042988"/>
          <a:ext cx="8194675" cy="4641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150" y="747713"/>
            <a:ext cx="8118475" cy="5319712"/>
          </a:xfrm>
        </p:spPr>
        <p:txBody>
          <a:bodyPr/>
          <a:lstStyle/>
          <a:p>
            <a:pPr>
              <a:defRPr/>
            </a:pPr>
            <a:r>
              <a:rPr lang="ru-RU" dirty="0"/>
              <a:t>Невысокая результативность обязательных медицинских осмотров работников объясняется не только  объективными причинами </a:t>
            </a:r>
            <a:r>
              <a:rPr lang="ru-RU" i="1" dirty="0">
                <a:solidFill>
                  <a:schemeClr val="bg1"/>
                </a:solidFill>
              </a:rPr>
              <a:t>(недостаточная подготовка врачей по профпатологии,  отсутствие диагностического оборудования),</a:t>
            </a:r>
          </a:p>
          <a:p>
            <a:pPr>
              <a:buNone/>
              <a:defRPr/>
            </a:pPr>
            <a:r>
              <a:rPr lang="ru-RU" i="1" dirty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но и несовершенством нормативной  правовой базы.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8251-415C-4197-AF67-419314FCFC83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/>
              <a:t>Перспективы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403975"/>
            <a:ext cx="2743200" cy="365125"/>
          </a:xfrm>
          <a:prstGeom prst="rect">
            <a:avLst/>
          </a:prstGeom>
        </p:spPr>
        <p:txBody>
          <a:bodyPr/>
          <a:lstStyle/>
          <a:p>
            <a:fld id="{B2A54960-3323-4F03-9329-9BAEBFEBD5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17A7C2-3472-4FE6-947E-F6224294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EE943FE-546B-4240-9FD7-E467F564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042988"/>
            <a:ext cx="8194675" cy="51707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Создание Экспертного совета по </a:t>
            </a:r>
            <a:r>
              <a:rPr lang="ru-RU" dirty="0" err="1"/>
              <a:t>профпатологии</a:t>
            </a:r>
            <a:r>
              <a:rPr lang="ru-RU" dirty="0"/>
              <a:t> на базе Областного центра </a:t>
            </a:r>
            <a:r>
              <a:rPr lang="ru-RU" dirty="0" err="1"/>
              <a:t>профпатологии</a:t>
            </a:r>
            <a:endParaRPr lang="ru-RU" dirty="0"/>
          </a:p>
          <a:p>
            <a:r>
              <a:rPr lang="ru-RU" dirty="0"/>
              <a:t>Возобновление выездных совещаний и проверок в медицинские организации</a:t>
            </a:r>
          </a:p>
          <a:p>
            <a:r>
              <a:rPr lang="ru-RU" dirty="0"/>
              <a:t>Изменение отчетных форм в связи с требованиями МЗ РФ) – экспертиза профпригодности</a:t>
            </a:r>
          </a:p>
          <a:p>
            <a:r>
              <a:rPr lang="ru-RU" dirty="0"/>
              <a:t>Изменение отчетных форм в связи с требованиями МЗ ОО (Региональная программа БОЗ)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262455"/>
      </p:ext>
    </p:extLst>
  </p:cSld>
  <p:clrMapOvr>
    <a:masterClrMapping/>
  </p:clrMapOvr>
  <p:transition spd="med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404847-C512-4C03-8A58-E59911F2E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830" y="221095"/>
            <a:ext cx="7772400" cy="1470025"/>
          </a:xfrm>
        </p:spPr>
        <p:txBody>
          <a:bodyPr/>
          <a:lstStyle/>
          <a:p>
            <a:r>
              <a:rPr lang="ru-RU" dirty="0"/>
              <a:t>Реалии и будущее. </a:t>
            </a:r>
            <a:br>
              <a:rPr lang="ru-RU" dirty="0"/>
            </a:br>
            <a:r>
              <a:rPr lang="ru-RU" dirty="0"/>
              <a:t>Изменение НПД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A547F3-8B5A-4FF9-BBE2-0089DE8DBE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00800" y="6403975"/>
            <a:ext cx="2743200" cy="365125"/>
          </a:xfrm>
          <a:prstGeom prst="rect">
            <a:avLst/>
          </a:prstGeom>
        </p:spPr>
        <p:txBody>
          <a:bodyPr/>
          <a:lstStyle/>
          <a:p>
            <a:fld id="{B2A54960-3323-4F03-9329-9BAEBFEBD5D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0D0D77-8BBB-49ED-9E13-31F994A8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705" y="1932709"/>
            <a:ext cx="7056295" cy="47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82222"/>
      </p:ext>
    </p:extLst>
  </p:cSld>
  <p:clrMapOvr>
    <a:masterClrMapping/>
  </p:clrMapOvr>
  <p:transition spd="med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59789D-ABE5-4816-9932-394A27FA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6876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Постановление Правительства РФ от 5 июля 2022 г. N 1206</a:t>
            </a:r>
            <a:br>
              <a:rPr lang="ru-RU" sz="2800" dirty="0"/>
            </a:br>
            <a:r>
              <a:rPr lang="ru-RU" dirty="0"/>
              <a:t>"О порядке расследования и учета случаев профессиональных заболеваний работников«</a:t>
            </a:r>
            <a:br>
              <a:rPr lang="ru-RU" dirty="0"/>
            </a:br>
            <a:br>
              <a:rPr lang="ru-RU" dirty="0"/>
            </a:br>
            <a:r>
              <a:rPr lang="ru-RU" sz="2700" dirty="0">
                <a:solidFill>
                  <a:srgbClr val="FFFF00"/>
                </a:solidFill>
              </a:rPr>
              <a:t>действует с 01 марта 2023</a:t>
            </a: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266605"/>
      </p:ext>
    </p:extLst>
  </p:cSld>
  <p:clrMapOvr>
    <a:masterClrMapping/>
  </p:clrMapOvr>
  <p:transition spd="med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747A5-2C7D-4D6E-B38F-99FED6CF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86139-6A4C-4008-8A30-2611AC60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" indent="0">
              <a:buNone/>
            </a:pPr>
            <a:r>
              <a:rPr lang="ru-RU" dirty="0">
                <a:effectLst/>
              </a:rPr>
              <a:t>Постановление Правительства РФ </a:t>
            </a:r>
          </a:p>
          <a:p>
            <a:pPr marL="65087" indent="0">
              <a:buNone/>
            </a:pPr>
            <a:r>
              <a:rPr lang="ru-RU" dirty="0">
                <a:effectLst/>
              </a:rPr>
              <a:t>от 1 февраля 2023 г. N 134 </a:t>
            </a:r>
          </a:p>
          <a:p>
            <a:pPr marL="65087" indent="0">
              <a:buNone/>
            </a:pPr>
            <a:r>
              <a:rPr lang="ru-RU" dirty="0">
                <a:effectLst/>
              </a:rPr>
              <a:t>“О реализации пилотного проекта по проведению профилактики профессиональных заболеваний работников в отдельных видах экономической деятельности”</a:t>
            </a:r>
          </a:p>
          <a:p>
            <a:endParaRPr lang="ru-RU" b="0" dirty="0">
              <a:effectLst/>
            </a:endParaRPr>
          </a:p>
          <a:p>
            <a:r>
              <a:rPr lang="ru-RU" b="0" dirty="0">
                <a:effectLst/>
              </a:rPr>
              <a:t>Настоящее постановление вступило в силу с 1 марта 2023 г.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DB6C4-BF05-4AD0-A5DA-0A5465794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26418"/>
      </p:ext>
    </p:extLst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 descr="птиц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7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9"/>
          <p:cNvSpPr>
            <a:spLocks noChangeArrowheads="1"/>
          </p:cNvSpPr>
          <p:nvPr/>
        </p:nvSpPr>
        <p:spPr bwMode="auto">
          <a:xfrm>
            <a:off x="0" y="1267325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</a:t>
            </a:r>
          </a:p>
          <a:p>
            <a:pPr marL="182563" algn="just"/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	В 2022 г. ПМО подлежало </a:t>
            </a:r>
            <a:r>
              <a:rPr lang="ru-RU" sz="2400" b="1" dirty="0">
                <a:solidFill>
                  <a:srgbClr val="FFFF00"/>
                </a:solidFill>
              </a:rPr>
              <a:t>109 561</a:t>
            </a:r>
            <a:r>
              <a:rPr lang="ru-RU" sz="2400" dirty="0"/>
              <a:t>  </a:t>
            </a:r>
            <a:r>
              <a:rPr lang="ru-RU" altLang="ru-RU" sz="2400" b="1" dirty="0">
                <a:solidFill>
                  <a:srgbClr val="FFFF00"/>
                </a:solidFill>
              </a:rPr>
              <a:t>работников.</a:t>
            </a:r>
          </a:p>
          <a:p>
            <a:pPr marL="182563" algn="just"/>
            <a:r>
              <a:rPr lang="ru-RU" altLang="ru-RU" sz="2400" b="1" dirty="0">
                <a:solidFill>
                  <a:srgbClr val="FFFF00"/>
                </a:solidFill>
              </a:rPr>
              <a:t>Медицинскими организациями осмотрены 98,92% работников от общего числа направленных.</a:t>
            </a:r>
          </a:p>
          <a:p>
            <a:pPr marL="182563" algn="just"/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endParaRPr lang="ru-RU" altLang="ru-RU" sz="2400" b="1" dirty="0">
              <a:solidFill>
                <a:srgbClr val="FFFF00"/>
              </a:solidFill>
            </a:endParaRPr>
          </a:p>
          <a:p>
            <a:pPr marL="182563" algn="just"/>
            <a:endParaRPr lang="ru-RU" altLang="ru-RU" sz="2100" b="1" dirty="0"/>
          </a:p>
          <a:p>
            <a:pPr marL="182563" algn="just"/>
            <a:r>
              <a:rPr lang="ru-RU" altLang="ru-RU" sz="2100" b="1" dirty="0"/>
              <a:t>	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1E1F8D-5C88-4314-8007-B571F603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249382"/>
            <a:ext cx="8194675" cy="6519718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>
                <a:effectLst/>
              </a:rPr>
              <a:t>С 1 марта по 31 декабря 2023 г. будет реализован пилотный проект по профилактике профзаболеваний работников в отдельных видах экономической деятельности. Перечень работодателей - участников проекта утвердит СФР по согласованию с Минтрансом, Минпромторгом и Минэнерго.</a:t>
            </a:r>
          </a:p>
          <a:p>
            <a:r>
              <a:rPr lang="ru-RU" b="0" dirty="0">
                <a:effectLst/>
              </a:rPr>
              <a:t>Под пилотный проект подпадают работники, у которых по результатам медосмотра </a:t>
            </a:r>
            <a:r>
              <a:rPr lang="ru-RU" dirty="0">
                <a:solidFill>
                  <a:srgbClr val="FFFF00"/>
                </a:solidFill>
                <a:effectLst/>
              </a:rPr>
              <a:t>выявлены ранние признаки воздействия вредных и (или) опасных производственных факторов. </a:t>
            </a:r>
          </a:p>
          <a:p>
            <a:r>
              <a:rPr lang="ru-RU" b="0" dirty="0">
                <a:effectLst/>
              </a:rPr>
              <a:t>Профилактика проводится в реабилитационных центах. Продолжительность - 18 календарных дней.</a:t>
            </a:r>
          </a:p>
          <a:p>
            <a:endParaRPr lang="ru-RU" b="0" dirty="0">
              <a:effectLst/>
            </a:endParaRPr>
          </a:p>
          <a:p>
            <a:r>
              <a:rPr lang="ru-RU" b="0" dirty="0">
                <a:effectLst/>
              </a:rPr>
              <a:t>Работодатели до 15 апреля должны представить в территориальные органы СФР списки работников, которым рекомендована профилактика. Заявление о финансировании расходов на профилактику подается до 1 июля, о возмещении расходов - до 1 декабря.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871DE-8438-4147-8242-C8C39F4FF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73368"/>
      </p:ext>
    </p:extLst>
  </p:cSld>
  <p:clrMapOvr>
    <a:masterClrMapping/>
  </p:clrMapOvr>
  <p:transition spd="med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8861-404D-48E0-98A4-BCFD90FC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C2144F-DFB9-4AE9-9B61-4749CAD84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82" y="765152"/>
            <a:ext cx="8375073" cy="449539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A2F6B-B5C8-4C38-9DB8-2EF113AB1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91577"/>
      </p:ext>
    </p:extLst>
  </p:cSld>
  <p:clrMapOvr>
    <a:masterClrMapping/>
  </p:clrMapOvr>
  <p:transition spd="med"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1E1F8D-5C88-4314-8007-B571F603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249382"/>
            <a:ext cx="8194675" cy="6519718"/>
          </a:xfrm>
        </p:spPr>
        <p:txBody>
          <a:bodyPr>
            <a:normAutofit lnSpcReduction="10000"/>
          </a:bodyPr>
          <a:lstStyle/>
          <a:p>
            <a:pPr marL="65087" indent="0">
              <a:buNone/>
            </a:pPr>
            <a:r>
              <a:rPr lang="ru-RU" b="0" dirty="0">
                <a:effectLst/>
              </a:rPr>
              <a:t>Финансировать будут следующие расходы:</a:t>
            </a:r>
          </a:p>
          <a:p>
            <a:r>
              <a:rPr lang="ru-RU" b="0" dirty="0">
                <a:effectLst/>
              </a:rPr>
              <a:t>- на профилактику в реабилитационных центрах;</a:t>
            </a:r>
          </a:p>
          <a:p>
            <a:r>
              <a:rPr lang="ru-RU" b="0" dirty="0">
                <a:effectLst/>
              </a:rPr>
              <a:t>- на дополнительный отпуск на период профилактики;</a:t>
            </a:r>
          </a:p>
          <a:p>
            <a:r>
              <a:rPr lang="ru-RU" b="0" dirty="0">
                <a:effectLst/>
              </a:rPr>
              <a:t>- на проезд работников;</a:t>
            </a:r>
          </a:p>
          <a:p>
            <a:r>
              <a:rPr lang="ru-RU" b="0" dirty="0">
                <a:effectLst/>
              </a:rPr>
              <a:t>- на медосмотры по результатам профилактики;</a:t>
            </a:r>
          </a:p>
          <a:p>
            <a:r>
              <a:rPr lang="ru-RU" b="0" dirty="0">
                <a:effectLst/>
              </a:rPr>
              <a:t>- на уплату страховых взносов.</a:t>
            </a:r>
          </a:p>
          <a:p>
            <a:r>
              <a:rPr lang="ru-RU" b="0" dirty="0">
                <a:solidFill>
                  <a:srgbClr val="FFFF00"/>
                </a:solidFill>
                <a:effectLst/>
              </a:rPr>
              <a:t>На финансирование пилотного проекта предусмотрено 500 млн руб.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871DE-8438-4147-8242-C8C39F4FF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07040"/>
      </p:ext>
    </p:extLst>
  </p:cSld>
  <p:clrMapOvr>
    <a:masterClrMapping/>
  </p:clrMapOvr>
  <p:transition spd="med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A2EBC-8F1A-405B-8BC8-7C7363B1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3" y="623455"/>
            <a:ext cx="8418368" cy="5780519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>
                <a:effectLst/>
              </a:rPr>
              <a:t>8. Нуждаемость работника в профилактике профессиональных заболеваний </a:t>
            </a:r>
            <a:r>
              <a:rPr lang="ru-RU" b="0" dirty="0">
                <a:solidFill>
                  <a:srgbClr val="FFFF00"/>
                </a:solidFill>
                <a:effectLst/>
              </a:rPr>
              <a:t>определяется медицинскими организациями на основании результатов медицинских осмотров и сведений о состоянии здоровья работников</a:t>
            </a:r>
            <a:r>
              <a:rPr lang="ru-RU" b="0" dirty="0">
                <a:effectLst/>
              </a:rPr>
              <a:t>, имеющихся в медицинских организациях.</a:t>
            </a:r>
          </a:p>
          <a:p>
            <a:r>
              <a:rPr lang="ru-RU" b="0" dirty="0">
                <a:effectLst/>
              </a:rPr>
              <a:t>Состояния здоровья, выявляемые при обследовании работников, должны быть классифицированы кодами по Международной статистической классификации болезней и проблем, связанных со здоровьем (10 пересмотр), и относиться к таким профилям, </a:t>
            </a:r>
            <a:r>
              <a:rPr lang="ru-RU" dirty="0">
                <a:solidFill>
                  <a:srgbClr val="FFFF00"/>
                </a:solidFill>
                <a:effectLst/>
              </a:rPr>
              <a:t>как неврология, терапия, пульмонология, оториноларингология и </a:t>
            </a:r>
            <a:r>
              <a:rPr lang="ru-RU" dirty="0" err="1">
                <a:solidFill>
                  <a:srgbClr val="FFFF00"/>
                </a:solidFill>
                <a:effectLst/>
              </a:rPr>
              <a:t>профпатология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976F92-83B8-415C-B9A0-B3888E8F0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41568"/>
      </p:ext>
    </p:extLst>
  </p:cSld>
  <p:clrMapOvr>
    <a:masterClrMapping/>
  </p:clrMapOvr>
  <p:transition spd="med"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ECD10E-48BD-437D-AE9D-F15B2172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042988"/>
            <a:ext cx="8491105" cy="5004521"/>
          </a:xfrm>
        </p:spPr>
        <p:txBody>
          <a:bodyPr/>
          <a:lstStyle/>
          <a:p>
            <a:r>
              <a:rPr lang="ru-RU" b="0" dirty="0">
                <a:effectLst/>
              </a:rPr>
              <a:t>9. При выявлении у работника ранних признаков воздействия вредных и (или) опасных производственных факторов и определении его нуждаемости в профилактике профессиональных заболеваний </a:t>
            </a:r>
            <a:r>
              <a:rPr lang="ru-RU" b="0" dirty="0">
                <a:solidFill>
                  <a:srgbClr val="FFFF00"/>
                </a:solidFill>
                <a:effectLst/>
              </a:rPr>
              <a:t>медицинская организация в течение 5 рабочих дней информирует об этом его работодателя</a:t>
            </a:r>
            <a:r>
              <a:rPr lang="ru-RU" b="0" dirty="0">
                <a:effectLst/>
              </a:rPr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65123D-2CF3-401A-9786-0C271CEA5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83747"/>
      </p:ext>
    </p:extLst>
  </p:cSld>
  <p:clrMapOvr>
    <a:masterClrMapping/>
  </p:clrMapOvr>
  <p:transition spd="med"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A6ADB-3021-4602-81D9-7E777CB0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2C114-1669-428F-B82E-E632628A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42988"/>
            <a:ext cx="8563841" cy="4319587"/>
          </a:xfrm>
        </p:spPr>
        <p:txBody>
          <a:bodyPr/>
          <a:lstStyle/>
          <a:p>
            <a:r>
              <a:rPr lang="ru-RU" b="0" dirty="0">
                <a:effectLst/>
              </a:rPr>
              <a:t>Ранние признаки профзаболеваний - нарушения гомеостатических и компенсаторных механизмов на этапе, когда </a:t>
            </a:r>
            <a:r>
              <a:rPr lang="ru-RU" dirty="0">
                <a:solidFill>
                  <a:srgbClr val="FFFF00"/>
                </a:solidFill>
                <a:effectLst/>
              </a:rPr>
              <a:t>биохимические, морфологические и функциональные сдвиги, предшествующие появлению выраженных симптомов и признаков заболевания, являются полностью обратимыми </a:t>
            </a:r>
            <a:r>
              <a:rPr lang="ru-RU" b="0" dirty="0">
                <a:effectLst/>
              </a:rPr>
              <a:t>(ВОЗ, 1977, 1986).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F3E954-6CAF-447B-A729-20E6957CA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89785"/>
      </p:ext>
    </p:extLst>
  </p:cSld>
  <p:clrMapOvr>
    <a:masterClrMapping/>
  </p:clrMapOvr>
  <p:transition spd="med"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22B6-A8AD-481F-891B-E4A4C730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C429D3-EE8E-4DBF-A5F9-C2FD7B6F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Проект Приказа Министерства здравоохранения РФ "Об утверждении критериев отбора работников для проведения профилактики профессиональных заболеваний" (подготовлен Минздравом России 12.04.2021)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B08194-9FC4-4407-8621-94AF8B261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90946"/>
      </p:ext>
    </p:extLst>
  </p:cSld>
  <p:clrMapOvr>
    <a:masterClrMapping/>
  </p:clrMapOvr>
  <p:transition spd="med"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7E039-3961-4B91-9460-CBD2C91A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Реалии и будущее. Изменение НПД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FC7964-6D0A-4F76-AC15-CC0823020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CD9291-C1D3-46AA-B53E-6C98EF6E0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D8494-2876-483B-B713-4A5FBCD6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2" y="1087933"/>
            <a:ext cx="8297375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3337"/>
      </p:ext>
    </p:extLst>
  </p:cSld>
  <p:clrMapOvr>
    <a:masterClrMapping/>
  </p:clrMapOvr>
  <p:transition spd="med"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D8633F-5EF3-5138-69AC-D32E46B9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6815"/>
            <a:ext cx="8229600" cy="5377784"/>
          </a:xfrm>
        </p:spPr>
        <p:txBody>
          <a:bodyPr>
            <a:normAutofit lnSpcReduction="10000"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PT Sans" panose="020B0503020203020204" pitchFamily="34" charset="-52"/>
              </a:rPr>
              <a:t>Приказ Минздрава России от 09.06.2022 N 395н "Об утверждении формы медицинского заключения о наличии (об отсутствии) у трактористов, машинистов и водителей самоходных машин (кандидатов в трактористы, машинисты и водители самоходных машин) медицинских противопоказаний, медицинских показаний или медицинских ограничений к управлению самоходными машинами" (Зарегистрировано в Минюсте России 21.06.2022 N 68933)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98156"/>
      </p:ext>
    </p:extLst>
  </p:cSld>
  <p:clrMapOvr>
    <a:masterClrMapping/>
  </p:clrMapOvr>
  <p:transition spd="med"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062" y="188640"/>
            <a:ext cx="8391876" cy="6408712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>
                <a:solidFill>
                  <a:srgbClr val="FFFF00"/>
                </a:solidFill>
              </a:rPr>
              <a:t>Водный транспорт</a:t>
            </a:r>
          </a:p>
          <a:p>
            <a:endParaRPr lang="ru-RU" b="1" dirty="0"/>
          </a:p>
          <a:p>
            <a:r>
              <a:rPr lang="ru-RU" dirty="0"/>
              <a:t>Приказ Министерства здравоохранения РФ от 1 ноября 2022 г. N 714н</a:t>
            </a:r>
          </a:p>
          <a:p>
            <a:br>
              <a:rPr lang="ru-RU" dirty="0"/>
            </a:br>
            <a:r>
              <a:rPr lang="ru-RU" dirty="0"/>
              <a:t>"Об утверждении Порядка проведения медицинского осмотра на наличие медицинских противопоказаний к работе на судне, включающего в себя химико-токсикологические исследования наличия в организме человека наркотических средств, психотропных веществ и их метаболитов, и формы медицинского заключения об отсутствии медицинских противопоказаний к работе на судне»</a:t>
            </a:r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1CC3CA4B-642E-40EE-A5BE-45F91E6237B4}"/>
              </a:ext>
            </a:extLst>
          </p:cNvPr>
          <p:cNvSpPr/>
          <p:nvPr/>
        </p:nvSpPr>
        <p:spPr bwMode="auto">
          <a:xfrm>
            <a:off x="904008" y="4696691"/>
            <a:ext cx="3304310" cy="162056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Морские суда, </a:t>
            </a:r>
          </a:p>
          <a:p>
            <a:pPr marL="0" marR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суда Река-море</a:t>
            </a:r>
          </a:p>
        </p:txBody>
      </p:sp>
    </p:spTree>
  </p:cSld>
  <p:clrMapOvr>
    <a:masterClrMapping/>
  </p:clrMapOvr>
  <p:transition spd="med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675" y="862013"/>
            <a:ext cx="8166100" cy="5157787"/>
          </a:xfrm>
        </p:spPr>
        <p:txBody>
          <a:bodyPr/>
          <a:lstStyle/>
          <a:p>
            <a:pPr>
              <a:defRPr/>
            </a:pPr>
            <a:r>
              <a:rPr lang="ru-RU" dirty="0"/>
              <a:t>Основным и наиболее доступным механизмом выявления профессиональных, профессионально обусловленных и общих заболеваний, а также организации эффективного динамического наблюдения за состоянием здоровья работников являются качественные предварительные и периодические медицинские осмотры.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2F9F-B093-4122-9890-531E5FC009DB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251729-543B-48FF-A3D9-611C6D8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1 марта 2023 года действует новый порядок медицинского осмотра для моряков:</a:t>
            </a:r>
          </a:p>
          <a:p>
            <a:r>
              <a:rPr lang="ru-RU" dirty="0"/>
              <a:t>специалисты, претендующие на допуск к работе на судне;</a:t>
            </a:r>
          </a:p>
          <a:p>
            <a:r>
              <a:rPr lang="ru-RU" dirty="0"/>
              <a:t>поступающие или уже работающие в качестве лоцмана;</a:t>
            </a:r>
          </a:p>
          <a:p>
            <a:r>
              <a:rPr lang="ru-RU" dirty="0"/>
              <a:t>проходящие обучение по обучение профессиям, специальностям, направлениям подготовки, предусматривающим работу на судне.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015202"/>
      </p:ext>
    </p:extLst>
  </p:cSld>
  <p:clrMapOvr>
    <a:masterClrMapping/>
  </p:clrMapOvr>
  <p:transition spd="med"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99B37-06AC-4351-B5A0-747EA1BA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170363-7A04-4AC0-B6BF-132CBD881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12" y="18556"/>
            <a:ext cx="6084888" cy="6693561"/>
          </a:xfrm>
        </p:spPr>
      </p:pic>
    </p:spTree>
    <p:extLst>
      <p:ext uri="{BB962C8B-B14F-4D97-AF65-F5344CB8AC3E}">
        <p14:creationId xmlns:p14="http://schemas.microsoft.com/office/powerpoint/2010/main" val="3632170827"/>
      </p:ext>
    </p:extLst>
  </p:cSld>
  <p:clrMapOvr>
    <a:masterClrMapping/>
  </p:clrMapOvr>
  <p:transition spd="med"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B3563-6F08-4F61-89E8-652CA0F5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27485-8180-4449-80E8-50F073F7A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Приказ Министерства здравоохранения РФ от 18 февраля 2022 г. N 90н “Об утверждении формы, порядка ведения отчетности, учета и выдачи работникам личных медицинских книжек, в том числе в форме электронного документа”</a:t>
            </a:r>
          </a:p>
          <a:p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Вступает в силу с </a:t>
            </a:r>
            <a:r>
              <a:rPr lang="ru-RU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1 сентября 2023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91868"/>
      </p:ext>
    </p:extLst>
  </p:cSld>
  <p:clrMapOvr>
    <a:masterClrMapping/>
  </p:clrMapOvr>
  <p:transition spd="med"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857BC-2954-4EDA-A3DB-B9DDE828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9CD1D-F0FA-4871-AAD1-5AE225AE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042988"/>
            <a:ext cx="8194675" cy="5056476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>
                <a:effectLst/>
              </a:rPr>
              <a:t>Постановление Правительства РФ №555  (2018)  «О единой государственной информационной системе в сфере здравоохранения».</a:t>
            </a:r>
          </a:p>
          <a:p>
            <a:r>
              <a:rPr lang="ru-RU" b="0" dirty="0">
                <a:effectLst/>
              </a:rPr>
              <a:t> Цель создания системы: повышение эффективности управления в сфере здравоохранения, качества оказания медицинской помощи, повышение информированности населения по вопросам получения медицинской помощи и качества обслуживания в медицинских организациях. </a:t>
            </a:r>
          </a:p>
          <a:p>
            <a:r>
              <a:rPr lang="ru-RU" b="0" dirty="0">
                <a:effectLst/>
              </a:rPr>
              <a:t>В сентябре 2021 передача данных в </a:t>
            </a:r>
            <a:r>
              <a:rPr lang="ru-RU" b="0" u="sng" dirty="0">
                <a:effectLst/>
                <a:hlinkClick r:id="rId2"/>
              </a:rPr>
              <a:t>ЕГИСЗ</a:t>
            </a:r>
            <a:r>
              <a:rPr lang="ru-RU" b="0" dirty="0">
                <a:effectLst/>
              </a:rPr>
              <a:t> стала обязательной для клиник всех форм собственности, включая коммерческие.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7CDF84-290A-4D3F-ADB3-787FED6D5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39643"/>
      </p:ext>
    </p:extLst>
  </p:cSld>
  <p:clrMapOvr>
    <a:masterClrMapping/>
  </p:clrMapOvr>
  <p:transition spd="med"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DAB530-6534-4875-8C25-56C473A8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1109"/>
            <a:ext cx="8229600" cy="60134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Минздрав утвердил форму электронной личной медицинской книжки.</a:t>
            </a:r>
          </a:p>
          <a:p>
            <a:pPr algn="l"/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Такая книжка будет формироваться по результатам медосмотров работников в подсистеме </a:t>
            </a:r>
            <a:r>
              <a:rPr lang="ru-RU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ЭЛМК ФГИС сведений </a:t>
            </a:r>
            <a:r>
              <a:rPr lang="ru-RU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санэпидхарактера</a:t>
            </a:r>
            <a:r>
              <a:rPr lang="ru-RU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Книжки будут формировать уполномоченные учреждения Роспотребнадзора по обращениям работников. 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Направить обращение можно будет через портал госуслуг.</a:t>
            </a:r>
          </a:p>
          <a:p>
            <a:pPr algn="l"/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Включаемые в книжку сведения медицинского характера будут формироваться </a:t>
            </a:r>
            <a:r>
              <a:rPr lang="ru-RU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медорганизациями</a:t>
            </a:r>
            <a:r>
              <a:rPr lang="ru-R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в процессе проведения медосмотров и предоставляться в подсистему ЭЛМК из ЕГИСЗ.</a:t>
            </a:r>
          </a:p>
          <a:p>
            <a:pPr algn="l"/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Также можно будет получить книжку на бумажном носителе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114178"/>
      </p:ext>
    </p:extLst>
  </p:cSld>
  <p:clrMapOvr>
    <a:masterClrMapping/>
  </p:clrMapOvr>
  <p:transition spd="med"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2F67A1-8711-42D9-BF6E-94137754C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7767"/>
            <a:ext cx="8229600" cy="5686769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Книжку вносятся:</a:t>
            </a: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результаты предварительных (при поступлении на работу) и периодических медицинских осмотров работника, проведенных в соответствии с Порядком проведения медицинских осмотров</a:t>
            </a:r>
            <a:r>
              <a:rPr lang="ru-RU" b="0" i="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сведения о вакцинации работника;</a:t>
            </a: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результаты профессиональной гигиенической подготовки и аттестации работника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539480"/>
      </p:ext>
    </p:extLst>
  </p:cSld>
  <p:clrMapOvr>
    <a:masterClrMapping/>
  </p:clrMapOvr>
  <p:transition spd="med"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314AE-E84F-416E-A4F7-CFCE865F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8" y="0"/>
            <a:ext cx="8527002" cy="82784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</a:rPr>
              <a:t>. Книжка содержит следующую информацию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E36F7-6607-4CB5-AEB9-EB8402E93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27" y="827843"/>
            <a:ext cx="8194675" cy="57149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а) сведения о владельце личной медицинской книжки….;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б) отметки о переходе на работу к другому работодателю, включающие дату перехода работника на работу к другому работодателю, наименование должности (специальности) и наименование работодателя;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в) </a:t>
            </a:r>
            <a:r>
              <a:rPr lang="ru-RU" sz="3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отметки о перенесенных инфекционных заболеваниях, включающие сведения о датах перенесенных инфекционных заболеваний с указанием заболевания;</a:t>
            </a:r>
          </a:p>
          <a:p>
            <a:pPr algn="l"/>
            <a:r>
              <a:rPr lang="ru-RU" sz="3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г) отметки о профилактических прививках, включающие данные о вакцинации и ревакцинации, с указанием наименований профилактических прививок и даты их проведения;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д) осмотры врачей-специалистов, включая информацию о фактах проведения осмотров врачами-специалистами и краткое заключение;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68599"/>
      </p:ext>
    </p:extLst>
  </p:cSld>
  <p:clrMapOvr>
    <a:masterClrMapping/>
  </p:clrMapOvr>
  <p:transition spd="med">
    <p:whee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314AE-E84F-416E-A4F7-CFCE865F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37" y="123825"/>
            <a:ext cx="8527002" cy="82784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</a:rPr>
              <a:t>4. Книжка содержит следующую информацию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E36F7-6607-4CB5-AEB9-EB8402E93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91" y="793606"/>
            <a:ext cx="8194675" cy="583579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е</a:t>
            </a:r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данные лабораторных и инструментальных обследований, включающие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 себя наименования, даты и результаты обследований;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ж) заключения по результатам предварительных или периодических медицинских осмотров;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з) сведения о профессиональной гигиенической подготовке и аттестации</a:t>
            </a:r>
            <a:r>
              <a:rPr lang="ru-RU" sz="3000" b="0" i="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и) двухмерный штриховой код, содержащий в кодированном виде адрес страницы в информационно-телекоммуникационной сети Интернет с размещенными на ней записями в подсистеме ЭЛМК о факте выдачи Книжки, профессиональной гигиенической подготовки и аттестации работника</a:t>
            </a:r>
            <a:r>
              <a:rPr lang="ru-RU" sz="3000" b="0" i="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к) дата проведения очередного периодического медицинского осмотра;</a:t>
            </a:r>
          </a:p>
          <a:p>
            <a:pPr algn="l"/>
            <a:r>
              <a:rPr lang="ru-RU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л) дата проведения очередной профессиональной гигиенической подготовки и аттестации работника.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16515"/>
      </p:ext>
    </p:extLst>
  </p:cSld>
  <p:clrMapOvr>
    <a:masterClrMapping/>
  </p:clrMapOvr>
  <p:transition spd="med">
    <p:whee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36B8A0-0D69-4F58-A0E3-2F3A87EB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415"/>
            <a:ext cx="8229600" cy="62054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9. Для проведения предварительного (при поступлении на работу) и (или) периодического медицинского осмотра работник обращается (направляется работодателем) в медицинскую организацию для прохождения осмотра и оформляет </a:t>
            </a:r>
            <a:r>
              <a:rPr lang="ru-RU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согласие на обработку персональных данных и передачу сведений, необходимых для внесения в Книжку, в подсистему ЭЛМК.</a:t>
            </a:r>
          </a:p>
          <a:p>
            <a:pPr algn="l"/>
            <a:endParaRPr lang="ru-RU" sz="33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10. </a:t>
            </a:r>
            <a:r>
              <a:rPr lang="ru-RU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Сведения медицинского характера, включаемые в Книжку формируются медицинской организацией в процессе проведения предварительного (при поступлении на работу) и (или) периодического медицинского осмотра работника.</a:t>
            </a:r>
          </a:p>
          <a:p>
            <a:pPr algn="l"/>
            <a:endParaRPr lang="ru-RU" sz="33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022379"/>
      </p:ext>
    </p:extLst>
  </p:cSld>
  <p:clrMapOvr>
    <a:masterClrMapping/>
  </p:clrMapOvr>
  <p:transition spd="med">
    <p:whee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E63013-F3EF-46BE-9E77-537CD466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5409"/>
            <a:ext cx="8229600" cy="5899127"/>
          </a:xfrm>
        </p:spPr>
        <p:txBody>
          <a:bodyPr>
            <a:normAutofit fontScale="62500" lnSpcReduction="20000"/>
          </a:bodyPr>
          <a:lstStyle/>
          <a:p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11. Сведения о датах и наименованиях проведенных лабораторных и инструментальных обследований с указанием результатов таких обследований, </a:t>
            </a:r>
          </a:p>
          <a:p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сведения о датах и фактах проведенных врачами-специалистами осмотров и кратких заключениях по их результатам, </a:t>
            </a:r>
          </a:p>
          <a:p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сведения о вакцинации и ревакцинации с указанием наименований профилактических прививок и дат их проведения, </a:t>
            </a:r>
          </a:p>
          <a:p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сведения о датах перенесенных инфекционных заболеваний с указанием заболевания, </a:t>
            </a:r>
          </a:p>
          <a:p>
            <a:r>
              <a:rPr lang="ru-RU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сведения о заключениях по результатам проведенных предварительных или периодических медицинских осмотров, датах и месте их проведения, полученные при проведении работнику предварительного (при поступлении на работу) и (или) периодического медицинского осмотра, </a:t>
            </a:r>
          </a:p>
          <a:p>
            <a:r>
              <a:rPr lang="ru-RU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формируются в форме электронных медицинских документов в медицинских информационных системах медицинских организаций, государственных информационных системах в сфере здравоохранения субъектов Российской Федерации и передаются в ЕГИСЗ.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14741"/>
      </p:ext>
    </p:extLst>
  </p:cSld>
  <p:clrMapOvr>
    <a:masterClrMapping/>
  </p:clrMapOvr>
  <p:transition spd="med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67" y="381410"/>
            <a:ext cx="6911975" cy="484187"/>
          </a:xfrm>
        </p:spPr>
        <p:txBody>
          <a:bodyPr/>
          <a:lstStyle/>
          <a:p>
            <a:pPr algn="ctr"/>
            <a:r>
              <a:rPr lang="ru-RU" sz="3200" dirty="0"/>
              <a:t>Показатели </a:t>
            </a:r>
            <a:r>
              <a:rPr lang="ru-RU" sz="3200" dirty="0" err="1"/>
              <a:t>выявляемости</a:t>
            </a:r>
            <a:r>
              <a:rPr lang="ru-RU" sz="3200" dirty="0"/>
              <a:t> профессиональных заболеваний в ходе ПМО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940584"/>
              </p:ext>
            </p:extLst>
          </p:nvPr>
        </p:nvGraphicFramePr>
        <p:xfrm>
          <a:off x="221671" y="1413164"/>
          <a:ext cx="8633570" cy="4142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457">
                <a:tc>
                  <a:txBody>
                    <a:bodyPr/>
                    <a:lstStyle/>
                    <a:p>
                      <a:r>
                        <a:rPr lang="ru-RU" b="1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179">
                <a:tc>
                  <a:txBody>
                    <a:bodyPr/>
                    <a:lstStyle/>
                    <a:p>
                      <a:r>
                        <a:rPr lang="ru-RU" b="1" dirty="0"/>
                        <a:t>Осмотрено,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107 582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100 103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108 374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818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случаев подозрения на профзаболевание, </a:t>
                      </a:r>
                      <a:r>
                        <a:rPr lang="ru-RU" b="1" dirty="0" err="1"/>
                        <a:t>абс</a:t>
                      </a:r>
                      <a:r>
                        <a:rPr lang="ru-RU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45</a:t>
                      </a:r>
                    </a:p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25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171">
                <a:tc>
                  <a:txBody>
                    <a:bodyPr/>
                    <a:lstStyle/>
                    <a:p>
                      <a:r>
                        <a:rPr lang="ru-RU" b="1" dirty="0" err="1"/>
                        <a:t>Выявляемость</a:t>
                      </a:r>
                      <a:r>
                        <a:rPr lang="ru-RU" b="1" dirty="0"/>
                        <a:t> (на 10000 осмотренных)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4,18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2,47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0,83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4ABC375-AE04-4720-83C8-5FCB97F81D17}"/>
              </a:ext>
            </a:extLst>
          </p:cNvPr>
          <p:cNvCxnSpPr/>
          <p:nvPr/>
        </p:nvCxnSpPr>
        <p:spPr bwMode="auto">
          <a:xfrm>
            <a:off x="8478982" y="4416136"/>
            <a:ext cx="0" cy="5611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D0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496D19-72E6-4A96-B9A0-737F95D55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39" y="4358332"/>
            <a:ext cx="231668" cy="6767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6AC18D-246D-447D-B11F-F1897553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905" y="3069476"/>
            <a:ext cx="231668" cy="676715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47ACFE-DE93-49C3-A297-0D3F1637A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5245"/>
            <a:ext cx="8229600" cy="616929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12. После прохождения медицинских осмотров, обследований и получения итогового заключения, </a:t>
            </a:r>
            <a:r>
              <a:rPr lang="ru-RU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сведения о прохождении работником предварительных (при поступлении на работу) и периодических медицинских осмотров (обследований) передаются</a:t>
            </a:r>
            <a:r>
              <a:rPr lang="ru-RU" b="1" i="0" u="sng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ru-RU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посредством ЕГИСЗ в подсистему ЭЛМК</a:t>
            </a:r>
            <a:r>
              <a:rPr lang="ru-RU" b="0" i="0" u="sng" baseline="30000" dirty="0">
                <a:solidFill>
                  <a:srgbClr val="FFFF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с соблюдением требований законодательства Российской Федерации о персональных данных и статьи 13 Федерального закона от 21 ноября 2011 г. N 323-ФЗ "Об основах охраны здоровья граждан в Российской Федерации"</a:t>
            </a:r>
            <a:r>
              <a:rPr lang="ru-RU" b="0" i="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ru-RU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13. Профессиональная гигиеническая подготовка и аттестация работника проводятся после оформления заключения по результатам предварительных или периодических медицинских осмотров и поступления соответствующих сведений в подсистему ЭЛМК при обращении работника в уполномоченное учреждение.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121526"/>
      </p:ext>
    </p:extLst>
  </p:cSld>
  <p:clrMapOvr>
    <a:masterClrMapping/>
  </p:clrMapOvr>
  <p:transition spd="med">
    <p:whee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Контактный телефон : 8 (913) 974-31-36</a:t>
            </a:r>
            <a:endParaRPr lang="en-US" dirty="0"/>
          </a:p>
          <a:p>
            <a:r>
              <a:rPr lang="en-US" dirty="0"/>
              <a:t>65-04-22 (</a:t>
            </a:r>
            <a:r>
              <a:rPr lang="ru-RU" dirty="0"/>
              <a:t>кафедра</a:t>
            </a:r>
            <a:r>
              <a:rPr lang="en-US" dirty="0"/>
              <a:t>)</a:t>
            </a: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en-US" dirty="0"/>
              <a:t>olga.plotnikova7</a:t>
            </a:r>
            <a:r>
              <a:rPr lang="ru-RU" dirty="0"/>
              <a:t>@</a:t>
            </a:r>
            <a:r>
              <a:rPr lang="en-US" dirty="0"/>
              <a:t>mail</a:t>
            </a:r>
            <a:r>
              <a:rPr lang="ru-RU" dirty="0"/>
              <a:t>.</a:t>
            </a:r>
            <a:r>
              <a:rPr lang="ru-RU" dirty="0" err="1"/>
              <a:t>ru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en-US" dirty="0"/>
              <a:t>oplot1771@gmai.com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9" y="136525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профессиональной заболеваемости в РФ </a:t>
            </a:r>
            <a:br>
              <a:rPr lang="ru-RU" dirty="0"/>
            </a:br>
            <a:r>
              <a:rPr lang="ru-RU" dirty="0"/>
              <a:t>(на 10 тыс.работников)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0DEB69D-0F44-4A6A-9A86-7B898793ED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2258157-C1C8-3F5D-3DE8-82BB3E71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6" y="1279525"/>
            <a:ext cx="9105587" cy="5441950"/>
          </a:xfrm>
        </p:spPr>
      </p:pic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345449"/>
              </p:ext>
            </p:extLst>
          </p:nvPr>
        </p:nvGraphicFramePr>
        <p:xfrm>
          <a:off x="-1" y="-1"/>
          <a:ext cx="9144000" cy="6825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16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Показатели ПМО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2020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2021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Число</a:t>
                      </a:r>
                      <a:r>
                        <a:rPr lang="ru-RU" sz="2000" baseline="0" dirty="0"/>
                        <a:t> лиц, осмотренных  в порядке предварительного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48662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39233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Число</a:t>
                      </a:r>
                      <a:r>
                        <a:rPr lang="ru-RU" sz="2000" baseline="0" dirty="0"/>
                        <a:t> лиц, осмотренных  в порядке периодического  МО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140635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123733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69195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% охвата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97,84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99,35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98,92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79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/>
                        <a:t>Количество лиц с впервые установленными хроническими соматическими заболеваниями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16081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54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</a:t>
                      </a:r>
                      <a:r>
                        <a:rPr lang="ru-RU" sz="2000" baseline="0" dirty="0"/>
                        <a:t> лиц, имеющих постоянные медицинские </a:t>
                      </a:r>
                      <a:r>
                        <a:rPr lang="ru-RU" sz="2000" baseline="0" dirty="0" err="1"/>
                        <a:t>п</a:t>
                      </a:r>
                      <a:r>
                        <a:rPr lang="ru-RU" sz="2000" baseline="0" dirty="0"/>
                        <a:t>/</a:t>
                      </a:r>
                      <a:r>
                        <a:rPr lang="ru-RU" sz="2000" baseline="0" dirty="0" err="1"/>
                        <a:t>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+mj-lt"/>
                        </a:rPr>
                        <a:t>1198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+mj-lt"/>
                        </a:rPr>
                        <a:t>1242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+mj-lt"/>
                        </a:rPr>
                        <a:t>817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400800" y="6492875"/>
            <a:ext cx="2743200" cy="365125"/>
          </a:xfrm>
        </p:spPr>
        <p:txBody>
          <a:bodyPr/>
          <a:lstStyle/>
          <a:p>
            <a:fld id="{B2A54960-3323-4F03-9329-9BAEBFEBD5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Номер слайда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59B943-351D-4A4C-AA33-56A41DF794CF}" type="slidenum">
              <a:rPr lang="ru-RU" smtClean="0">
                <a:cs typeface="Arial" pitchFamily="34" charset="0"/>
              </a:rPr>
              <a:pPr/>
              <a:t>7</a:t>
            </a:fld>
            <a:endParaRPr lang="ru-RU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5" y="6021388"/>
            <a:ext cx="9036050" cy="699404"/>
          </a:xfrm>
          <a:prstGeom prst="rect">
            <a:avLst/>
          </a:prstGeom>
          <a:noFill/>
        </p:spPr>
        <p:txBody>
          <a:bodyPr lIns="72000" tIns="72000" rIns="72000" bIns="7200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За прошедшие 10 лет произошло существенное снижение качество проведенных ПМО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070" y="283297"/>
            <a:ext cx="780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Распределение хронических профзаболеваний по активности выявления ,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786446" y="457200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ADBB5C-9F81-4FC7-96D8-02C3C6B8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0" y="1371592"/>
            <a:ext cx="8760867" cy="4372114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327" y="88900"/>
            <a:ext cx="8293677" cy="664464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Полнота охвата ПМО в некоторых районах области (100%)</a:t>
            </a:r>
          </a:p>
          <a:p>
            <a:r>
              <a:rPr lang="ru-RU" dirty="0">
                <a:solidFill>
                  <a:srgbClr val="FFC000"/>
                </a:solidFill>
              </a:rPr>
              <a:t>Горьковский  (401)</a:t>
            </a:r>
          </a:p>
          <a:p>
            <a:r>
              <a:rPr lang="ru-RU" dirty="0" err="1">
                <a:solidFill>
                  <a:srgbClr val="FFC000"/>
                </a:solidFill>
              </a:rPr>
              <a:t>Калачинский</a:t>
            </a:r>
            <a:r>
              <a:rPr lang="ru-RU" dirty="0">
                <a:solidFill>
                  <a:srgbClr val="FFC000"/>
                </a:solidFill>
              </a:rPr>
              <a:t> (665)</a:t>
            </a:r>
          </a:p>
          <a:p>
            <a:r>
              <a:rPr lang="ru-RU" dirty="0" err="1">
                <a:solidFill>
                  <a:srgbClr val="FFC000"/>
                </a:solidFill>
              </a:rPr>
              <a:t>Кормиловский</a:t>
            </a:r>
            <a:r>
              <a:rPr lang="ru-RU" dirty="0">
                <a:solidFill>
                  <a:srgbClr val="FFC000"/>
                </a:solidFill>
              </a:rPr>
              <a:t> (887)</a:t>
            </a:r>
          </a:p>
          <a:p>
            <a:r>
              <a:rPr lang="ru-RU" dirty="0" err="1">
                <a:solidFill>
                  <a:srgbClr val="FFC000"/>
                </a:solidFill>
              </a:rPr>
              <a:t>Колосовский</a:t>
            </a:r>
            <a:r>
              <a:rPr lang="ru-RU" dirty="0">
                <a:solidFill>
                  <a:srgbClr val="FFC000"/>
                </a:solidFill>
              </a:rPr>
              <a:t>  (167)</a:t>
            </a:r>
          </a:p>
          <a:p>
            <a:r>
              <a:rPr lang="ru-RU" dirty="0" err="1">
                <a:solidFill>
                  <a:srgbClr val="FFC000"/>
                </a:solidFill>
              </a:rPr>
              <a:t>Крутинский</a:t>
            </a:r>
            <a:r>
              <a:rPr lang="ru-RU" dirty="0">
                <a:solidFill>
                  <a:srgbClr val="FFC000"/>
                </a:solidFill>
              </a:rPr>
              <a:t> (1353)</a:t>
            </a:r>
          </a:p>
          <a:p>
            <a:r>
              <a:rPr lang="ru-RU" dirty="0" err="1">
                <a:solidFill>
                  <a:srgbClr val="FFC000"/>
                </a:solidFill>
              </a:rPr>
              <a:t>Любинский</a:t>
            </a:r>
            <a:r>
              <a:rPr lang="ru-RU" dirty="0">
                <a:solidFill>
                  <a:srgbClr val="FFC000"/>
                </a:solidFill>
              </a:rPr>
              <a:t> (1760)</a:t>
            </a:r>
          </a:p>
          <a:p>
            <a:r>
              <a:rPr lang="ru-RU" dirty="0" err="1">
                <a:solidFill>
                  <a:srgbClr val="FFC000"/>
                </a:solidFill>
              </a:rPr>
              <a:t>Москаленский</a:t>
            </a:r>
            <a:r>
              <a:rPr lang="ru-RU" dirty="0">
                <a:solidFill>
                  <a:srgbClr val="FFC000"/>
                </a:solidFill>
              </a:rPr>
              <a:t>  (124)</a:t>
            </a:r>
          </a:p>
          <a:p>
            <a:r>
              <a:rPr lang="ru-RU" dirty="0" err="1">
                <a:solidFill>
                  <a:srgbClr val="FFC000"/>
                </a:solidFill>
              </a:rPr>
              <a:t>Называевский</a:t>
            </a:r>
            <a:r>
              <a:rPr lang="ru-RU" dirty="0">
                <a:solidFill>
                  <a:srgbClr val="FFC000"/>
                </a:solidFill>
              </a:rPr>
              <a:t> (1438)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Омский (485) </a:t>
            </a:r>
          </a:p>
          <a:p>
            <a:r>
              <a:rPr lang="ru-RU" dirty="0">
                <a:solidFill>
                  <a:srgbClr val="FFC000"/>
                </a:solidFill>
              </a:rPr>
              <a:t>Тарский (1823) </a:t>
            </a:r>
          </a:p>
          <a:p>
            <a:r>
              <a:rPr lang="ru-RU" dirty="0" err="1">
                <a:solidFill>
                  <a:srgbClr val="FFC000"/>
                </a:solidFill>
              </a:rPr>
              <a:t>Тевризский</a:t>
            </a:r>
            <a:r>
              <a:rPr lang="ru-RU" dirty="0">
                <a:solidFill>
                  <a:srgbClr val="FFC000"/>
                </a:solidFill>
              </a:rPr>
              <a:t> (1279)</a:t>
            </a:r>
          </a:p>
          <a:p>
            <a:r>
              <a:rPr lang="ru-RU" dirty="0" err="1">
                <a:solidFill>
                  <a:srgbClr val="FFC000"/>
                </a:solidFill>
              </a:rPr>
              <a:t>Тюкалинский</a:t>
            </a:r>
            <a:r>
              <a:rPr lang="ru-RU" dirty="0">
                <a:solidFill>
                  <a:srgbClr val="FFC000"/>
                </a:solidFill>
              </a:rPr>
              <a:t> (523)</a:t>
            </a:r>
          </a:p>
          <a:p>
            <a:r>
              <a:rPr lang="ru-RU" dirty="0">
                <a:solidFill>
                  <a:srgbClr val="FFC000"/>
                </a:solidFill>
              </a:rPr>
              <a:t>Черлакский (140)</a:t>
            </a:r>
          </a:p>
          <a:p>
            <a:r>
              <a:rPr lang="ru-RU" dirty="0" err="1">
                <a:solidFill>
                  <a:srgbClr val="FFC000"/>
                </a:solidFill>
              </a:rPr>
              <a:t>Шербакульский</a:t>
            </a:r>
            <a:r>
              <a:rPr lang="ru-RU" dirty="0">
                <a:solidFill>
                  <a:srgbClr val="FFC000"/>
                </a:solidFill>
              </a:rPr>
              <a:t> (1864)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pPr marL="65087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pPr marL="65087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pPr marL="65087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1675" y="533400"/>
            <a:ext cx="8194675" cy="535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Полнота охвата ПМО в некоторых районах области (показатели ниже 90%)</a:t>
            </a:r>
          </a:p>
          <a:p>
            <a:pPr>
              <a:buNone/>
            </a:pPr>
            <a:endParaRPr lang="ru-RU" b="0" dirty="0">
              <a:effectLst/>
            </a:endParaRPr>
          </a:p>
          <a:p>
            <a:pPr>
              <a:buNone/>
            </a:pPr>
            <a:r>
              <a:rPr lang="ru-RU" b="0" dirty="0">
                <a:effectLst/>
              </a:rPr>
              <a:t>Азовский</a:t>
            </a:r>
            <a:r>
              <a:rPr lang="ru-RU" dirty="0"/>
              <a:t>  район – 39%    200/79</a:t>
            </a:r>
          </a:p>
          <a:p>
            <a:pPr>
              <a:buNone/>
            </a:pPr>
            <a:r>
              <a:rPr lang="ru-RU" b="0" dirty="0">
                <a:effectLst/>
              </a:rPr>
              <a:t>Знаменский</a:t>
            </a:r>
            <a:r>
              <a:rPr lang="ru-RU" dirty="0"/>
              <a:t>  - 43,5%         710/312</a:t>
            </a:r>
          </a:p>
          <a:p>
            <a:pPr>
              <a:buNone/>
            </a:pPr>
            <a:r>
              <a:rPr lang="ru-RU" b="0" dirty="0">
                <a:effectLst/>
              </a:rPr>
              <a:t>Павлоградский</a:t>
            </a:r>
            <a:r>
              <a:rPr lang="ru-RU" dirty="0"/>
              <a:t>  - 71,3%    271/193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54960-3323-4F03-9329-9BAEBFEBD5D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med">
    <p:wheel/>
  </p:transition>
</p:sld>
</file>

<file path=ppt/theme/theme1.xml><?xml version="1.0" encoding="utf-8"?>
<a:theme xmlns:a="http://schemas.openxmlformats.org/drawingml/2006/main" name="Синяя">
  <a:themeElements>
    <a:clrScheme name="1_Serge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erge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rg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rge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rge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Синяя" id="{B5E2B9C4-2DE1-4984-B1C5-63493902BB04}" vid="{C44227A6-32D7-4056-8F3A-9D3CE189C75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1463</Words>
  <Application>Microsoft Office PowerPoint</Application>
  <PresentationFormat>Экран (4:3)</PresentationFormat>
  <Paragraphs>238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Cambria</vt:lpstr>
      <vt:lpstr>Candara</vt:lpstr>
      <vt:lpstr>PT Sans</vt:lpstr>
      <vt:lpstr>StarBats</vt:lpstr>
      <vt:lpstr>Tahoma</vt:lpstr>
      <vt:lpstr>Times New Roman</vt:lpstr>
      <vt:lpstr>Wingdings</vt:lpstr>
      <vt:lpstr>Синяя</vt:lpstr>
      <vt:lpstr>Обязательные медицинские осмотры работников вредных профессий в Омской области.  Итоги, проблемы и перспективы</vt:lpstr>
      <vt:lpstr>Презентация PowerPoint</vt:lpstr>
      <vt:lpstr>Презентация PowerPoint</vt:lpstr>
      <vt:lpstr>Показатели выявляемости профессиональных заболеваний в ходе ПМО</vt:lpstr>
      <vt:lpstr>Показатели профессиональной заболеваемости в РФ  (на 10 тыс.работников)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профессиональных заболеваний в  городе Омске в ходе ПМО и по обращаемости    </vt:lpstr>
      <vt:lpstr>Выявление профессиональных заболеваний в сельских районах Омской области в ходе ПМО     </vt:lpstr>
      <vt:lpstr>Охват основными исследованиями в ходе  ПМО, % от подлежащих 2022г</vt:lpstr>
      <vt:lpstr>Проблемы…</vt:lpstr>
      <vt:lpstr>Презентация PowerPoint</vt:lpstr>
      <vt:lpstr>Презентация PowerPoint</vt:lpstr>
      <vt:lpstr>Перспективы</vt:lpstr>
      <vt:lpstr>Реалии и будущее.  Изменение НПД</vt:lpstr>
      <vt:lpstr>Постановление Правительства РФ от 5 июля 2022 г. N 1206 "О порядке расследования и учета случаев профессиональных заболеваний работников«  действует с 01 марта 2023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Реалии и будущее. Изменение НПД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Книжка содержит следующую информацию: </vt:lpstr>
      <vt:lpstr>4. Книжка содержит следующую информацию: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«Обязательные медицинские осмотры работников вредных профессий.  Проблемы и пути их решения».</dc:title>
  <dc:creator>TANIA</dc:creator>
  <cp:lastModifiedBy>Плотникова Ольга</cp:lastModifiedBy>
  <cp:revision>241</cp:revision>
  <cp:lastPrinted>2013-11-25T06:20:08Z</cp:lastPrinted>
  <dcterms:created xsi:type="dcterms:W3CDTF">2013-11-22T07:38:44Z</dcterms:created>
  <dcterms:modified xsi:type="dcterms:W3CDTF">2023-03-20T14:14:43Z</dcterms:modified>
</cp:coreProperties>
</file>