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2" r:id="rId2"/>
    <p:sldId id="273" r:id="rId3"/>
    <p:sldId id="271" r:id="rId4"/>
    <p:sldId id="283" r:id="rId5"/>
    <p:sldId id="284" r:id="rId6"/>
    <p:sldId id="257" r:id="rId7"/>
    <p:sldId id="282" r:id="rId8"/>
    <p:sldId id="281" r:id="rId9"/>
    <p:sldId id="258" r:id="rId10"/>
    <p:sldId id="285" r:id="rId11"/>
    <p:sldId id="286" r:id="rId12"/>
    <p:sldId id="259" r:id="rId13"/>
    <p:sldId id="288" r:id="rId14"/>
    <p:sldId id="287" r:id="rId15"/>
    <p:sldId id="260" r:id="rId16"/>
    <p:sldId id="261" r:id="rId17"/>
    <p:sldId id="289" r:id="rId18"/>
    <p:sldId id="290" r:id="rId19"/>
    <p:sldId id="262" r:id="rId20"/>
    <p:sldId id="292" r:id="rId21"/>
    <p:sldId id="291" r:id="rId22"/>
    <p:sldId id="263" r:id="rId23"/>
    <p:sldId id="293" r:id="rId24"/>
    <p:sldId id="264" r:id="rId25"/>
    <p:sldId id="294" r:id="rId26"/>
    <p:sldId id="295" r:id="rId27"/>
    <p:sldId id="265" r:id="rId28"/>
    <p:sldId id="266" r:id="rId29"/>
    <p:sldId id="296" r:id="rId30"/>
    <p:sldId id="267" r:id="rId31"/>
    <p:sldId id="268" r:id="rId32"/>
    <p:sldId id="297" r:id="rId33"/>
    <p:sldId id="269" r:id="rId34"/>
    <p:sldId id="298" r:id="rId35"/>
    <p:sldId id="274" r:id="rId36"/>
    <p:sldId id="276" r:id="rId37"/>
    <p:sldId id="277" r:id="rId38"/>
    <p:sldId id="278" r:id="rId39"/>
    <p:sldId id="279" r:id="rId40"/>
    <p:sldId id="280" r:id="rId41"/>
    <p:sldId id="270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7" autoAdjust="0"/>
    <p:restoredTop sz="94660"/>
  </p:normalViewPr>
  <p:slideViewPr>
    <p:cSldViewPr snapToGrid="0">
      <p:cViewPr>
        <p:scale>
          <a:sx n="70" d="100"/>
          <a:sy n="70" d="100"/>
        </p:scale>
        <p:origin x="1740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5;&#1086;&#1083;&#1100;&#1079;&#1086;&#1074;&#1072;&#1090;&#1077;&#1083;&#1100;\Desktop\2023%20&#1075;&#1086;&#1076;\&#1054;&#1058;&#1063;&#1045;&#1058;&#1067;\&#1054;&#1090;&#1095;&#1077;&#1090;%202014-2022%20&#1075;&#1075;\&#1054;&#1090;&#1095;&#1077;&#1090;%202%20&#8212;%20&#1082;&#1086;&#1087;&#1080;&#1103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5;&#1086;&#1083;&#1100;&#1079;&#1086;&#1074;&#1072;&#1090;&#1077;&#1083;&#1100;\Desktop\2023%20&#1075;&#1086;&#1076;\&#1054;&#1058;&#1063;&#1045;&#1058;&#1067;\&#1054;&#1090;&#1095;&#1077;&#1090;%202014-2022%20&#1075;&#1075;\&#1054;&#1090;&#1095;&#1077;&#1090;%202%20&#8212;%20&#1082;&#1086;&#1087;&#1080;&#1103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5;&#1086;&#1083;&#1100;&#1079;&#1086;&#1074;&#1072;&#1090;&#1077;&#1083;&#1100;\Desktop\2023%20&#1075;&#1086;&#1076;\&#1054;&#1058;&#1063;&#1045;&#1058;&#1067;\&#1054;&#1090;&#1095;&#1077;&#1090;%202014-2022%20&#1075;&#1075;\&#1054;&#1090;&#1095;&#1077;&#1090;%202%20&#8212;%20&#1082;&#1086;&#1087;&#1080;&#1103;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5;&#1086;&#1083;&#1100;&#1079;&#1086;&#1074;&#1072;&#1090;&#1077;&#1083;&#1100;\Desktop\2023%20&#1075;&#1086;&#1076;\&#1054;&#1058;&#1063;&#1045;&#1058;&#1067;\&#1054;&#1090;&#1095;&#1077;&#1090;%202014-2022%20&#1075;&#1075;\&#1054;&#1090;&#1095;&#1077;&#1090;%202%20&#8212;%20&#1082;&#1086;&#1087;&#1080;&#1103;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5;&#1086;&#1083;&#1100;&#1079;&#1086;&#1074;&#1072;&#1090;&#1077;&#1083;&#1100;\Desktop\2023%20&#1075;&#1086;&#1076;\&#1054;&#1058;&#1063;&#1045;&#1058;&#1067;\&#1054;&#1090;&#1095;&#1077;&#1090;%202014-2022%20&#1075;&#1075;\&#1054;&#1090;&#1095;&#1077;&#1090;%202%20&#8212;%20&#1082;&#1086;&#1087;&#1080;&#1103;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5;&#1086;&#1083;&#1100;&#1079;&#1086;&#1074;&#1072;&#1090;&#1077;&#1083;&#1100;\Desktop\2023%20&#1075;&#1086;&#1076;\&#1054;&#1058;&#1063;&#1045;&#1058;&#1067;\&#1054;&#1090;&#1095;&#1077;&#1090;%202014-2022%20&#1075;&#1075;\&#1054;&#1090;&#1095;&#1077;&#1090;%202%20&#8212;%20&#1082;&#1086;&#1087;&#1080;&#1103;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5;&#1086;&#1083;&#1100;&#1079;&#1086;&#1074;&#1072;&#1090;&#1077;&#1083;&#1100;\Desktop\2023%20&#1075;&#1086;&#1076;\&#1054;&#1058;&#1063;&#1045;&#1058;&#1067;\&#1054;&#1090;&#1095;&#1077;&#1090;%202014-2022%20&#1075;&#1075;\&#1054;&#1090;&#1095;&#1077;&#1090;%202%20&#8212;%20&#1082;&#1086;&#1087;&#1080;&#1103;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5;&#1086;&#1083;&#1100;&#1079;&#1086;&#1074;&#1072;&#1090;&#1077;&#1083;&#1100;\Desktop\2023%20&#1075;&#1086;&#1076;\&#1054;&#1058;&#1063;&#1045;&#1058;&#1067;\&#1054;&#1090;&#1095;&#1077;&#1090;%202014-2022%20&#1075;&#1075;\&#1054;&#1090;&#1095;&#1077;&#1090;%202%20&#8212;%20&#1082;&#1086;&#1087;&#1080;&#1103;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5;&#1086;&#1083;&#1100;&#1079;&#1086;&#1074;&#1072;&#1090;&#1077;&#1083;&#1100;\Desktop\2023%20&#1075;&#1086;&#1076;\&#1054;&#1058;&#1063;&#1045;&#1058;&#1067;\&#1054;&#1090;&#1095;&#1077;&#1090;%202014-2022%20&#1075;&#1075;\&#1054;&#1090;&#1095;&#1077;&#1090;%202%20&#8212;%20&#1082;&#1086;&#1087;&#1080;&#1103;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5;&#1086;&#1083;&#1100;&#1079;&#1086;&#1074;&#1072;&#1090;&#1077;&#1083;&#1100;\Desktop\2023%20&#1075;&#1086;&#1076;\&#1054;&#1058;&#1063;&#1045;&#1058;&#1067;\&#1054;&#1090;&#1095;&#1077;&#1090;%202014-2022%20&#1075;&#1075;\&#1054;&#1090;&#1095;&#1077;&#1090;%202%20&#8212;%20&#1082;&#1086;&#1087;&#1080;&#1103;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5;&#1086;&#1083;&#1100;&#1079;&#1086;&#1074;&#1072;&#1090;&#1077;&#1083;&#1100;\Desktop\2023%20&#1075;&#1086;&#1076;\&#1054;&#1058;&#1063;&#1045;&#1058;&#1067;\&#1054;&#1090;&#1095;&#1077;&#1090;%202014-2022%20&#1075;&#1075;\&#1054;&#1090;&#1095;&#1077;&#1090;%202%20&#8212;%20&#1082;&#1086;&#1087;&#1080;&#1103;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5;&#1086;&#1083;&#1100;&#1079;&#1086;&#1074;&#1072;&#1090;&#1077;&#1083;&#1100;\Desktop\2023%20&#1075;&#1086;&#1076;\&#1054;&#1058;&#1063;&#1045;&#1058;&#1067;\&#1054;&#1090;&#1095;&#1077;&#1090;%202014-2022%20&#1075;&#1075;\&#1054;&#1090;&#1095;&#1077;&#1090;%202%20&#8212;%20&#1082;&#1086;&#1087;&#1080;&#1103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5;&#1086;&#1083;&#1100;&#1079;&#1086;&#1074;&#1072;&#1090;&#1077;&#1083;&#1100;\Desktop\2023%20&#1075;&#1086;&#1076;\&#1054;&#1058;&#1063;&#1045;&#1058;&#1067;\&#1054;&#1090;&#1095;&#1077;&#1090;%202014-2022%20&#1075;&#1075;\&#1054;&#1090;&#1095;&#1077;&#1090;%202%20&#8212;%20&#1082;&#1086;&#1087;&#1080;&#1103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5;&#1086;&#1083;&#1100;&#1079;&#1086;&#1074;&#1072;&#1090;&#1077;&#1083;&#1100;\Desktop\2023%20&#1075;&#1086;&#1076;\&#1054;&#1058;&#1063;&#1045;&#1058;&#1067;\&#1054;&#1090;&#1095;&#1077;&#1090;%202014-2022%20&#1075;&#1075;\&#1054;&#1090;&#1095;&#1077;&#1090;%202%20&#8212;%20&#1082;&#1086;&#1087;&#1080;&#1103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5;&#1086;&#1083;&#1100;&#1079;&#1086;&#1074;&#1072;&#1090;&#1077;&#1083;&#1100;\Desktop\2023%20&#1075;&#1086;&#1076;\&#1054;&#1058;&#1063;&#1045;&#1058;&#1067;\&#1054;&#1090;&#1095;&#1077;&#1090;%202014-2022%20&#1075;&#1075;\&#1054;&#1090;&#1095;&#1077;&#1090;%202%20&#8212;%20&#1082;&#1086;&#1087;&#1080;&#1103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5;&#1086;&#1083;&#1100;&#1079;&#1086;&#1074;&#1072;&#1090;&#1077;&#1083;&#1100;\Desktop\2023%20&#1075;&#1086;&#1076;\&#1054;&#1058;&#1063;&#1045;&#1058;&#1067;\&#1054;&#1090;&#1095;&#1077;&#1090;%202014-2022%20&#1075;&#1075;\&#1054;&#1090;&#1095;&#1077;&#1090;%202%20&#8212;%20&#1082;&#1086;&#1087;&#1080;&#1103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5;&#1086;&#1083;&#1100;&#1079;&#1086;&#1074;&#1072;&#1090;&#1077;&#1083;&#1100;\Desktop\2023%20&#1075;&#1086;&#1076;\&#1054;&#1058;&#1063;&#1045;&#1058;&#1067;\&#1054;&#1090;&#1095;&#1077;&#1090;%202014-2022%20&#1075;&#1075;\&#1054;&#1090;&#1095;&#1077;&#1090;%202%20&#8212;%20&#1082;&#1086;&#1087;&#1080;&#1103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5;&#1086;&#1083;&#1100;&#1079;&#1086;&#1074;&#1072;&#1090;&#1077;&#1083;&#1100;\Desktop\2023%20&#1075;&#1086;&#1076;\&#1054;&#1058;&#1063;&#1045;&#1058;&#1067;\&#1054;&#1090;&#1095;&#1077;&#1090;%202014-2022%20&#1075;&#1075;\&#1054;&#1090;&#1095;&#1077;&#1090;%202%20&#8212;%20&#1082;&#1086;&#1087;&#1080;&#1103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5;&#1086;&#1083;&#1100;&#1079;&#1086;&#1074;&#1072;&#1090;&#1077;&#1083;&#1100;\Desktop\2023%20&#1075;&#1086;&#1076;\&#1054;&#1058;&#1063;&#1045;&#1058;&#1067;\&#1054;&#1090;&#1095;&#1077;&#1090;%202014-2022%20&#1075;&#1075;\&#1054;&#1090;&#1095;&#1077;&#1090;%202%20&#8212;%20&#1082;&#1086;&#1087;&#1080;&#1103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'ИТОГИ ГОР 14-22'!$B$1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'ИТОГИ ГОР 14-22'!$A$2:$A$22</c:f>
              <c:strCache>
                <c:ptCount val="21"/>
                <c:pt idx="0">
                  <c:v>ГБ - 3</c:v>
                </c:pt>
                <c:pt idx="1">
                  <c:v>ГП – 4</c:v>
                </c:pt>
                <c:pt idx="2">
                  <c:v>ГП – 11</c:v>
                </c:pt>
                <c:pt idx="3">
                  <c:v>МСЧ № 7</c:v>
                </c:pt>
                <c:pt idx="4">
                  <c:v>ГП – 6</c:v>
                </c:pt>
                <c:pt idx="5">
                  <c:v>ГБ – 9</c:v>
                </c:pt>
                <c:pt idx="6">
                  <c:v>БСМП – 2</c:v>
                </c:pt>
                <c:pt idx="7">
                  <c:v>ОГКБ – 1</c:v>
                </c:pt>
                <c:pt idx="8">
                  <c:v>ГП – 3</c:v>
                </c:pt>
                <c:pt idx="9">
                  <c:v>ГП – 9</c:v>
                </c:pt>
                <c:pt idx="10">
                  <c:v>ГП – 10</c:v>
                </c:pt>
                <c:pt idx="11">
                  <c:v>МСЧ № 4</c:v>
                </c:pt>
                <c:pt idx="12">
                  <c:v>ГП - 1</c:v>
                </c:pt>
                <c:pt idx="13">
                  <c:v>ГП – 2</c:v>
                </c:pt>
                <c:pt idx="14">
                  <c:v>ГП – 8</c:v>
                </c:pt>
                <c:pt idx="15">
                  <c:v>ГП - 12</c:v>
                </c:pt>
                <c:pt idx="16">
                  <c:v>ГП – 13</c:v>
                </c:pt>
                <c:pt idx="17">
                  <c:v>ГП- 15</c:v>
                </c:pt>
                <c:pt idx="18">
                  <c:v>ГКБ - 11</c:v>
                </c:pt>
                <c:pt idx="19">
                  <c:v>ГП – 17</c:v>
                </c:pt>
                <c:pt idx="20">
                  <c:v>МСЧ № 9</c:v>
                </c:pt>
              </c:strCache>
            </c:strRef>
          </c:cat>
          <c:val>
            <c:numRef>
              <c:f>'ИТОГИ ГОР 14-22'!$B$2:$B$22</c:f>
              <c:numCache>
                <c:formatCode>General</c:formatCode>
                <c:ptCount val="21"/>
                <c:pt idx="0">
                  <c:v>806</c:v>
                </c:pt>
                <c:pt idx="1">
                  <c:v>8654</c:v>
                </c:pt>
                <c:pt idx="2">
                  <c:v>1116</c:v>
                </c:pt>
                <c:pt idx="3">
                  <c:v>5213</c:v>
                </c:pt>
                <c:pt idx="4">
                  <c:v>3025</c:v>
                </c:pt>
                <c:pt idx="5">
                  <c:v>184</c:v>
                </c:pt>
                <c:pt idx="6">
                  <c:v>0</c:v>
                </c:pt>
                <c:pt idx="7">
                  <c:v>1835</c:v>
                </c:pt>
                <c:pt idx="8">
                  <c:v>4958</c:v>
                </c:pt>
                <c:pt idx="9">
                  <c:v>149</c:v>
                </c:pt>
                <c:pt idx="10">
                  <c:v>1978</c:v>
                </c:pt>
                <c:pt idx="11">
                  <c:v>1056</c:v>
                </c:pt>
                <c:pt idx="12">
                  <c:v>1053</c:v>
                </c:pt>
                <c:pt idx="13">
                  <c:v>4207</c:v>
                </c:pt>
                <c:pt idx="14">
                  <c:v>0</c:v>
                </c:pt>
                <c:pt idx="15">
                  <c:v>2536</c:v>
                </c:pt>
                <c:pt idx="16">
                  <c:v>3895</c:v>
                </c:pt>
                <c:pt idx="17">
                  <c:v>192</c:v>
                </c:pt>
                <c:pt idx="18">
                  <c:v>835</c:v>
                </c:pt>
                <c:pt idx="19">
                  <c:v>2495</c:v>
                </c:pt>
                <c:pt idx="20">
                  <c:v>5781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5A-441A-804E-CDFCD33EB407}"/>
            </c:ext>
          </c:extLst>
        </c:ser>
        <c:ser>
          <c:idx val="1"/>
          <c:order val="1"/>
          <c:tx>
            <c:strRef>
              <c:f>'ИТОГИ ГОР 14-22'!$C$1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'ИТОГИ ГОР 14-22'!$A$2:$A$22</c:f>
              <c:strCache>
                <c:ptCount val="21"/>
                <c:pt idx="0">
                  <c:v>ГБ - 3</c:v>
                </c:pt>
                <c:pt idx="1">
                  <c:v>ГП – 4</c:v>
                </c:pt>
                <c:pt idx="2">
                  <c:v>ГП – 11</c:v>
                </c:pt>
                <c:pt idx="3">
                  <c:v>МСЧ № 7</c:v>
                </c:pt>
                <c:pt idx="4">
                  <c:v>ГП – 6</c:v>
                </c:pt>
                <c:pt idx="5">
                  <c:v>ГБ – 9</c:v>
                </c:pt>
                <c:pt idx="6">
                  <c:v>БСМП – 2</c:v>
                </c:pt>
                <c:pt idx="7">
                  <c:v>ОГКБ – 1</c:v>
                </c:pt>
                <c:pt idx="8">
                  <c:v>ГП – 3</c:v>
                </c:pt>
                <c:pt idx="9">
                  <c:v>ГП – 9</c:v>
                </c:pt>
                <c:pt idx="10">
                  <c:v>ГП – 10</c:v>
                </c:pt>
                <c:pt idx="11">
                  <c:v>МСЧ № 4</c:v>
                </c:pt>
                <c:pt idx="12">
                  <c:v>ГП - 1</c:v>
                </c:pt>
                <c:pt idx="13">
                  <c:v>ГП – 2</c:v>
                </c:pt>
                <c:pt idx="14">
                  <c:v>ГП – 8</c:v>
                </c:pt>
                <c:pt idx="15">
                  <c:v>ГП - 12</c:v>
                </c:pt>
                <c:pt idx="16">
                  <c:v>ГП – 13</c:v>
                </c:pt>
                <c:pt idx="17">
                  <c:v>ГП- 15</c:v>
                </c:pt>
                <c:pt idx="18">
                  <c:v>ГКБ - 11</c:v>
                </c:pt>
                <c:pt idx="19">
                  <c:v>ГП – 17</c:v>
                </c:pt>
                <c:pt idx="20">
                  <c:v>МСЧ № 9</c:v>
                </c:pt>
              </c:strCache>
            </c:strRef>
          </c:cat>
          <c:val>
            <c:numRef>
              <c:f>'ИТОГИ ГОР 14-22'!$C$2:$C$22</c:f>
              <c:numCache>
                <c:formatCode>General</c:formatCode>
                <c:ptCount val="21"/>
                <c:pt idx="0">
                  <c:v>1079</c:v>
                </c:pt>
                <c:pt idx="1">
                  <c:v>9748</c:v>
                </c:pt>
                <c:pt idx="2">
                  <c:v>984</c:v>
                </c:pt>
                <c:pt idx="3">
                  <c:v>5116</c:v>
                </c:pt>
                <c:pt idx="4">
                  <c:v>2605</c:v>
                </c:pt>
                <c:pt idx="5">
                  <c:v>0</c:v>
                </c:pt>
                <c:pt idx="6">
                  <c:v>0</c:v>
                </c:pt>
                <c:pt idx="7">
                  <c:v>2058</c:v>
                </c:pt>
                <c:pt idx="8">
                  <c:v>4798</c:v>
                </c:pt>
                <c:pt idx="9">
                  <c:v>327</c:v>
                </c:pt>
                <c:pt idx="10">
                  <c:v>2242</c:v>
                </c:pt>
                <c:pt idx="11">
                  <c:v>1325</c:v>
                </c:pt>
                <c:pt idx="12">
                  <c:v>1074</c:v>
                </c:pt>
                <c:pt idx="13">
                  <c:v>4328</c:v>
                </c:pt>
                <c:pt idx="14">
                  <c:v>346</c:v>
                </c:pt>
                <c:pt idx="15">
                  <c:v>1651</c:v>
                </c:pt>
                <c:pt idx="16">
                  <c:v>3893</c:v>
                </c:pt>
                <c:pt idx="17">
                  <c:v>86</c:v>
                </c:pt>
                <c:pt idx="18">
                  <c:v>353</c:v>
                </c:pt>
                <c:pt idx="19">
                  <c:v>1693</c:v>
                </c:pt>
                <c:pt idx="20">
                  <c:v>6039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5A-441A-804E-CDFCD33EB407}"/>
            </c:ext>
          </c:extLst>
        </c:ser>
        <c:ser>
          <c:idx val="2"/>
          <c:order val="2"/>
          <c:tx>
            <c:strRef>
              <c:f>'ИТОГИ ГОР 14-22'!$D$1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'ИТОГИ ГОР 14-22'!$A$2:$A$22</c:f>
              <c:strCache>
                <c:ptCount val="21"/>
                <c:pt idx="0">
                  <c:v>ГБ - 3</c:v>
                </c:pt>
                <c:pt idx="1">
                  <c:v>ГП – 4</c:v>
                </c:pt>
                <c:pt idx="2">
                  <c:v>ГП – 11</c:v>
                </c:pt>
                <c:pt idx="3">
                  <c:v>МСЧ № 7</c:v>
                </c:pt>
                <c:pt idx="4">
                  <c:v>ГП – 6</c:v>
                </c:pt>
                <c:pt idx="5">
                  <c:v>ГБ – 9</c:v>
                </c:pt>
                <c:pt idx="6">
                  <c:v>БСМП – 2</c:v>
                </c:pt>
                <c:pt idx="7">
                  <c:v>ОГКБ – 1</c:v>
                </c:pt>
                <c:pt idx="8">
                  <c:v>ГП – 3</c:v>
                </c:pt>
                <c:pt idx="9">
                  <c:v>ГП – 9</c:v>
                </c:pt>
                <c:pt idx="10">
                  <c:v>ГП – 10</c:v>
                </c:pt>
                <c:pt idx="11">
                  <c:v>МСЧ № 4</c:v>
                </c:pt>
                <c:pt idx="12">
                  <c:v>ГП - 1</c:v>
                </c:pt>
                <c:pt idx="13">
                  <c:v>ГП – 2</c:v>
                </c:pt>
                <c:pt idx="14">
                  <c:v>ГП – 8</c:v>
                </c:pt>
                <c:pt idx="15">
                  <c:v>ГП - 12</c:v>
                </c:pt>
                <c:pt idx="16">
                  <c:v>ГП – 13</c:v>
                </c:pt>
                <c:pt idx="17">
                  <c:v>ГП- 15</c:v>
                </c:pt>
                <c:pt idx="18">
                  <c:v>ГКБ - 11</c:v>
                </c:pt>
                <c:pt idx="19">
                  <c:v>ГП – 17</c:v>
                </c:pt>
                <c:pt idx="20">
                  <c:v>МСЧ № 9</c:v>
                </c:pt>
              </c:strCache>
            </c:strRef>
          </c:cat>
          <c:val>
            <c:numRef>
              <c:f>'ИТОГИ ГОР 14-22'!$D$2:$D$22</c:f>
              <c:numCache>
                <c:formatCode>General</c:formatCode>
                <c:ptCount val="21"/>
                <c:pt idx="0">
                  <c:v>3995</c:v>
                </c:pt>
                <c:pt idx="1">
                  <c:v>10076</c:v>
                </c:pt>
                <c:pt idx="2">
                  <c:v>950</c:v>
                </c:pt>
                <c:pt idx="3">
                  <c:v>5795</c:v>
                </c:pt>
                <c:pt idx="4">
                  <c:v>2128</c:v>
                </c:pt>
                <c:pt idx="5">
                  <c:v>0</c:v>
                </c:pt>
                <c:pt idx="6">
                  <c:v>4207</c:v>
                </c:pt>
                <c:pt idx="7">
                  <c:v>946</c:v>
                </c:pt>
                <c:pt idx="8">
                  <c:v>0</c:v>
                </c:pt>
                <c:pt idx="9">
                  <c:v>0</c:v>
                </c:pt>
                <c:pt idx="10">
                  <c:v>428</c:v>
                </c:pt>
                <c:pt idx="11">
                  <c:v>697</c:v>
                </c:pt>
                <c:pt idx="12">
                  <c:v>768</c:v>
                </c:pt>
                <c:pt idx="13">
                  <c:v>4915</c:v>
                </c:pt>
                <c:pt idx="14">
                  <c:v>562</c:v>
                </c:pt>
                <c:pt idx="15">
                  <c:v>2087</c:v>
                </c:pt>
                <c:pt idx="16">
                  <c:v>4217</c:v>
                </c:pt>
                <c:pt idx="17">
                  <c:v>8</c:v>
                </c:pt>
                <c:pt idx="18">
                  <c:v>367</c:v>
                </c:pt>
                <c:pt idx="19">
                  <c:v>2190</c:v>
                </c:pt>
                <c:pt idx="20">
                  <c:v>5966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5A-441A-804E-CDFCD33EB407}"/>
            </c:ext>
          </c:extLst>
        </c:ser>
        <c:ser>
          <c:idx val="3"/>
          <c:order val="3"/>
          <c:tx>
            <c:strRef>
              <c:f>'ИТОГИ ГОР 14-22'!$E$1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'ИТОГИ ГОР 14-22'!$A$2:$A$22</c:f>
              <c:strCache>
                <c:ptCount val="21"/>
                <c:pt idx="0">
                  <c:v>ГБ - 3</c:v>
                </c:pt>
                <c:pt idx="1">
                  <c:v>ГП – 4</c:v>
                </c:pt>
                <c:pt idx="2">
                  <c:v>ГП – 11</c:v>
                </c:pt>
                <c:pt idx="3">
                  <c:v>МСЧ № 7</c:v>
                </c:pt>
                <c:pt idx="4">
                  <c:v>ГП – 6</c:v>
                </c:pt>
                <c:pt idx="5">
                  <c:v>ГБ – 9</c:v>
                </c:pt>
                <c:pt idx="6">
                  <c:v>БСМП – 2</c:v>
                </c:pt>
                <c:pt idx="7">
                  <c:v>ОГКБ – 1</c:v>
                </c:pt>
                <c:pt idx="8">
                  <c:v>ГП – 3</c:v>
                </c:pt>
                <c:pt idx="9">
                  <c:v>ГП – 9</c:v>
                </c:pt>
                <c:pt idx="10">
                  <c:v>ГП – 10</c:v>
                </c:pt>
                <c:pt idx="11">
                  <c:v>МСЧ № 4</c:v>
                </c:pt>
                <c:pt idx="12">
                  <c:v>ГП - 1</c:v>
                </c:pt>
                <c:pt idx="13">
                  <c:v>ГП – 2</c:v>
                </c:pt>
                <c:pt idx="14">
                  <c:v>ГП – 8</c:v>
                </c:pt>
                <c:pt idx="15">
                  <c:v>ГП - 12</c:v>
                </c:pt>
                <c:pt idx="16">
                  <c:v>ГП – 13</c:v>
                </c:pt>
                <c:pt idx="17">
                  <c:v>ГП- 15</c:v>
                </c:pt>
                <c:pt idx="18">
                  <c:v>ГКБ - 11</c:v>
                </c:pt>
                <c:pt idx="19">
                  <c:v>ГП – 17</c:v>
                </c:pt>
                <c:pt idx="20">
                  <c:v>МСЧ № 9</c:v>
                </c:pt>
              </c:strCache>
            </c:strRef>
          </c:cat>
          <c:val>
            <c:numRef>
              <c:f>'ИТОГИ ГОР 14-22'!$E$2:$E$22</c:f>
              <c:numCache>
                <c:formatCode>General</c:formatCode>
                <c:ptCount val="21"/>
                <c:pt idx="0">
                  <c:v>1573</c:v>
                </c:pt>
                <c:pt idx="1">
                  <c:v>8883</c:v>
                </c:pt>
                <c:pt idx="2">
                  <c:v>804</c:v>
                </c:pt>
                <c:pt idx="3">
                  <c:v>6555</c:v>
                </c:pt>
                <c:pt idx="4">
                  <c:v>2532</c:v>
                </c:pt>
                <c:pt idx="5">
                  <c:v>0</c:v>
                </c:pt>
                <c:pt idx="6">
                  <c:v>3688</c:v>
                </c:pt>
                <c:pt idx="7">
                  <c:v>1830</c:v>
                </c:pt>
                <c:pt idx="8">
                  <c:v>2606</c:v>
                </c:pt>
                <c:pt idx="9">
                  <c:v>0</c:v>
                </c:pt>
                <c:pt idx="10">
                  <c:v>1646</c:v>
                </c:pt>
                <c:pt idx="11">
                  <c:v>781</c:v>
                </c:pt>
                <c:pt idx="12">
                  <c:v>187</c:v>
                </c:pt>
                <c:pt idx="13">
                  <c:v>7158</c:v>
                </c:pt>
                <c:pt idx="14">
                  <c:v>484</c:v>
                </c:pt>
                <c:pt idx="15">
                  <c:v>2708</c:v>
                </c:pt>
                <c:pt idx="16">
                  <c:v>3536</c:v>
                </c:pt>
                <c:pt idx="17">
                  <c:v>151</c:v>
                </c:pt>
                <c:pt idx="18">
                  <c:v>0</c:v>
                </c:pt>
                <c:pt idx="19">
                  <c:v>1289</c:v>
                </c:pt>
                <c:pt idx="20">
                  <c:v>6489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95A-441A-804E-CDFCD33EB407}"/>
            </c:ext>
          </c:extLst>
        </c:ser>
        <c:ser>
          <c:idx val="4"/>
          <c:order val="4"/>
          <c:tx>
            <c:strRef>
              <c:f>'ИТОГИ ГОР 14-22'!$F$1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'ИТОГИ ГОР 14-22'!$A$2:$A$22</c:f>
              <c:strCache>
                <c:ptCount val="21"/>
                <c:pt idx="0">
                  <c:v>ГБ - 3</c:v>
                </c:pt>
                <c:pt idx="1">
                  <c:v>ГП – 4</c:v>
                </c:pt>
                <c:pt idx="2">
                  <c:v>ГП – 11</c:v>
                </c:pt>
                <c:pt idx="3">
                  <c:v>МСЧ № 7</c:v>
                </c:pt>
                <c:pt idx="4">
                  <c:v>ГП – 6</c:v>
                </c:pt>
                <c:pt idx="5">
                  <c:v>ГБ – 9</c:v>
                </c:pt>
                <c:pt idx="6">
                  <c:v>БСМП – 2</c:v>
                </c:pt>
                <c:pt idx="7">
                  <c:v>ОГКБ – 1</c:v>
                </c:pt>
                <c:pt idx="8">
                  <c:v>ГП – 3</c:v>
                </c:pt>
                <c:pt idx="9">
                  <c:v>ГП – 9</c:v>
                </c:pt>
                <c:pt idx="10">
                  <c:v>ГП – 10</c:v>
                </c:pt>
                <c:pt idx="11">
                  <c:v>МСЧ № 4</c:v>
                </c:pt>
                <c:pt idx="12">
                  <c:v>ГП - 1</c:v>
                </c:pt>
                <c:pt idx="13">
                  <c:v>ГП – 2</c:v>
                </c:pt>
                <c:pt idx="14">
                  <c:v>ГП – 8</c:v>
                </c:pt>
                <c:pt idx="15">
                  <c:v>ГП - 12</c:v>
                </c:pt>
                <c:pt idx="16">
                  <c:v>ГП – 13</c:v>
                </c:pt>
                <c:pt idx="17">
                  <c:v>ГП- 15</c:v>
                </c:pt>
                <c:pt idx="18">
                  <c:v>ГКБ - 11</c:v>
                </c:pt>
                <c:pt idx="19">
                  <c:v>ГП – 17</c:v>
                </c:pt>
                <c:pt idx="20">
                  <c:v>МСЧ № 9</c:v>
                </c:pt>
              </c:strCache>
            </c:strRef>
          </c:cat>
          <c:val>
            <c:numRef>
              <c:f>'ИТОГИ ГОР 14-22'!$F$2:$F$22</c:f>
              <c:numCache>
                <c:formatCode>General</c:formatCode>
                <c:ptCount val="21"/>
                <c:pt idx="0">
                  <c:v>1834</c:v>
                </c:pt>
                <c:pt idx="1">
                  <c:v>6771</c:v>
                </c:pt>
                <c:pt idx="2">
                  <c:v>839</c:v>
                </c:pt>
                <c:pt idx="3">
                  <c:v>4577</c:v>
                </c:pt>
                <c:pt idx="4">
                  <c:v>2229</c:v>
                </c:pt>
                <c:pt idx="5">
                  <c:v>0</c:v>
                </c:pt>
                <c:pt idx="6">
                  <c:v>2593</c:v>
                </c:pt>
                <c:pt idx="7">
                  <c:v>1856</c:v>
                </c:pt>
                <c:pt idx="8">
                  <c:v>3979</c:v>
                </c:pt>
                <c:pt idx="9">
                  <c:v>0</c:v>
                </c:pt>
                <c:pt idx="10">
                  <c:v>1301</c:v>
                </c:pt>
                <c:pt idx="11">
                  <c:v>761</c:v>
                </c:pt>
                <c:pt idx="12">
                  <c:v>384</c:v>
                </c:pt>
                <c:pt idx="13">
                  <c:v>4508</c:v>
                </c:pt>
                <c:pt idx="14">
                  <c:v>38</c:v>
                </c:pt>
                <c:pt idx="15">
                  <c:v>1904</c:v>
                </c:pt>
                <c:pt idx="16">
                  <c:v>4090</c:v>
                </c:pt>
                <c:pt idx="17">
                  <c:v>83</c:v>
                </c:pt>
                <c:pt idx="18">
                  <c:v>0</c:v>
                </c:pt>
                <c:pt idx="19">
                  <c:v>0</c:v>
                </c:pt>
                <c:pt idx="20">
                  <c:v>3940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95A-441A-804E-CDFCD33EB407}"/>
            </c:ext>
          </c:extLst>
        </c:ser>
        <c:ser>
          <c:idx val="5"/>
          <c:order val="5"/>
          <c:tx>
            <c:strRef>
              <c:f>'ИТОГИ ГОР 14-22'!$G$1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'ИТОГИ ГОР 14-22'!$A$2:$A$22</c:f>
              <c:strCache>
                <c:ptCount val="21"/>
                <c:pt idx="0">
                  <c:v>ГБ - 3</c:v>
                </c:pt>
                <c:pt idx="1">
                  <c:v>ГП – 4</c:v>
                </c:pt>
                <c:pt idx="2">
                  <c:v>ГП – 11</c:v>
                </c:pt>
                <c:pt idx="3">
                  <c:v>МСЧ № 7</c:v>
                </c:pt>
                <c:pt idx="4">
                  <c:v>ГП – 6</c:v>
                </c:pt>
                <c:pt idx="5">
                  <c:v>ГБ – 9</c:v>
                </c:pt>
                <c:pt idx="6">
                  <c:v>БСМП – 2</c:v>
                </c:pt>
                <c:pt idx="7">
                  <c:v>ОГКБ – 1</c:v>
                </c:pt>
                <c:pt idx="8">
                  <c:v>ГП – 3</c:v>
                </c:pt>
                <c:pt idx="9">
                  <c:v>ГП – 9</c:v>
                </c:pt>
                <c:pt idx="10">
                  <c:v>ГП – 10</c:v>
                </c:pt>
                <c:pt idx="11">
                  <c:v>МСЧ № 4</c:v>
                </c:pt>
                <c:pt idx="12">
                  <c:v>ГП - 1</c:v>
                </c:pt>
                <c:pt idx="13">
                  <c:v>ГП – 2</c:v>
                </c:pt>
                <c:pt idx="14">
                  <c:v>ГП – 8</c:v>
                </c:pt>
                <c:pt idx="15">
                  <c:v>ГП - 12</c:v>
                </c:pt>
                <c:pt idx="16">
                  <c:v>ГП – 13</c:v>
                </c:pt>
                <c:pt idx="17">
                  <c:v>ГП- 15</c:v>
                </c:pt>
                <c:pt idx="18">
                  <c:v>ГКБ - 11</c:v>
                </c:pt>
                <c:pt idx="19">
                  <c:v>ГП – 17</c:v>
                </c:pt>
                <c:pt idx="20">
                  <c:v>МСЧ № 9</c:v>
                </c:pt>
              </c:strCache>
            </c:strRef>
          </c:cat>
          <c:val>
            <c:numRef>
              <c:f>'ИТОГИ ГОР 14-22'!$G$2:$G$22</c:f>
              <c:numCache>
                <c:formatCode>General</c:formatCode>
                <c:ptCount val="21"/>
                <c:pt idx="0">
                  <c:v>1907</c:v>
                </c:pt>
                <c:pt idx="1">
                  <c:v>7340</c:v>
                </c:pt>
                <c:pt idx="2">
                  <c:v>617</c:v>
                </c:pt>
                <c:pt idx="3">
                  <c:v>5935</c:v>
                </c:pt>
                <c:pt idx="4">
                  <c:v>2351</c:v>
                </c:pt>
                <c:pt idx="5">
                  <c:v>0</c:v>
                </c:pt>
                <c:pt idx="6">
                  <c:v>2245</c:v>
                </c:pt>
                <c:pt idx="7">
                  <c:v>0</c:v>
                </c:pt>
                <c:pt idx="8">
                  <c:v>4335</c:v>
                </c:pt>
                <c:pt idx="9">
                  <c:v>0</c:v>
                </c:pt>
                <c:pt idx="10">
                  <c:v>0</c:v>
                </c:pt>
                <c:pt idx="11">
                  <c:v>870</c:v>
                </c:pt>
                <c:pt idx="12">
                  <c:v>0</c:v>
                </c:pt>
                <c:pt idx="13">
                  <c:v>5654</c:v>
                </c:pt>
                <c:pt idx="14">
                  <c:v>0</c:v>
                </c:pt>
                <c:pt idx="15">
                  <c:v>2457</c:v>
                </c:pt>
                <c:pt idx="16">
                  <c:v>3465</c:v>
                </c:pt>
                <c:pt idx="17">
                  <c:v>4</c:v>
                </c:pt>
                <c:pt idx="18">
                  <c:v>0</c:v>
                </c:pt>
                <c:pt idx="19">
                  <c:v>2412</c:v>
                </c:pt>
                <c:pt idx="20">
                  <c:v>6086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95A-441A-804E-CDFCD33EB407}"/>
            </c:ext>
          </c:extLst>
        </c:ser>
        <c:ser>
          <c:idx val="6"/>
          <c:order val="6"/>
          <c:tx>
            <c:strRef>
              <c:f>'ИТОГИ ГОР 14-22'!$H$1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'ИТОГИ ГОР 14-22'!$A$2:$A$22</c:f>
              <c:strCache>
                <c:ptCount val="21"/>
                <c:pt idx="0">
                  <c:v>ГБ - 3</c:v>
                </c:pt>
                <c:pt idx="1">
                  <c:v>ГП – 4</c:v>
                </c:pt>
                <c:pt idx="2">
                  <c:v>ГП – 11</c:v>
                </c:pt>
                <c:pt idx="3">
                  <c:v>МСЧ № 7</c:v>
                </c:pt>
                <c:pt idx="4">
                  <c:v>ГП – 6</c:v>
                </c:pt>
                <c:pt idx="5">
                  <c:v>ГБ – 9</c:v>
                </c:pt>
                <c:pt idx="6">
                  <c:v>БСМП – 2</c:v>
                </c:pt>
                <c:pt idx="7">
                  <c:v>ОГКБ – 1</c:v>
                </c:pt>
                <c:pt idx="8">
                  <c:v>ГП – 3</c:v>
                </c:pt>
                <c:pt idx="9">
                  <c:v>ГП – 9</c:v>
                </c:pt>
                <c:pt idx="10">
                  <c:v>ГП – 10</c:v>
                </c:pt>
                <c:pt idx="11">
                  <c:v>МСЧ № 4</c:v>
                </c:pt>
                <c:pt idx="12">
                  <c:v>ГП - 1</c:v>
                </c:pt>
                <c:pt idx="13">
                  <c:v>ГП – 2</c:v>
                </c:pt>
                <c:pt idx="14">
                  <c:v>ГП – 8</c:v>
                </c:pt>
                <c:pt idx="15">
                  <c:v>ГП - 12</c:v>
                </c:pt>
                <c:pt idx="16">
                  <c:v>ГП – 13</c:v>
                </c:pt>
                <c:pt idx="17">
                  <c:v>ГП- 15</c:v>
                </c:pt>
                <c:pt idx="18">
                  <c:v>ГКБ - 11</c:v>
                </c:pt>
                <c:pt idx="19">
                  <c:v>ГП – 17</c:v>
                </c:pt>
                <c:pt idx="20">
                  <c:v>МСЧ № 9</c:v>
                </c:pt>
              </c:strCache>
            </c:strRef>
          </c:cat>
          <c:val>
            <c:numRef>
              <c:f>'ИТОГИ ГОР 14-22'!$H$2:$H$22</c:f>
              <c:numCache>
                <c:formatCode>General</c:formatCode>
                <c:ptCount val="21"/>
                <c:pt idx="0">
                  <c:v>1615</c:v>
                </c:pt>
                <c:pt idx="1">
                  <c:v>4804</c:v>
                </c:pt>
                <c:pt idx="2">
                  <c:v>592</c:v>
                </c:pt>
                <c:pt idx="3">
                  <c:v>2127</c:v>
                </c:pt>
                <c:pt idx="4">
                  <c:v>1948</c:v>
                </c:pt>
                <c:pt idx="5">
                  <c:v>0</c:v>
                </c:pt>
                <c:pt idx="6">
                  <c:v>1180</c:v>
                </c:pt>
                <c:pt idx="7">
                  <c:v>0</c:v>
                </c:pt>
                <c:pt idx="8">
                  <c:v>4395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116</c:v>
                </c:pt>
                <c:pt idx="13">
                  <c:v>4505</c:v>
                </c:pt>
                <c:pt idx="14">
                  <c:v>0</c:v>
                </c:pt>
                <c:pt idx="15">
                  <c:v>1043</c:v>
                </c:pt>
                <c:pt idx="16">
                  <c:v>2411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702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95A-441A-804E-CDFCD33EB407}"/>
            </c:ext>
          </c:extLst>
        </c:ser>
        <c:ser>
          <c:idx val="7"/>
          <c:order val="7"/>
          <c:tx>
            <c:strRef>
              <c:f>'ИТОГИ ГОР 14-22'!$I$1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'ИТОГИ ГОР 14-22'!$A$2:$A$22</c:f>
              <c:strCache>
                <c:ptCount val="21"/>
                <c:pt idx="0">
                  <c:v>ГБ - 3</c:v>
                </c:pt>
                <c:pt idx="1">
                  <c:v>ГП – 4</c:v>
                </c:pt>
                <c:pt idx="2">
                  <c:v>ГП – 11</c:v>
                </c:pt>
                <c:pt idx="3">
                  <c:v>МСЧ № 7</c:v>
                </c:pt>
                <c:pt idx="4">
                  <c:v>ГП – 6</c:v>
                </c:pt>
                <c:pt idx="5">
                  <c:v>ГБ – 9</c:v>
                </c:pt>
                <c:pt idx="6">
                  <c:v>БСМП – 2</c:v>
                </c:pt>
                <c:pt idx="7">
                  <c:v>ОГКБ – 1</c:v>
                </c:pt>
                <c:pt idx="8">
                  <c:v>ГП – 3</c:v>
                </c:pt>
                <c:pt idx="9">
                  <c:v>ГП – 9</c:v>
                </c:pt>
                <c:pt idx="10">
                  <c:v>ГП – 10</c:v>
                </c:pt>
                <c:pt idx="11">
                  <c:v>МСЧ № 4</c:v>
                </c:pt>
                <c:pt idx="12">
                  <c:v>ГП - 1</c:v>
                </c:pt>
                <c:pt idx="13">
                  <c:v>ГП – 2</c:v>
                </c:pt>
                <c:pt idx="14">
                  <c:v>ГП – 8</c:v>
                </c:pt>
                <c:pt idx="15">
                  <c:v>ГП - 12</c:v>
                </c:pt>
                <c:pt idx="16">
                  <c:v>ГП – 13</c:v>
                </c:pt>
                <c:pt idx="17">
                  <c:v>ГП- 15</c:v>
                </c:pt>
                <c:pt idx="18">
                  <c:v>ГКБ - 11</c:v>
                </c:pt>
                <c:pt idx="19">
                  <c:v>ГП – 17</c:v>
                </c:pt>
                <c:pt idx="20">
                  <c:v>МСЧ № 9</c:v>
                </c:pt>
              </c:strCache>
            </c:strRef>
          </c:cat>
          <c:val>
            <c:numRef>
              <c:f>'ИТОГИ ГОР 14-22'!$I$2:$I$22</c:f>
              <c:numCache>
                <c:formatCode>General</c:formatCode>
                <c:ptCount val="21"/>
                <c:pt idx="0">
                  <c:v>1708</c:v>
                </c:pt>
                <c:pt idx="1">
                  <c:v>5364</c:v>
                </c:pt>
                <c:pt idx="2">
                  <c:v>497</c:v>
                </c:pt>
                <c:pt idx="3">
                  <c:v>4352</c:v>
                </c:pt>
                <c:pt idx="4">
                  <c:v>2040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3177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2368</c:v>
                </c:pt>
                <c:pt idx="14">
                  <c:v>0</c:v>
                </c:pt>
                <c:pt idx="15">
                  <c:v>1494</c:v>
                </c:pt>
                <c:pt idx="16">
                  <c:v>2282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95A-441A-804E-CDFCD33EB407}"/>
            </c:ext>
          </c:extLst>
        </c:ser>
        <c:ser>
          <c:idx val="8"/>
          <c:order val="8"/>
          <c:tx>
            <c:strRef>
              <c:f>'ИТОГИ ГОР 14-22'!$J$1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'ИТОГИ ГОР 14-22'!$A$2:$A$22</c:f>
              <c:strCache>
                <c:ptCount val="21"/>
                <c:pt idx="0">
                  <c:v>ГБ - 3</c:v>
                </c:pt>
                <c:pt idx="1">
                  <c:v>ГП – 4</c:v>
                </c:pt>
                <c:pt idx="2">
                  <c:v>ГП – 11</c:v>
                </c:pt>
                <c:pt idx="3">
                  <c:v>МСЧ № 7</c:v>
                </c:pt>
                <c:pt idx="4">
                  <c:v>ГП – 6</c:v>
                </c:pt>
                <c:pt idx="5">
                  <c:v>ГБ – 9</c:v>
                </c:pt>
                <c:pt idx="6">
                  <c:v>БСМП – 2</c:v>
                </c:pt>
                <c:pt idx="7">
                  <c:v>ОГКБ – 1</c:v>
                </c:pt>
                <c:pt idx="8">
                  <c:v>ГП – 3</c:v>
                </c:pt>
                <c:pt idx="9">
                  <c:v>ГП – 9</c:v>
                </c:pt>
                <c:pt idx="10">
                  <c:v>ГП – 10</c:v>
                </c:pt>
                <c:pt idx="11">
                  <c:v>МСЧ № 4</c:v>
                </c:pt>
                <c:pt idx="12">
                  <c:v>ГП - 1</c:v>
                </c:pt>
                <c:pt idx="13">
                  <c:v>ГП – 2</c:v>
                </c:pt>
                <c:pt idx="14">
                  <c:v>ГП – 8</c:v>
                </c:pt>
                <c:pt idx="15">
                  <c:v>ГП - 12</c:v>
                </c:pt>
                <c:pt idx="16">
                  <c:v>ГП – 13</c:v>
                </c:pt>
                <c:pt idx="17">
                  <c:v>ГП- 15</c:v>
                </c:pt>
                <c:pt idx="18">
                  <c:v>ГКБ - 11</c:v>
                </c:pt>
                <c:pt idx="19">
                  <c:v>ГП – 17</c:v>
                </c:pt>
                <c:pt idx="20">
                  <c:v>МСЧ № 9</c:v>
                </c:pt>
              </c:strCache>
            </c:strRef>
          </c:cat>
          <c:val>
            <c:numRef>
              <c:f>'ИТОГИ ГОР 14-22'!$J$2:$J$22</c:f>
              <c:numCache>
                <c:formatCode>General</c:formatCode>
                <c:ptCount val="21"/>
                <c:pt idx="0">
                  <c:v>1860</c:v>
                </c:pt>
                <c:pt idx="1">
                  <c:v>4842</c:v>
                </c:pt>
                <c:pt idx="2">
                  <c:v>574</c:v>
                </c:pt>
                <c:pt idx="3">
                  <c:v>5234</c:v>
                </c:pt>
                <c:pt idx="4">
                  <c:v>1404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3837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4253</c:v>
                </c:pt>
                <c:pt idx="14">
                  <c:v>0</c:v>
                </c:pt>
                <c:pt idx="15">
                  <c:v>825</c:v>
                </c:pt>
                <c:pt idx="16">
                  <c:v>1831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95A-441A-804E-CDFCD33EB4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46617583"/>
        <c:axId val="1646620911"/>
      </c:barChart>
      <c:catAx>
        <c:axId val="16466175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6620911"/>
        <c:crosses val="autoZero"/>
        <c:auto val="1"/>
        <c:lblAlgn val="ctr"/>
        <c:lblOffset val="100"/>
        <c:noMultiLvlLbl val="0"/>
      </c:catAx>
      <c:valAx>
        <c:axId val="16466209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66175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Выявлено с подозрением на ПЗ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3278783390690627E-2"/>
          <c:y val="7.8617800063138427E-2"/>
          <c:w val="0.94225413628919963"/>
          <c:h val="0.835094847393465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'За 9 лет ГОР'!$B$25</c:f>
              <c:strCache>
                <c:ptCount val="1"/>
                <c:pt idx="0">
                  <c:v>Выявлено с подозрением на ПЗ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'За 9 лет ГОР'!$A$26:$A$46</c:f>
              <c:strCache>
                <c:ptCount val="21"/>
                <c:pt idx="0">
                  <c:v>ГБ – 9</c:v>
                </c:pt>
                <c:pt idx="1">
                  <c:v>ГП – 9</c:v>
                </c:pt>
                <c:pt idx="2">
                  <c:v>ГП- 15</c:v>
                </c:pt>
                <c:pt idx="3">
                  <c:v>ГП – 8</c:v>
                </c:pt>
                <c:pt idx="4">
                  <c:v>ГКБ - 11</c:v>
                </c:pt>
                <c:pt idx="5">
                  <c:v>ГП - 1</c:v>
                </c:pt>
                <c:pt idx="6">
                  <c:v>МСЧ № 4</c:v>
                </c:pt>
                <c:pt idx="7">
                  <c:v>ГП – 11</c:v>
                </c:pt>
                <c:pt idx="8">
                  <c:v>ГП – 10</c:v>
                </c:pt>
                <c:pt idx="9">
                  <c:v>ОГКБ – 1</c:v>
                </c:pt>
                <c:pt idx="10">
                  <c:v>ГП – 17</c:v>
                </c:pt>
                <c:pt idx="11">
                  <c:v>БСМП – 2</c:v>
                </c:pt>
                <c:pt idx="12">
                  <c:v>ГБ - 3</c:v>
                </c:pt>
                <c:pt idx="13">
                  <c:v>ГП - 12</c:v>
                </c:pt>
                <c:pt idx="14">
                  <c:v>ГП – 6</c:v>
                </c:pt>
                <c:pt idx="15">
                  <c:v>ГП – 13</c:v>
                </c:pt>
                <c:pt idx="16">
                  <c:v>ГП – 3</c:v>
                </c:pt>
                <c:pt idx="17">
                  <c:v>МСЧ № 9</c:v>
                </c:pt>
                <c:pt idx="18">
                  <c:v>ГП – 2</c:v>
                </c:pt>
                <c:pt idx="19">
                  <c:v>МСЧ № 7</c:v>
                </c:pt>
                <c:pt idx="20">
                  <c:v>ГП – 4</c:v>
                </c:pt>
              </c:strCache>
            </c:strRef>
          </c:cat>
          <c:val>
            <c:numRef>
              <c:f>'За 9 лет ГОР'!$B$26:$B$46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5</c:v>
                </c:pt>
                <c:pt idx="7">
                  <c:v>5</c:v>
                </c:pt>
                <c:pt idx="8">
                  <c:v>1</c:v>
                </c:pt>
                <c:pt idx="9">
                  <c:v>2</c:v>
                </c:pt>
                <c:pt idx="10">
                  <c:v>0</c:v>
                </c:pt>
                <c:pt idx="11">
                  <c:v>0</c:v>
                </c:pt>
                <c:pt idx="12">
                  <c:v>16</c:v>
                </c:pt>
                <c:pt idx="13">
                  <c:v>3</c:v>
                </c:pt>
                <c:pt idx="14">
                  <c:v>1</c:v>
                </c:pt>
                <c:pt idx="15">
                  <c:v>7</c:v>
                </c:pt>
                <c:pt idx="16">
                  <c:v>3</c:v>
                </c:pt>
                <c:pt idx="17">
                  <c:v>3</c:v>
                </c:pt>
                <c:pt idx="18">
                  <c:v>1</c:v>
                </c:pt>
                <c:pt idx="19">
                  <c:v>10</c:v>
                </c:pt>
                <c:pt idx="20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0D-4B83-9C72-7B88AB1E82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38416719"/>
        <c:axId val="1838415055"/>
      </c:barChart>
      <c:catAx>
        <c:axId val="18384167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38415055"/>
        <c:crosses val="autoZero"/>
        <c:auto val="1"/>
        <c:lblAlgn val="ctr"/>
        <c:lblOffset val="100"/>
        <c:noMultiLvlLbl val="0"/>
      </c:catAx>
      <c:valAx>
        <c:axId val="18384150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384167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8254492226933175E-2"/>
          <c:y val="0.11562543764145701"/>
          <c:w val="0.94636089238845145"/>
          <c:h val="0.757358023464358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'За 9 лет ГОР'!$D$1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'За 9 лет ГОР'!$A$2:$A$22</c:f>
              <c:strCache>
                <c:ptCount val="21"/>
                <c:pt idx="0">
                  <c:v>ГБ – 9</c:v>
                </c:pt>
                <c:pt idx="1">
                  <c:v>ГП – 9</c:v>
                </c:pt>
                <c:pt idx="2">
                  <c:v>ГП- 15</c:v>
                </c:pt>
                <c:pt idx="3">
                  <c:v>ГП – 8</c:v>
                </c:pt>
                <c:pt idx="4">
                  <c:v>ГКБ - 11</c:v>
                </c:pt>
                <c:pt idx="5">
                  <c:v>ГП – 17</c:v>
                </c:pt>
                <c:pt idx="6">
                  <c:v>БСМП – 2</c:v>
                </c:pt>
                <c:pt idx="7">
                  <c:v>ГП – 2</c:v>
                </c:pt>
                <c:pt idx="8">
                  <c:v>ГП – 6</c:v>
                </c:pt>
                <c:pt idx="9">
                  <c:v>МСЧ № 9</c:v>
                </c:pt>
                <c:pt idx="10">
                  <c:v>ГП – 3</c:v>
                </c:pt>
                <c:pt idx="11">
                  <c:v>ГП – 10</c:v>
                </c:pt>
                <c:pt idx="12">
                  <c:v>ГП - 12</c:v>
                </c:pt>
                <c:pt idx="13">
                  <c:v>МСЧ № 7</c:v>
                </c:pt>
                <c:pt idx="14">
                  <c:v>ОГКБ – 1</c:v>
                </c:pt>
                <c:pt idx="15">
                  <c:v>ГП – 13</c:v>
                </c:pt>
                <c:pt idx="16">
                  <c:v>ГП - 1</c:v>
                </c:pt>
                <c:pt idx="17">
                  <c:v>ГП – 4</c:v>
                </c:pt>
                <c:pt idx="18">
                  <c:v>ГП – 11</c:v>
                </c:pt>
                <c:pt idx="19">
                  <c:v>МСЧ № 4</c:v>
                </c:pt>
                <c:pt idx="20">
                  <c:v>ГБ - 3</c:v>
                </c:pt>
              </c:strCache>
            </c:strRef>
          </c:cat>
          <c:val>
            <c:numRef>
              <c:f>'За 9 лет ГОР'!$D$2:$D$22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2.3869999999999998E-3</c:v>
                </c:pt>
                <c:pt idx="8">
                  <c:v>4.9350000000000002E-3</c:v>
                </c:pt>
                <c:pt idx="9">
                  <c:v>8.4980000000000003E-3</c:v>
                </c:pt>
                <c:pt idx="10">
                  <c:v>9.3500000000000007E-3</c:v>
                </c:pt>
                <c:pt idx="11">
                  <c:v>1.3167E-2</c:v>
                </c:pt>
                <c:pt idx="12">
                  <c:v>1.7958999999999999E-2</c:v>
                </c:pt>
                <c:pt idx="13">
                  <c:v>2.2270000000000002E-2</c:v>
                </c:pt>
                <c:pt idx="14">
                  <c:v>2.3460000000000002E-2</c:v>
                </c:pt>
                <c:pt idx="15">
                  <c:v>2.3633000000000001E-2</c:v>
                </c:pt>
                <c:pt idx="16">
                  <c:v>2.7917000000000001E-2</c:v>
                </c:pt>
                <c:pt idx="17">
                  <c:v>4.8133000000000002E-2</c:v>
                </c:pt>
                <c:pt idx="18">
                  <c:v>7.1705000000000005E-2</c:v>
                </c:pt>
                <c:pt idx="19">
                  <c:v>9.1075000000000003E-2</c:v>
                </c:pt>
                <c:pt idx="20">
                  <c:v>9.7697999999999993E-2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44-4D26-A648-CF8F08E646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3796879"/>
        <c:axId val="1663797295"/>
      </c:barChart>
      <c:catAx>
        <c:axId val="16637968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63797295"/>
        <c:crosses val="autoZero"/>
        <c:auto val="1"/>
        <c:lblAlgn val="ctr"/>
        <c:lblOffset val="100"/>
        <c:noMultiLvlLbl val="0"/>
      </c:catAx>
      <c:valAx>
        <c:axId val="16637972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637968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'За 9 лет ОБЛ'!$B$1</c:f>
              <c:strCache>
                <c:ptCount val="1"/>
                <c:pt idx="0">
                  <c:v>Всего осмотрено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'За 9 лет ОБЛ'!$A$2:$A$33</c:f>
              <c:strCache>
                <c:ptCount val="32"/>
                <c:pt idx="0">
                  <c:v>Колосовский </c:v>
                </c:pt>
                <c:pt idx="1">
                  <c:v>Большеуковский</c:v>
                </c:pt>
                <c:pt idx="2">
                  <c:v>Седельниковский</c:v>
                </c:pt>
                <c:pt idx="3">
                  <c:v>Муромцевский</c:v>
                </c:pt>
                <c:pt idx="4">
                  <c:v>Знаменский</c:v>
                </c:pt>
                <c:pt idx="5">
                  <c:v>Павлоградский</c:v>
                </c:pt>
                <c:pt idx="6">
                  <c:v>Черлакский</c:v>
                </c:pt>
                <c:pt idx="7">
                  <c:v>Москаленский</c:v>
                </c:pt>
                <c:pt idx="8">
                  <c:v>Омский</c:v>
                </c:pt>
                <c:pt idx="9">
                  <c:v>Русско-Полянский</c:v>
                </c:pt>
                <c:pt idx="10">
                  <c:v>Тевризский</c:v>
                </c:pt>
                <c:pt idx="11">
                  <c:v>Нововаршавский</c:v>
                </c:pt>
                <c:pt idx="12">
                  <c:v>Усть-Ишимский</c:v>
                </c:pt>
                <c:pt idx="13">
                  <c:v>Одесский</c:v>
                </c:pt>
                <c:pt idx="14">
                  <c:v>Марьяновский</c:v>
                </c:pt>
                <c:pt idx="15">
                  <c:v>Азовский</c:v>
                </c:pt>
                <c:pt idx="16">
                  <c:v>Полтавский</c:v>
                </c:pt>
                <c:pt idx="17">
                  <c:v>Горьковский</c:v>
                </c:pt>
                <c:pt idx="18">
                  <c:v>Оконешниковский</c:v>
                </c:pt>
                <c:pt idx="19">
                  <c:v>Исилькульский</c:v>
                </c:pt>
                <c:pt idx="20">
                  <c:v>Кормиловский</c:v>
                </c:pt>
                <c:pt idx="21">
                  <c:v>Таврический</c:v>
                </c:pt>
                <c:pt idx="22">
                  <c:v>Калачинский</c:v>
                </c:pt>
                <c:pt idx="23">
                  <c:v>Н-Омский</c:v>
                </c:pt>
                <c:pt idx="24">
                  <c:v>Крутинский</c:v>
                </c:pt>
                <c:pt idx="25">
                  <c:v>Тюкалинский</c:v>
                </c:pt>
                <c:pt idx="26">
                  <c:v>Шербакульский</c:v>
                </c:pt>
                <c:pt idx="27">
                  <c:v>Саргатский</c:v>
                </c:pt>
                <c:pt idx="28">
                  <c:v>Большереченский</c:v>
                </c:pt>
                <c:pt idx="29">
                  <c:v>Любинский</c:v>
                </c:pt>
                <c:pt idx="30">
                  <c:v>Тарский</c:v>
                </c:pt>
                <c:pt idx="31">
                  <c:v>Называевский</c:v>
                </c:pt>
              </c:strCache>
            </c:strRef>
          </c:cat>
          <c:val>
            <c:numRef>
              <c:f>'За 9 лет ОБЛ'!$B$2:$B$33</c:f>
              <c:numCache>
                <c:formatCode>General</c:formatCode>
                <c:ptCount val="32"/>
                <c:pt idx="0">
                  <c:v>2875</c:v>
                </c:pt>
                <c:pt idx="1">
                  <c:v>3163</c:v>
                </c:pt>
                <c:pt idx="2">
                  <c:v>3650</c:v>
                </c:pt>
                <c:pt idx="3">
                  <c:v>4065</c:v>
                </c:pt>
                <c:pt idx="4">
                  <c:v>5149</c:v>
                </c:pt>
                <c:pt idx="5">
                  <c:v>5152</c:v>
                </c:pt>
                <c:pt idx="6">
                  <c:v>5303</c:v>
                </c:pt>
                <c:pt idx="7">
                  <c:v>5309</c:v>
                </c:pt>
                <c:pt idx="8">
                  <c:v>6545</c:v>
                </c:pt>
                <c:pt idx="9">
                  <c:v>6819</c:v>
                </c:pt>
                <c:pt idx="10">
                  <c:v>7654</c:v>
                </c:pt>
                <c:pt idx="11">
                  <c:v>8950</c:v>
                </c:pt>
                <c:pt idx="12">
                  <c:v>10173</c:v>
                </c:pt>
                <c:pt idx="13">
                  <c:v>11756</c:v>
                </c:pt>
                <c:pt idx="14">
                  <c:v>12247</c:v>
                </c:pt>
                <c:pt idx="15">
                  <c:v>12301</c:v>
                </c:pt>
                <c:pt idx="16">
                  <c:v>13767</c:v>
                </c:pt>
                <c:pt idx="17">
                  <c:v>14816</c:v>
                </c:pt>
                <c:pt idx="18">
                  <c:v>15013</c:v>
                </c:pt>
                <c:pt idx="19">
                  <c:v>16085</c:v>
                </c:pt>
                <c:pt idx="20">
                  <c:v>20220</c:v>
                </c:pt>
                <c:pt idx="21">
                  <c:v>21489</c:v>
                </c:pt>
                <c:pt idx="22">
                  <c:v>21531</c:v>
                </c:pt>
                <c:pt idx="23">
                  <c:v>21690</c:v>
                </c:pt>
                <c:pt idx="24">
                  <c:v>22266</c:v>
                </c:pt>
                <c:pt idx="25">
                  <c:v>24602</c:v>
                </c:pt>
                <c:pt idx="26">
                  <c:v>27036</c:v>
                </c:pt>
                <c:pt idx="27">
                  <c:v>27355</c:v>
                </c:pt>
                <c:pt idx="28">
                  <c:v>31560</c:v>
                </c:pt>
                <c:pt idx="29">
                  <c:v>33761</c:v>
                </c:pt>
                <c:pt idx="30">
                  <c:v>37630</c:v>
                </c:pt>
                <c:pt idx="31">
                  <c:v>40410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9C-43A5-8E5C-819FE96735CE}"/>
            </c:ext>
          </c:extLst>
        </c:ser>
        <c:ser>
          <c:idx val="1"/>
          <c:order val="1"/>
          <c:tx>
            <c:strRef>
              <c:f>'За 9 лет ОБЛ'!$C$1</c:f>
              <c:strCache>
                <c:ptCount val="1"/>
                <c:pt idx="0">
                  <c:v>Выявлено с подозрением на ПЗ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'За 9 лет ОБЛ'!$A$2:$A$33</c:f>
              <c:strCache>
                <c:ptCount val="32"/>
                <c:pt idx="0">
                  <c:v>Колосовский </c:v>
                </c:pt>
                <c:pt idx="1">
                  <c:v>Большеуковский</c:v>
                </c:pt>
                <c:pt idx="2">
                  <c:v>Седельниковский</c:v>
                </c:pt>
                <c:pt idx="3">
                  <c:v>Муромцевский</c:v>
                </c:pt>
                <c:pt idx="4">
                  <c:v>Знаменский</c:v>
                </c:pt>
                <c:pt idx="5">
                  <c:v>Павлоградский</c:v>
                </c:pt>
                <c:pt idx="6">
                  <c:v>Черлакский</c:v>
                </c:pt>
                <c:pt idx="7">
                  <c:v>Москаленский</c:v>
                </c:pt>
                <c:pt idx="8">
                  <c:v>Омский</c:v>
                </c:pt>
                <c:pt idx="9">
                  <c:v>Русско-Полянский</c:v>
                </c:pt>
                <c:pt idx="10">
                  <c:v>Тевризский</c:v>
                </c:pt>
                <c:pt idx="11">
                  <c:v>Нововаршавский</c:v>
                </c:pt>
                <c:pt idx="12">
                  <c:v>Усть-Ишимский</c:v>
                </c:pt>
                <c:pt idx="13">
                  <c:v>Одесский</c:v>
                </c:pt>
                <c:pt idx="14">
                  <c:v>Марьяновский</c:v>
                </c:pt>
                <c:pt idx="15">
                  <c:v>Азовский</c:v>
                </c:pt>
                <c:pt idx="16">
                  <c:v>Полтавский</c:v>
                </c:pt>
                <c:pt idx="17">
                  <c:v>Горьковский</c:v>
                </c:pt>
                <c:pt idx="18">
                  <c:v>Оконешниковский</c:v>
                </c:pt>
                <c:pt idx="19">
                  <c:v>Исилькульский</c:v>
                </c:pt>
                <c:pt idx="20">
                  <c:v>Кормиловский</c:v>
                </c:pt>
                <c:pt idx="21">
                  <c:v>Таврический</c:v>
                </c:pt>
                <c:pt idx="22">
                  <c:v>Калачинский</c:v>
                </c:pt>
                <c:pt idx="23">
                  <c:v>Н-Омский</c:v>
                </c:pt>
                <c:pt idx="24">
                  <c:v>Крутинский</c:v>
                </c:pt>
                <c:pt idx="25">
                  <c:v>Тюкалинский</c:v>
                </c:pt>
                <c:pt idx="26">
                  <c:v>Шербакульский</c:v>
                </c:pt>
                <c:pt idx="27">
                  <c:v>Саргатский</c:v>
                </c:pt>
                <c:pt idx="28">
                  <c:v>Большереченский</c:v>
                </c:pt>
                <c:pt idx="29">
                  <c:v>Любинский</c:v>
                </c:pt>
                <c:pt idx="30">
                  <c:v>Тарский</c:v>
                </c:pt>
                <c:pt idx="31">
                  <c:v>Называевский</c:v>
                </c:pt>
              </c:strCache>
            </c:strRef>
          </c:cat>
          <c:val>
            <c:numRef>
              <c:f>'За 9 лет ОБЛ'!$C$2:$C$33</c:f>
              <c:numCache>
                <c:formatCode>General</c:formatCode>
                <c:ptCount val="32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  <c:pt idx="5">
                  <c:v>4</c:v>
                </c:pt>
                <c:pt idx="6">
                  <c:v>2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2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5</c:v>
                </c:pt>
                <c:pt idx="17">
                  <c:v>0</c:v>
                </c:pt>
                <c:pt idx="18">
                  <c:v>2</c:v>
                </c:pt>
                <c:pt idx="19">
                  <c:v>8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1</c:v>
                </c:pt>
                <c:pt idx="24">
                  <c:v>0</c:v>
                </c:pt>
                <c:pt idx="25">
                  <c:v>0</c:v>
                </c:pt>
                <c:pt idx="26">
                  <c:v>5</c:v>
                </c:pt>
                <c:pt idx="27">
                  <c:v>0</c:v>
                </c:pt>
                <c:pt idx="28">
                  <c:v>5</c:v>
                </c:pt>
                <c:pt idx="29">
                  <c:v>0</c:v>
                </c:pt>
                <c:pt idx="30">
                  <c:v>6</c:v>
                </c:pt>
                <c:pt idx="3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9C-43A5-8E5C-819FE96735CE}"/>
            </c:ext>
          </c:extLst>
        </c:ser>
        <c:ser>
          <c:idx val="2"/>
          <c:order val="2"/>
          <c:tx>
            <c:strRef>
              <c:f>'За 9 лет ОБЛ'!$D$1</c:f>
              <c:strCache>
                <c:ptCount val="1"/>
                <c:pt idx="0">
                  <c:v>Выявлено хронических соматическиз заболеваний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'За 9 лет ОБЛ'!$A$2:$A$33</c:f>
              <c:strCache>
                <c:ptCount val="32"/>
                <c:pt idx="0">
                  <c:v>Колосовский </c:v>
                </c:pt>
                <c:pt idx="1">
                  <c:v>Большеуковский</c:v>
                </c:pt>
                <c:pt idx="2">
                  <c:v>Седельниковский</c:v>
                </c:pt>
                <c:pt idx="3">
                  <c:v>Муромцевский</c:v>
                </c:pt>
                <c:pt idx="4">
                  <c:v>Знаменский</c:v>
                </c:pt>
                <c:pt idx="5">
                  <c:v>Павлоградский</c:v>
                </c:pt>
                <c:pt idx="6">
                  <c:v>Черлакский</c:v>
                </c:pt>
                <c:pt idx="7">
                  <c:v>Москаленский</c:v>
                </c:pt>
                <c:pt idx="8">
                  <c:v>Омский</c:v>
                </c:pt>
                <c:pt idx="9">
                  <c:v>Русско-Полянский</c:v>
                </c:pt>
                <c:pt idx="10">
                  <c:v>Тевризский</c:v>
                </c:pt>
                <c:pt idx="11">
                  <c:v>Нововаршавский</c:v>
                </c:pt>
                <c:pt idx="12">
                  <c:v>Усть-Ишимский</c:v>
                </c:pt>
                <c:pt idx="13">
                  <c:v>Одесский</c:v>
                </c:pt>
                <c:pt idx="14">
                  <c:v>Марьяновский</c:v>
                </c:pt>
                <c:pt idx="15">
                  <c:v>Азовский</c:v>
                </c:pt>
                <c:pt idx="16">
                  <c:v>Полтавский</c:v>
                </c:pt>
                <c:pt idx="17">
                  <c:v>Горьковский</c:v>
                </c:pt>
                <c:pt idx="18">
                  <c:v>Оконешниковский</c:v>
                </c:pt>
                <c:pt idx="19">
                  <c:v>Исилькульский</c:v>
                </c:pt>
                <c:pt idx="20">
                  <c:v>Кормиловский</c:v>
                </c:pt>
                <c:pt idx="21">
                  <c:v>Таврический</c:v>
                </c:pt>
                <c:pt idx="22">
                  <c:v>Калачинский</c:v>
                </c:pt>
                <c:pt idx="23">
                  <c:v>Н-Омский</c:v>
                </c:pt>
                <c:pt idx="24">
                  <c:v>Крутинский</c:v>
                </c:pt>
                <c:pt idx="25">
                  <c:v>Тюкалинский</c:v>
                </c:pt>
                <c:pt idx="26">
                  <c:v>Шербакульский</c:v>
                </c:pt>
                <c:pt idx="27">
                  <c:v>Саргатский</c:v>
                </c:pt>
                <c:pt idx="28">
                  <c:v>Большереченский</c:v>
                </c:pt>
                <c:pt idx="29">
                  <c:v>Любинский</c:v>
                </c:pt>
                <c:pt idx="30">
                  <c:v>Тарский</c:v>
                </c:pt>
                <c:pt idx="31">
                  <c:v>Называевский</c:v>
                </c:pt>
              </c:strCache>
            </c:strRef>
          </c:cat>
          <c:val>
            <c:numRef>
              <c:f>'За 9 лет ОБЛ'!$D$2:$D$33</c:f>
              <c:numCache>
                <c:formatCode>General</c:formatCode>
                <c:ptCount val="32"/>
                <c:pt idx="0">
                  <c:v>238</c:v>
                </c:pt>
                <c:pt idx="1">
                  <c:v>97</c:v>
                </c:pt>
                <c:pt idx="2">
                  <c:v>33</c:v>
                </c:pt>
                <c:pt idx="3">
                  <c:v>239</c:v>
                </c:pt>
                <c:pt idx="4">
                  <c:v>2201</c:v>
                </c:pt>
                <c:pt idx="5">
                  <c:v>669</c:v>
                </c:pt>
                <c:pt idx="6">
                  <c:v>513</c:v>
                </c:pt>
                <c:pt idx="7">
                  <c:v>1078</c:v>
                </c:pt>
                <c:pt idx="8">
                  <c:v>239</c:v>
                </c:pt>
                <c:pt idx="9">
                  <c:v>861</c:v>
                </c:pt>
                <c:pt idx="10">
                  <c:v>346</c:v>
                </c:pt>
                <c:pt idx="11">
                  <c:v>901</c:v>
                </c:pt>
                <c:pt idx="12">
                  <c:v>81</c:v>
                </c:pt>
                <c:pt idx="13">
                  <c:v>1338</c:v>
                </c:pt>
                <c:pt idx="14">
                  <c:v>1164</c:v>
                </c:pt>
                <c:pt idx="15">
                  <c:v>5199</c:v>
                </c:pt>
                <c:pt idx="16">
                  <c:v>618</c:v>
                </c:pt>
                <c:pt idx="17">
                  <c:v>585</c:v>
                </c:pt>
                <c:pt idx="18">
                  <c:v>200</c:v>
                </c:pt>
                <c:pt idx="19">
                  <c:v>3124</c:v>
                </c:pt>
                <c:pt idx="20">
                  <c:v>307</c:v>
                </c:pt>
                <c:pt idx="21">
                  <c:v>3502</c:v>
                </c:pt>
                <c:pt idx="22">
                  <c:v>522</c:v>
                </c:pt>
                <c:pt idx="23">
                  <c:v>794</c:v>
                </c:pt>
                <c:pt idx="24">
                  <c:v>1843</c:v>
                </c:pt>
                <c:pt idx="25">
                  <c:v>313</c:v>
                </c:pt>
                <c:pt idx="26">
                  <c:v>5246</c:v>
                </c:pt>
                <c:pt idx="27">
                  <c:v>9234</c:v>
                </c:pt>
                <c:pt idx="28">
                  <c:v>2336</c:v>
                </c:pt>
                <c:pt idx="29">
                  <c:v>504</c:v>
                </c:pt>
                <c:pt idx="30">
                  <c:v>1713</c:v>
                </c:pt>
                <c:pt idx="31">
                  <c:v>8364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9C-43A5-8E5C-819FE96735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38425871"/>
        <c:axId val="1838422959"/>
      </c:barChart>
      <c:catAx>
        <c:axId val="18384258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38422959"/>
        <c:crosses val="autoZero"/>
        <c:auto val="1"/>
        <c:lblAlgn val="ctr"/>
        <c:lblOffset val="100"/>
        <c:noMultiLvlLbl val="0"/>
      </c:catAx>
      <c:valAx>
        <c:axId val="18384229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384258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Выявлено с подозрением на ПЗ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2279226363840454E-2"/>
          <c:y val="0.10339598441878201"/>
          <c:w val="0.94986938791515418"/>
          <c:h val="0.683194739007174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'За 9 лет ОБЛ'!$B$36</c:f>
              <c:strCache>
                <c:ptCount val="1"/>
                <c:pt idx="0">
                  <c:v>Выявлено с подозрением на ПЗ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'За 9 лет ОБЛ'!$A$37:$A$68</c:f>
              <c:strCache>
                <c:ptCount val="32"/>
                <c:pt idx="0">
                  <c:v>Колосовский </c:v>
                </c:pt>
                <c:pt idx="1">
                  <c:v>Большеуковский</c:v>
                </c:pt>
                <c:pt idx="2">
                  <c:v>Седельниковский</c:v>
                </c:pt>
                <c:pt idx="3">
                  <c:v>Муромцевский</c:v>
                </c:pt>
                <c:pt idx="4">
                  <c:v>Знаменский</c:v>
                </c:pt>
                <c:pt idx="5">
                  <c:v>Павлоградский</c:v>
                </c:pt>
                <c:pt idx="6">
                  <c:v>Черлакский</c:v>
                </c:pt>
                <c:pt idx="7">
                  <c:v>Москаленский</c:v>
                </c:pt>
                <c:pt idx="8">
                  <c:v>Омский</c:v>
                </c:pt>
                <c:pt idx="9">
                  <c:v>Русско-Полянский</c:v>
                </c:pt>
                <c:pt idx="10">
                  <c:v>Тевризский</c:v>
                </c:pt>
                <c:pt idx="11">
                  <c:v>Нововаршавский</c:v>
                </c:pt>
                <c:pt idx="12">
                  <c:v>Усть-Ишимский</c:v>
                </c:pt>
                <c:pt idx="13">
                  <c:v>Одесский</c:v>
                </c:pt>
                <c:pt idx="14">
                  <c:v>Марьяновский</c:v>
                </c:pt>
                <c:pt idx="15">
                  <c:v>Азовский</c:v>
                </c:pt>
                <c:pt idx="16">
                  <c:v>Полтавский</c:v>
                </c:pt>
                <c:pt idx="17">
                  <c:v>Горьковский</c:v>
                </c:pt>
                <c:pt idx="18">
                  <c:v>Оконешниковский</c:v>
                </c:pt>
                <c:pt idx="19">
                  <c:v>Исилькульский</c:v>
                </c:pt>
                <c:pt idx="20">
                  <c:v>Кормиловский</c:v>
                </c:pt>
                <c:pt idx="21">
                  <c:v>Таврический</c:v>
                </c:pt>
                <c:pt idx="22">
                  <c:v>Калачинский</c:v>
                </c:pt>
                <c:pt idx="23">
                  <c:v>Н-Омский</c:v>
                </c:pt>
                <c:pt idx="24">
                  <c:v>Крутинский</c:v>
                </c:pt>
                <c:pt idx="25">
                  <c:v>Тюкалинский</c:v>
                </c:pt>
                <c:pt idx="26">
                  <c:v>Шербакульский</c:v>
                </c:pt>
                <c:pt idx="27">
                  <c:v>Саргатский</c:v>
                </c:pt>
                <c:pt idx="28">
                  <c:v>Большереченский</c:v>
                </c:pt>
                <c:pt idx="29">
                  <c:v>Любинский</c:v>
                </c:pt>
                <c:pt idx="30">
                  <c:v>Тарский</c:v>
                </c:pt>
                <c:pt idx="31">
                  <c:v>Называевский</c:v>
                </c:pt>
              </c:strCache>
            </c:strRef>
          </c:cat>
          <c:val>
            <c:numRef>
              <c:f>'За 9 лет ОБЛ'!$B$37:$B$68</c:f>
              <c:numCache>
                <c:formatCode>General</c:formatCode>
                <c:ptCount val="32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  <c:pt idx="5">
                  <c:v>4</c:v>
                </c:pt>
                <c:pt idx="6">
                  <c:v>2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2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5</c:v>
                </c:pt>
                <c:pt idx="17">
                  <c:v>0</c:v>
                </c:pt>
                <c:pt idx="18">
                  <c:v>2</c:v>
                </c:pt>
                <c:pt idx="19">
                  <c:v>8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1</c:v>
                </c:pt>
                <c:pt idx="24">
                  <c:v>0</c:v>
                </c:pt>
                <c:pt idx="25">
                  <c:v>0</c:v>
                </c:pt>
                <c:pt idx="26">
                  <c:v>5</c:v>
                </c:pt>
                <c:pt idx="27">
                  <c:v>0</c:v>
                </c:pt>
                <c:pt idx="28">
                  <c:v>5</c:v>
                </c:pt>
                <c:pt idx="29">
                  <c:v>0</c:v>
                </c:pt>
                <c:pt idx="30">
                  <c:v>6</c:v>
                </c:pt>
                <c:pt idx="3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1B-458B-895D-6417C66664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1244591"/>
        <c:axId val="1721256239"/>
      </c:barChart>
      <c:catAx>
        <c:axId val="17212445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21256239"/>
        <c:crosses val="autoZero"/>
        <c:auto val="1"/>
        <c:lblAlgn val="ctr"/>
        <c:lblOffset val="100"/>
        <c:noMultiLvlLbl val="0"/>
      </c:catAx>
      <c:valAx>
        <c:axId val="17212562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212445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'За 9 лет ОБЛ'!$C$1</c:f>
              <c:strCache>
                <c:ptCount val="1"/>
                <c:pt idx="0">
                  <c:v>Выявлено с подозрением на ПЗ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'За 9 лет ОБЛ'!$A$2:$A$33</c:f>
              <c:strCache>
                <c:ptCount val="32"/>
                <c:pt idx="0">
                  <c:v>Колосовский </c:v>
                </c:pt>
                <c:pt idx="1">
                  <c:v>Муромцевский</c:v>
                </c:pt>
                <c:pt idx="2">
                  <c:v>Знаменский</c:v>
                </c:pt>
                <c:pt idx="3">
                  <c:v>Омский</c:v>
                </c:pt>
                <c:pt idx="4">
                  <c:v>Русско-Полянский</c:v>
                </c:pt>
                <c:pt idx="5">
                  <c:v>Усть-Ишимский</c:v>
                </c:pt>
                <c:pt idx="6">
                  <c:v>Одесский</c:v>
                </c:pt>
                <c:pt idx="7">
                  <c:v>Марьяновский</c:v>
                </c:pt>
                <c:pt idx="8">
                  <c:v>Азовский</c:v>
                </c:pt>
                <c:pt idx="9">
                  <c:v>Горьковский</c:v>
                </c:pt>
                <c:pt idx="10">
                  <c:v>Кормиловский</c:v>
                </c:pt>
                <c:pt idx="11">
                  <c:v>Таврический</c:v>
                </c:pt>
                <c:pt idx="12">
                  <c:v>Калачинский</c:v>
                </c:pt>
                <c:pt idx="13">
                  <c:v>Крутинский</c:v>
                </c:pt>
                <c:pt idx="14">
                  <c:v>Тюкалинский</c:v>
                </c:pt>
                <c:pt idx="15">
                  <c:v>Саргатский</c:v>
                </c:pt>
                <c:pt idx="16">
                  <c:v>Любинский</c:v>
                </c:pt>
                <c:pt idx="17">
                  <c:v>Москаленский</c:v>
                </c:pt>
                <c:pt idx="18">
                  <c:v>Тевризский</c:v>
                </c:pt>
                <c:pt idx="19">
                  <c:v>Н-Омский</c:v>
                </c:pt>
                <c:pt idx="20">
                  <c:v>Называевский</c:v>
                </c:pt>
                <c:pt idx="21">
                  <c:v>Большеуковский</c:v>
                </c:pt>
                <c:pt idx="22">
                  <c:v>Черлакский</c:v>
                </c:pt>
                <c:pt idx="23">
                  <c:v>Нововаршавский</c:v>
                </c:pt>
                <c:pt idx="24">
                  <c:v>Оконешниковский</c:v>
                </c:pt>
                <c:pt idx="25">
                  <c:v>Седельниковский</c:v>
                </c:pt>
                <c:pt idx="26">
                  <c:v>Павлоградский</c:v>
                </c:pt>
                <c:pt idx="27">
                  <c:v>Полтавский</c:v>
                </c:pt>
                <c:pt idx="28">
                  <c:v>Шербакульский</c:v>
                </c:pt>
                <c:pt idx="29">
                  <c:v>Большереченский</c:v>
                </c:pt>
                <c:pt idx="30">
                  <c:v>Тарский</c:v>
                </c:pt>
                <c:pt idx="31">
                  <c:v>Исилькульский</c:v>
                </c:pt>
              </c:strCache>
            </c:strRef>
          </c:cat>
          <c:val>
            <c:numRef>
              <c:f>'За 9 лет ОБЛ'!$C$2:$C$33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3</c:v>
                </c:pt>
                <c:pt idx="26">
                  <c:v>4</c:v>
                </c:pt>
                <c:pt idx="27">
                  <c:v>5</c:v>
                </c:pt>
                <c:pt idx="28">
                  <c:v>5</c:v>
                </c:pt>
                <c:pt idx="29">
                  <c:v>5</c:v>
                </c:pt>
                <c:pt idx="30">
                  <c:v>6</c:v>
                </c:pt>
                <c:pt idx="3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20-42AF-8EF5-9D05381826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6336127"/>
        <c:axId val="1666318239"/>
      </c:barChart>
      <c:catAx>
        <c:axId val="1666336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66318239"/>
        <c:crosses val="autoZero"/>
        <c:auto val="1"/>
        <c:lblAlgn val="ctr"/>
        <c:lblOffset val="100"/>
        <c:noMultiLvlLbl val="0"/>
      </c:catAx>
      <c:valAx>
        <c:axId val="16663182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663361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325055521905916E-2"/>
          <c:y val="2.1515018725407373E-2"/>
          <c:w val="0.93616212396527354"/>
          <c:h val="0.447133759040825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'За 9 лет ВЕД'!$B$1</c:f>
              <c:strCache>
                <c:ptCount val="1"/>
                <c:pt idx="0">
                  <c:v>Всего осмотрено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'За 9 лет ВЕД'!$A$2:$A$10</c:f>
              <c:strCache>
                <c:ptCount val="9"/>
                <c:pt idx="0">
                  <c:v>КУЗОО «КПТД»</c:v>
                </c:pt>
                <c:pt idx="1">
                  <c:v>ОЛТК ГА филиал ФГБОУ ВПО УВАУ ГА (И)</c:v>
                </c:pt>
                <c:pt idx="2">
                  <c:v>БУЗОО КДЦ</c:v>
                </c:pt>
                <c:pt idx="3">
                  <c:v>БУЗОО ОКБ</c:v>
                </c:pt>
                <c:pt idx="4">
                  <c:v>БУЗОО "КПБ им.Н.Н. Солодникова"</c:v>
                </c:pt>
                <c:pt idx="5">
                  <c:v>ФГБУЗ «Западно-Сибирский медицинский центр ФМБА России»</c:v>
                </c:pt>
                <c:pt idx="6">
                  <c:v>БУЗОО ККВД1</c:v>
                </c:pt>
                <c:pt idx="7">
                  <c:v>БУЗОО "КМХЦ МЗОО"</c:v>
                </c:pt>
                <c:pt idx="8">
                  <c:v>БУЗОО ККВД2</c:v>
                </c:pt>
              </c:strCache>
            </c:strRef>
          </c:cat>
          <c:val>
            <c:numRef>
              <c:f>'За 9 лет ВЕД'!$B$2:$B$10</c:f>
              <c:numCache>
                <c:formatCode>General</c:formatCode>
                <c:ptCount val="9"/>
                <c:pt idx="0">
                  <c:v>0</c:v>
                </c:pt>
                <c:pt idx="1">
                  <c:v>398</c:v>
                </c:pt>
                <c:pt idx="2">
                  <c:v>4076</c:v>
                </c:pt>
                <c:pt idx="3">
                  <c:v>20135</c:v>
                </c:pt>
                <c:pt idx="4">
                  <c:v>20314</c:v>
                </c:pt>
                <c:pt idx="5">
                  <c:v>21261</c:v>
                </c:pt>
                <c:pt idx="6">
                  <c:v>44121</c:v>
                </c:pt>
                <c:pt idx="7">
                  <c:v>49320</c:v>
                </c:pt>
                <c:pt idx="8">
                  <c:v>53668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C8-41F4-BAEA-ACB11228DCA6}"/>
            </c:ext>
          </c:extLst>
        </c:ser>
        <c:ser>
          <c:idx val="1"/>
          <c:order val="1"/>
          <c:tx>
            <c:strRef>
              <c:f>'За 9 лет ВЕД'!$C$1</c:f>
              <c:strCache>
                <c:ptCount val="1"/>
                <c:pt idx="0">
                  <c:v>Выявлено с подозрением на ПЗ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'За 9 лет ВЕД'!$A$2:$A$10</c:f>
              <c:strCache>
                <c:ptCount val="9"/>
                <c:pt idx="0">
                  <c:v>КУЗОО «КПТД»</c:v>
                </c:pt>
                <c:pt idx="1">
                  <c:v>ОЛТК ГА филиал ФГБОУ ВПО УВАУ ГА (И)</c:v>
                </c:pt>
                <c:pt idx="2">
                  <c:v>БУЗОО КДЦ</c:v>
                </c:pt>
                <c:pt idx="3">
                  <c:v>БУЗОО ОКБ</c:v>
                </c:pt>
                <c:pt idx="4">
                  <c:v>БУЗОО "КПБ им.Н.Н. Солодникова"</c:v>
                </c:pt>
                <c:pt idx="5">
                  <c:v>ФГБУЗ «Западно-Сибирский медицинский центр ФМБА России»</c:v>
                </c:pt>
                <c:pt idx="6">
                  <c:v>БУЗОО ККВД1</c:v>
                </c:pt>
                <c:pt idx="7">
                  <c:v>БУЗОО "КМХЦ МЗОО"</c:v>
                </c:pt>
                <c:pt idx="8">
                  <c:v>БУЗОО ККВД2</c:v>
                </c:pt>
              </c:strCache>
            </c:strRef>
          </c:cat>
          <c:val>
            <c:numRef>
              <c:f>'За 9 лет ВЕД'!$C$2:$C$10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C8-41F4-BAEA-ACB11228DCA6}"/>
            </c:ext>
          </c:extLst>
        </c:ser>
        <c:ser>
          <c:idx val="2"/>
          <c:order val="2"/>
          <c:tx>
            <c:strRef>
              <c:f>'За 9 лет ВЕД'!$D$1</c:f>
              <c:strCache>
                <c:ptCount val="1"/>
                <c:pt idx="0">
                  <c:v>Выявлено хронических соматическиз заболеваний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'За 9 лет ВЕД'!$A$2:$A$10</c:f>
              <c:strCache>
                <c:ptCount val="9"/>
                <c:pt idx="0">
                  <c:v>КУЗОО «КПТД»</c:v>
                </c:pt>
                <c:pt idx="1">
                  <c:v>ОЛТК ГА филиал ФГБОУ ВПО УВАУ ГА (И)</c:v>
                </c:pt>
                <c:pt idx="2">
                  <c:v>БУЗОО КДЦ</c:v>
                </c:pt>
                <c:pt idx="3">
                  <c:v>БУЗОО ОКБ</c:v>
                </c:pt>
                <c:pt idx="4">
                  <c:v>БУЗОО "КПБ им.Н.Н. Солодникова"</c:v>
                </c:pt>
                <c:pt idx="5">
                  <c:v>ФГБУЗ «Западно-Сибирский медицинский центр ФМБА России»</c:v>
                </c:pt>
                <c:pt idx="6">
                  <c:v>БУЗОО ККВД1</c:v>
                </c:pt>
                <c:pt idx="7">
                  <c:v>БУЗОО "КМХЦ МЗОО"</c:v>
                </c:pt>
                <c:pt idx="8">
                  <c:v>БУЗОО ККВД2</c:v>
                </c:pt>
              </c:strCache>
            </c:strRef>
          </c:cat>
          <c:val>
            <c:numRef>
              <c:f>'За 9 лет ВЕД'!$D$2:$D$10</c:f>
              <c:numCache>
                <c:formatCode>General</c:formatCode>
                <c:ptCount val="9"/>
                <c:pt idx="0">
                  <c:v>0</c:v>
                </c:pt>
                <c:pt idx="1">
                  <c:v>15</c:v>
                </c:pt>
                <c:pt idx="2">
                  <c:v>2501</c:v>
                </c:pt>
                <c:pt idx="3">
                  <c:v>4214</c:v>
                </c:pt>
                <c:pt idx="4">
                  <c:v>2084</c:v>
                </c:pt>
                <c:pt idx="5">
                  <c:v>4804</c:v>
                </c:pt>
                <c:pt idx="6">
                  <c:v>7505</c:v>
                </c:pt>
                <c:pt idx="7">
                  <c:v>13119</c:v>
                </c:pt>
                <c:pt idx="8">
                  <c:v>504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C8-41F4-BAEA-ACB11228DC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7856847"/>
        <c:axId val="1727871407"/>
      </c:barChart>
      <c:catAx>
        <c:axId val="17278568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27871407"/>
        <c:crosses val="autoZero"/>
        <c:auto val="1"/>
        <c:lblAlgn val="ctr"/>
        <c:lblOffset val="100"/>
        <c:noMultiLvlLbl val="0"/>
      </c:catAx>
      <c:valAx>
        <c:axId val="17278714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278568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'За 9 лет ВЕД'!$B$23</c:f>
              <c:strCache>
                <c:ptCount val="1"/>
                <c:pt idx="0">
                  <c:v>Выявлено с подозрением на ПЗ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'За 9 лет ВЕД'!$A$24:$A$32</c:f>
              <c:strCache>
                <c:ptCount val="9"/>
                <c:pt idx="0">
                  <c:v>КУЗОО «КПТД»</c:v>
                </c:pt>
                <c:pt idx="1">
                  <c:v>ОЛТК ГА филиал ФГБОУ ВПО УВАУ ГА (И)</c:v>
                </c:pt>
                <c:pt idx="2">
                  <c:v>БУЗОО КДЦ</c:v>
                </c:pt>
                <c:pt idx="3">
                  <c:v>БУЗОО ОКБ</c:v>
                </c:pt>
                <c:pt idx="4">
                  <c:v>БУЗОО "КПБ им.Н.Н. Солодникова"</c:v>
                </c:pt>
                <c:pt idx="5">
                  <c:v>ФГБУЗ «Западно-Сибирский медицинский центр ФМБА России»</c:v>
                </c:pt>
                <c:pt idx="6">
                  <c:v>БУЗОО ККВД1</c:v>
                </c:pt>
                <c:pt idx="7">
                  <c:v>БУЗОО "КМХЦ МЗОО"</c:v>
                </c:pt>
                <c:pt idx="8">
                  <c:v>БУЗОО ККВД2</c:v>
                </c:pt>
              </c:strCache>
            </c:strRef>
          </c:cat>
          <c:val>
            <c:numRef>
              <c:f>'За 9 лет ВЕД'!$B$24:$B$32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96-4A62-8AF1-4322490644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00452543"/>
        <c:axId val="1900460863"/>
      </c:barChart>
      <c:catAx>
        <c:axId val="19004525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00460863"/>
        <c:crosses val="autoZero"/>
        <c:auto val="1"/>
        <c:lblAlgn val="ctr"/>
        <c:lblOffset val="100"/>
        <c:noMultiLvlLbl val="0"/>
      </c:catAx>
      <c:valAx>
        <c:axId val="19004608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004525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70864260247037"/>
          <c:y val="0.12120992135511192"/>
          <c:w val="0.81814918296503258"/>
          <c:h val="0.309589912876135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'За 9 лет ЧУЗ'!$B$1</c:f>
              <c:strCache>
                <c:ptCount val="1"/>
                <c:pt idx="0">
                  <c:v>Всего осмотрено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'За 9 лет ЧУЗ'!$A$2:$A$16</c:f>
              <c:strCache>
                <c:ptCount val="15"/>
                <c:pt idx="0">
                  <c:v>ООО "Мифра - мед"</c:v>
                </c:pt>
                <c:pt idx="1">
                  <c:v>Евромед ООО "Многопрофильный центр современной медицины"</c:v>
                </c:pt>
                <c:pt idx="2">
                  <c:v>Ваш доктор ООО "Медицинский центр"</c:v>
                </c:pt>
                <c:pt idx="3">
                  <c:v> "МедЭкс"</c:v>
                </c:pt>
                <c:pt idx="4">
                  <c:v>ООО МЦ МАКСИ Мед</c:v>
                </c:pt>
                <c:pt idx="5">
                  <c:v>Академия здоровья "Медицинский центр"</c:v>
                </c:pt>
                <c:pt idx="6">
                  <c:v>ООО "Клиника "Неврология для всех"</c:v>
                </c:pt>
                <c:pt idx="7">
                  <c:v>ООО Центр Реабилитации "Рассвет"</c:v>
                </c:pt>
                <c:pt idx="8">
                  <c:v>Доктор САШ</c:v>
                </c:pt>
                <c:pt idx="9">
                  <c:v>НУЗ «ОКБ на ст.Омск-Пассажирский» ОАО «РЖД»</c:v>
                </c:pt>
                <c:pt idx="10">
                  <c:v>ООО "Доброе Дело"</c:v>
                </c:pt>
                <c:pt idx="11">
                  <c:v>ЦКБ</c:v>
                </c:pt>
                <c:pt idx="12">
                  <c:v>ООО "КДЦ" Ультрамед</c:v>
                </c:pt>
                <c:pt idx="13">
                  <c:v>Здоровье ООО "Многопрофильный  медицинский центр"</c:v>
                </c:pt>
                <c:pt idx="14">
                  <c:v>ЧУЗ "Поликлиника ОАО "Газпромнефть-ОНПЗ"</c:v>
                </c:pt>
              </c:strCache>
            </c:strRef>
          </c:cat>
          <c:val>
            <c:numRef>
              <c:f>'За 9 лет ЧУЗ'!$B$2:$B$16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610</c:v>
                </c:pt>
                <c:pt idx="4">
                  <c:v>1864</c:v>
                </c:pt>
                <c:pt idx="5">
                  <c:v>4016</c:v>
                </c:pt>
                <c:pt idx="6">
                  <c:v>5160</c:v>
                </c:pt>
                <c:pt idx="7">
                  <c:v>7418</c:v>
                </c:pt>
                <c:pt idx="8">
                  <c:v>10894</c:v>
                </c:pt>
                <c:pt idx="9">
                  <c:v>13354</c:v>
                </c:pt>
                <c:pt idx="10">
                  <c:v>13511</c:v>
                </c:pt>
                <c:pt idx="11">
                  <c:v>32294</c:v>
                </c:pt>
                <c:pt idx="12">
                  <c:v>34888</c:v>
                </c:pt>
                <c:pt idx="13">
                  <c:v>64610</c:v>
                </c:pt>
                <c:pt idx="14">
                  <c:v>89833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88-4988-92EE-4C8BEE276BED}"/>
            </c:ext>
          </c:extLst>
        </c:ser>
        <c:ser>
          <c:idx val="1"/>
          <c:order val="1"/>
          <c:tx>
            <c:strRef>
              <c:f>'За 9 лет ЧУЗ'!$C$1</c:f>
              <c:strCache>
                <c:ptCount val="1"/>
                <c:pt idx="0">
                  <c:v>Выявлено с подозрением на ПЗ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'За 9 лет ЧУЗ'!$A$2:$A$16</c:f>
              <c:strCache>
                <c:ptCount val="15"/>
                <c:pt idx="0">
                  <c:v>ООО "Мифра - мед"</c:v>
                </c:pt>
                <c:pt idx="1">
                  <c:v>Евромед ООО "Многопрофильный центр современной медицины"</c:v>
                </c:pt>
                <c:pt idx="2">
                  <c:v>Ваш доктор ООО "Медицинский центр"</c:v>
                </c:pt>
                <c:pt idx="3">
                  <c:v> "МедЭкс"</c:v>
                </c:pt>
                <c:pt idx="4">
                  <c:v>ООО МЦ МАКСИ Мед</c:v>
                </c:pt>
                <c:pt idx="5">
                  <c:v>Академия здоровья "Медицинский центр"</c:v>
                </c:pt>
                <c:pt idx="6">
                  <c:v>ООО "Клиника "Неврология для всех"</c:v>
                </c:pt>
                <c:pt idx="7">
                  <c:v>ООО Центр Реабилитации "Рассвет"</c:v>
                </c:pt>
                <c:pt idx="8">
                  <c:v>Доктор САШ</c:v>
                </c:pt>
                <c:pt idx="9">
                  <c:v>НУЗ «ОКБ на ст.Омск-Пассажирский» ОАО «РЖД»</c:v>
                </c:pt>
                <c:pt idx="10">
                  <c:v>ООО "Доброе Дело"</c:v>
                </c:pt>
                <c:pt idx="11">
                  <c:v>ЦКБ</c:v>
                </c:pt>
                <c:pt idx="12">
                  <c:v>ООО "КДЦ" Ультрамед</c:v>
                </c:pt>
                <c:pt idx="13">
                  <c:v>Здоровье ООО "Многопрофильный  медицинский центр"</c:v>
                </c:pt>
                <c:pt idx="14">
                  <c:v>ЧУЗ "Поликлиника ОАО "Газпромнефть-ОНПЗ"</c:v>
                </c:pt>
              </c:strCache>
            </c:strRef>
          </c:cat>
          <c:val>
            <c:numRef>
              <c:f>'За 9 лет ЧУЗ'!$C$2:$C$16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3</c:v>
                </c:pt>
                <c:pt idx="1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88-4988-92EE-4C8BEE276BED}"/>
            </c:ext>
          </c:extLst>
        </c:ser>
        <c:ser>
          <c:idx val="2"/>
          <c:order val="2"/>
          <c:tx>
            <c:strRef>
              <c:f>'За 9 лет ЧУЗ'!$D$1</c:f>
              <c:strCache>
                <c:ptCount val="1"/>
                <c:pt idx="0">
                  <c:v>Выявлено хронических соматическиз заболеваний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'За 9 лет ЧУЗ'!$A$2:$A$16</c:f>
              <c:strCache>
                <c:ptCount val="15"/>
                <c:pt idx="0">
                  <c:v>ООО "Мифра - мед"</c:v>
                </c:pt>
                <c:pt idx="1">
                  <c:v>Евромед ООО "Многопрофильный центр современной медицины"</c:v>
                </c:pt>
                <c:pt idx="2">
                  <c:v>Ваш доктор ООО "Медицинский центр"</c:v>
                </c:pt>
                <c:pt idx="3">
                  <c:v> "МедЭкс"</c:v>
                </c:pt>
                <c:pt idx="4">
                  <c:v>ООО МЦ МАКСИ Мед</c:v>
                </c:pt>
                <c:pt idx="5">
                  <c:v>Академия здоровья "Медицинский центр"</c:v>
                </c:pt>
                <c:pt idx="6">
                  <c:v>ООО "Клиника "Неврология для всех"</c:v>
                </c:pt>
                <c:pt idx="7">
                  <c:v>ООО Центр Реабилитации "Рассвет"</c:v>
                </c:pt>
                <c:pt idx="8">
                  <c:v>Доктор САШ</c:v>
                </c:pt>
                <c:pt idx="9">
                  <c:v>НУЗ «ОКБ на ст.Омск-Пассажирский» ОАО «РЖД»</c:v>
                </c:pt>
                <c:pt idx="10">
                  <c:v>ООО "Доброе Дело"</c:v>
                </c:pt>
                <c:pt idx="11">
                  <c:v>ЦКБ</c:v>
                </c:pt>
                <c:pt idx="12">
                  <c:v>ООО "КДЦ" Ультрамед</c:v>
                </c:pt>
                <c:pt idx="13">
                  <c:v>Здоровье ООО "Многопрофильный  медицинский центр"</c:v>
                </c:pt>
                <c:pt idx="14">
                  <c:v>ЧУЗ "Поликлиника ОАО "Газпромнефть-ОНПЗ"</c:v>
                </c:pt>
              </c:strCache>
            </c:strRef>
          </c:cat>
          <c:val>
            <c:numRef>
              <c:f>'За 9 лет ЧУЗ'!$D$2:$D$16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555</c:v>
                </c:pt>
                <c:pt idx="5">
                  <c:v>2171</c:v>
                </c:pt>
                <c:pt idx="6">
                  <c:v>1143</c:v>
                </c:pt>
                <c:pt idx="7">
                  <c:v>7418</c:v>
                </c:pt>
                <c:pt idx="8">
                  <c:v>8103</c:v>
                </c:pt>
                <c:pt idx="9">
                  <c:v>3000</c:v>
                </c:pt>
                <c:pt idx="10">
                  <c:v>2</c:v>
                </c:pt>
                <c:pt idx="11">
                  <c:v>12782</c:v>
                </c:pt>
                <c:pt idx="12">
                  <c:v>7208</c:v>
                </c:pt>
                <c:pt idx="13">
                  <c:v>9095</c:v>
                </c:pt>
                <c:pt idx="14">
                  <c:v>69337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88-4988-92EE-4C8BEE276B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7865167"/>
        <c:axId val="1727864335"/>
      </c:barChart>
      <c:catAx>
        <c:axId val="17278651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27864335"/>
        <c:crosses val="autoZero"/>
        <c:auto val="1"/>
        <c:lblAlgn val="ctr"/>
        <c:lblOffset val="100"/>
        <c:noMultiLvlLbl val="0"/>
      </c:catAx>
      <c:valAx>
        <c:axId val="17278643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278651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Выявлено с подозрением на ПЗ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'За 9 лет ЧУЗ'!$B$22</c:f>
              <c:strCache>
                <c:ptCount val="1"/>
                <c:pt idx="0">
                  <c:v>Выявлено с подозрением на ПЗ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'За 9 лет ЧУЗ'!$A$23:$A$37</c:f>
              <c:strCache>
                <c:ptCount val="15"/>
                <c:pt idx="0">
                  <c:v>ООО "Мифра - мед"</c:v>
                </c:pt>
                <c:pt idx="1">
                  <c:v>Евромед ООО "Многопрофильный центр современной медицины"</c:v>
                </c:pt>
                <c:pt idx="2">
                  <c:v>Ваш доктор ООО "Медицинский центр"</c:v>
                </c:pt>
                <c:pt idx="3">
                  <c:v> "МедЭкс"</c:v>
                </c:pt>
                <c:pt idx="4">
                  <c:v>ООО МЦ МАКСИ Мед</c:v>
                </c:pt>
                <c:pt idx="5">
                  <c:v>Академия здоровья "Медицинский центр"</c:v>
                </c:pt>
                <c:pt idx="6">
                  <c:v>ООО "Клиника "Неврология для всех"</c:v>
                </c:pt>
                <c:pt idx="7">
                  <c:v>ООО Центр Реабилитации "Рассвет"</c:v>
                </c:pt>
                <c:pt idx="8">
                  <c:v>Доктор САШ</c:v>
                </c:pt>
                <c:pt idx="9">
                  <c:v>НУЗ «ОКБ на ст.Омск-Пассажирский» ОАО «РЖД»</c:v>
                </c:pt>
                <c:pt idx="10">
                  <c:v>ООО "Доброе Дело"</c:v>
                </c:pt>
                <c:pt idx="11">
                  <c:v>ЦКБ</c:v>
                </c:pt>
                <c:pt idx="12">
                  <c:v>ООО "КДЦ" Ультрамед</c:v>
                </c:pt>
                <c:pt idx="13">
                  <c:v>Здоровье ООО "Многопрофильный  медицинский центр"</c:v>
                </c:pt>
                <c:pt idx="14">
                  <c:v>ЧУЗ "Поликлиника ОАО "Газпромнефть-ОНПЗ"</c:v>
                </c:pt>
              </c:strCache>
            </c:strRef>
          </c:cat>
          <c:val>
            <c:numRef>
              <c:f>'За 9 лет ЧУЗ'!$B$23:$B$37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3</c:v>
                </c:pt>
                <c:pt idx="1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3D-4C18-B055-382751C036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38427535"/>
        <c:axId val="1838425455"/>
      </c:barChart>
      <c:catAx>
        <c:axId val="18384275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38425455"/>
        <c:crosses val="autoZero"/>
        <c:auto val="1"/>
        <c:lblAlgn val="ctr"/>
        <c:lblOffset val="100"/>
        <c:noMultiLvlLbl val="0"/>
      </c:catAx>
      <c:valAx>
        <c:axId val="18384254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384275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СУММА!$A$1:$C$1</c:f>
              <c:strCache>
                <c:ptCount val="3"/>
                <c:pt idx="0">
                  <c:v>Всего осмотрено за 9 лет</c:v>
                </c:pt>
                <c:pt idx="1">
                  <c:v>Выявлено подозрений на ПЗ</c:v>
                </c:pt>
                <c:pt idx="2">
                  <c:v>Выявлено хронических соматических заболеваний</c:v>
                </c:pt>
              </c:strCache>
            </c:strRef>
          </c:cat>
          <c:val>
            <c:numRef>
              <c:f>СУММА!$A$2:$C$2</c:f>
              <c:numCache>
                <c:formatCode>0.00</c:formatCode>
                <c:ptCount val="3"/>
                <c:pt idx="0">
                  <c:v>1356046</c:v>
                </c:pt>
                <c:pt idx="1">
                  <c:v>155</c:v>
                </c:pt>
                <c:pt idx="2">
                  <c:v>294257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11-48FA-941C-E275B87037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box"/>
        <c:axId val="758747632"/>
        <c:axId val="758764688"/>
        <c:axId val="0"/>
      </c:bar3DChart>
      <c:catAx>
        <c:axId val="758747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8764688"/>
        <c:crosses val="autoZero"/>
        <c:auto val="1"/>
        <c:lblAlgn val="ctr"/>
        <c:lblOffset val="100"/>
        <c:noMultiLvlLbl val="0"/>
      </c:catAx>
      <c:valAx>
        <c:axId val="758764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87476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'ИТОГИ ГОР 14-22'!$B$1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'ИТОГИ ГОР 14-22'!$A$2:$A$22</c:f>
              <c:strCache>
                <c:ptCount val="21"/>
                <c:pt idx="0">
                  <c:v>ГБ – 9</c:v>
                </c:pt>
                <c:pt idx="1">
                  <c:v>ГП – 9</c:v>
                </c:pt>
                <c:pt idx="2">
                  <c:v>ГП- 15</c:v>
                </c:pt>
                <c:pt idx="3">
                  <c:v>ГП – 8</c:v>
                </c:pt>
                <c:pt idx="4">
                  <c:v>ГКБ - 11</c:v>
                </c:pt>
                <c:pt idx="5">
                  <c:v>ГП - 1</c:v>
                </c:pt>
                <c:pt idx="6">
                  <c:v>МСЧ № 4</c:v>
                </c:pt>
                <c:pt idx="7">
                  <c:v>ГП – 11</c:v>
                </c:pt>
                <c:pt idx="8">
                  <c:v>ГП – 10</c:v>
                </c:pt>
                <c:pt idx="9">
                  <c:v>ОГКБ – 1</c:v>
                </c:pt>
                <c:pt idx="10">
                  <c:v>ГП – 17</c:v>
                </c:pt>
                <c:pt idx="11">
                  <c:v>БСМП – 2</c:v>
                </c:pt>
                <c:pt idx="12">
                  <c:v>ГБ - 3</c:v>
                </c:pt>
                <c:pt idx="13">
                  <c:v>ГП - 12</c:v>
                </c:pt>
                <c:pt idx="14">
                  <c:v>ГП – 6</c:v>
                </c:pt>
                <c:pt idx="15">
                  <c:v>ГП – 13</c:v>
                </c:pt>
                <c:pt idx="16">
                  <c:v>ГП – 3</c:v>
                </c:pt>
                <c:pt idx="17">
                  <c:v>МСЧ № 9</c:v>
                </c:pt>
                <c:pt idx="18">
                  <c:v>ГП – 2</c:v>
                </c:pt>
                <c:pt idx="19">
                  <c:v>МСЧ № 7</c:v>
                </c:pt>
                <c:pt idx="20">
                  <c:v>ГП – 4</c:v>
                </c:pt>
              </c:strCache>
            </c:strRef>
          </c:cat>
          <c:val>
            <c:numRef>
              <c:f>'ИТОГИ ГОР 14-22'!$B$2:$B$22</c:f>
              <c:numCache>
                <c:formatCode>General</c:formatCode>
                <c:ptCount val="21"/>
                <c:pt idx="0">
                  <c:v>184</c:v>
                </c:pt>
                <c:pt idx="1">
                  <c:v>476</c:v>
                </c:pt>
                <c:pt idx="2">
                  <c:v>524</c:v>
                </c:pt>
                <c:pt idx="3">
                  <c:v>1430</c:v>
                </c:pt>
                <c:pt idx="4">
                  <c:v>1555</c:v>
                </c:pt>
                <c:pt idx="5">
                  <c:v>3582</c:v>
                </c:pt>
                <c:pt idx="6">
                  <c:v>5490</c:v>
                </c:pt>
                <c:pt idx="7">
                  <c:v>6973</c:v>
                </c:pt>
                <c:pt idx="8">
                  <c:v>7595</c:v>
                </c:pt>
                <c:pt idx="9">
                  <c:v>8525</c:v>
                </c:pt>
                <c:pt idx="10">
                  <c:v>10079</c:v>
                </c:pt>
                <c:pt idx="11">
                  <c:v>13913</c:v>
                </c:pt>
                <c:pt idx="12">
                  <c:v>16377</c:v>
                </c:pt>
                <c:pt idx="13">
                  <c:v>16705</c:v>
                </c:pt>
                <c:pt idx="14">
                  <c:v>20262</c:v>
                </c:pt>
                <c:pt idx="15">
                  <c:v>29620</c:v>
                </c:pt>
                <c:pt idx="16">
                  <c:v>32085</c:v>
                </c:pt>
                <c:pt idx="17">
                  <c:v>35302</c:v>
                </c:pt>
                <c:pt idx="18">
                  <c:v>41896</c:v>
                </c:pt>
                <c:pt idx="19">
                  <c:v>44904</c:v>
                </c:pt>
                <c:pt idx="20">
                  <c:v>66482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99-4326-98B4-94AA8B25F44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666339039"/>
        <c:axId val="1666334047"/>
      </c:barChart>
      <c:catAx>
        <c:axId val="1666339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66334047"/>
        <c:crosses val="autoZero"/>
        <c:auto val="1"/>
        <c:lblAlgn val="ctr"/>
        <c:lblOffset val="100"/>
        <c:noMultiLvlLbl val="0"/>
      </c:catAx>
      <c:valAx>
        <c:axId val="1666334047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6663390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'ИТОГИ ОБЛ 14-22'!$B$1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'ИТОГИ ОБЛ 14-22'!$A$2:$A$33</c:f>
              <c:strCache>
                <c:ptCount val="32"/>
                <c:pt idx="0">
                  <c:v>Азовский</c:v>
                </c:pt>
                <c:pt idx="1">
                  <c:v>Большеуковский</c:v>
                </c:pt>
                <c:pt idx="2">
                  <c:v>Большереченский</c:v>
                </c:pt>
                <c:pt idx="3">
                  <c:v>Горьковский</c:v>
                </c:pt>
                <c:pt idx="4">
                  <c:v>Знаменский</c:v>
                </c:pt>
                <c:pt idx="5">
                  <c:v>Исилькульский</c:v>
                </c:pt>
                <c:pt idx="6">
                  <c:v>Калачинский</c:v>
                </c:pt>
                <c:pt idx="7">
                  <c:v>Кормиловский</c:v>
                </c:pt>
                <c:pt idx="8">
                  <c:v>Колосовский </c:v>
                </c:pt>
                <c:pt idx="9">
                  <c:v>Крутинский</c:v>
                </c:pt>
                <c:pt idx="10">
                  <c:v>Любинский</c:v>
                </c:pt>
                <c:pt idx="11">
                  <c:v>Москаленский</c:v>
                </c:pt>
                <c:pt idx="12">
                  <c:v>Марьяновский</c:v>
                </c:pt>
                <c:pt idx="13">
                  <c:v>Муромцевский</c:v>
                </c:pt>
                <c:pt idx="14">
                  <c:v>Называевский</c:v>
                </c:pt>
                <c:pt idx="15">
                  <c:v>Нововаршавский</c:v>
                </c:pt>
                <c:pt idx="16">
                  <c:v>Н-Омский</c:v>
                </c:pt>
                <c:pt idx="17">
                  <c:v>Одесский</c:v>
                </c:pt>
                <c:pt idx="18">
                  <c:v>Омский</c:v>
                </c:pt>
                <c:pt idx="19">
                  <c:v>Оконешниковский</c:v>
                </c:pt>
                <c:pt idx="20">
                  <c:v>Павлоградский</c:v>
                </c:pt>
                <c:pt idx="21">
                  <c:v>Полтавский</c:v>
                </c:pt>
                <c:pt idx="22">
                  <c:v>Русско-Полянский</c:v>
                </c:pt>
                <c:pt idx="23">
                  <c:v>Саргатский</c:v>
                </c:pt>
                <c:pt idx="24">
                  <c:v>Седельниковский</c:v>
                </c:pt>
                <c:pt idx="25">
                  <c:v>Тарский</c:v>
                </c:pt>
                <c:pt idx="26">
                  <c:v>Таврический</c:v>
                </c:pt>
                <c:pt idx="27">
                  <c:v>Тевризский</c:v>
                </c:pt>
                <c:pt idx="28">
                  <c:v>Тюкалинский</c:v>
                </c:pt>
                <c:pt idx="29">
                  <c:v>Усть-Ишимский</c:v>
                </c:pt>
                <c:pt idx="30">
                  <c:v>Черлакский</c:v>
                </c:pt>
                <c:pt idx="31">
                  <c:v>Шербакульский</c:v>
                </c:pt>
              </c:strCache>
            </c:strRef>
          </c:cat>
          <c:val>
            <c:numRef>
              <c:f>'ИТОГИ ОБЛ 14-22'!$B$2:$B$33</c:f>
              <c:numCache>
                <c:formatCode>@</c:formatCode>
                <c:ptCount val="32"/>
                <c:pt idx="0">
                  <c:v>1979</c:v>
                </c:pt>
                <c:pt idx="1">
                  <c:v>731</c:v>
                </c:pt>
                <c:pt idx="2">
                  <c:v>4380</c:v>
                </c:pt>
                <c:pt idx="3">
                  <c:v>2171</c:v>
                </c:pt>
                <c:pt idx="4">
                  <c:v>107</c:v>
                </c:pt>
                <c:pt idx="5">
                  <c:v>2377</c:v>
                </c:pt>
                <c:pt idx="6">
                  <c:v>3383</c:v>
                </c:pt>
                <c:pt idx="7">
                  <c:v>3934</c:v>
                </c:pt>
                <c:pt idx="8">
                  <c:v>375</c:v>
                </c:pt>
                <c:pt idx="9">
                  <c:v>4035</c:v>
                </c:pt>
                <c:pt idx="10">
                  <c:v>5990</c:v>
                </c:pt>
                <c:pt idx="11">
                  <c:v>1275</c:v>
                </c:pt>
                <c:pt idx="12">
                  <c:v>2156</c:v>
                </c:pt>
                <c:pt idx="13">
                  <c:v>507</c:v>
                </c:pt>
                <c:pt idx="14">
                  <c:v>4592</c:v>
                </c:pt>
                <c:pt idx="15">
                  <c:v>662</c:v>
                </c:pt>
                <c:pt idx="16">
                  <c:v>3263</c:v>
                </c:pt>
                <c:pt idx="17">
                  <c:v>1385</c:v>
                </c:pt>
                <c:pt idx="18">
                  <c:v>2182</c:v>
                </c:pt>
                <c:pt idx="19">
                  <c:v>2013</c:v>
                </c:pt>
                <c:pt idx="20">
                  <c:v>591</c:v>
                </c:pt>
                <c:pt idx="21">
                  <c:v>2172</c:v>
                </c:pt>
                <c:pt idx="22">
                  <c:v>2688</c:v>
                </c:pt>
                <c:pt idx="23">
                  <c:v>2172</c:v>
                </c:pt>
                <c:pt idx="24">
                  <c:v>242</c:v>
                </c:pt>
                <c:pt idx="25">
                  <c:v>1906</c:v>
                </c:pt>
                <c:pt idx="26">
                  <c:v>4269</c:v>
                </c:pt>
                <c:pt idx="27">
                  <c:v>414</c:v>
                </c:pt>
                <c:pt idx="28">
                  <c:v>3632</c:v>
                </c:pt>
                <c:pt idx="29">
                  <c:v>2721</c:v>
                </c:pt>
                <c:pt idx="30">
                  <c:v>1220</c:v>
                </c:pt>
                <c:pt idx="31">
                  <c:v>5350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E8-4267-AA71-2F00FF0C10C5}"/>
            </c:ext>
          </c:extLst>
        </c:ser>
        <c:ser>
          <c:idx val="1"/>
          <c:order val="1"/>
          <c:tx>
            <c:strRef>
              <c:f>'ИТОГИ ОБЛ 14-22'!$C$1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'ИТОГИ ОБЛ 14-22'!$A$2:$A$33</c:f>
              <c:strCache>
                <c:ptCount val="32"/>
                <c:pt idx="0">
                  <c:v>Азовский</c:v>
                </c:pt>
                <c:pt idx="1">
                  <c:v>Большеуковский</c:v>
                </c:pt>
                <c:pt idx="2">
                  <c:v>Большереченский</c:v>
                </c:pt>
                <c:pt idx="3">
                  <c:v>Горьковский</c:v>
                </c:pt>
                <c:pt idx="4">
                  <c:v>Знаменский</c:v>
                </c:pt>
                <c:pt idx="5">
                  <c:v>Исилькульский</c:v>
                </c:pt>
                <c:pt idx="6">
                  <c:v>Калачинский</c:v>
                </c:pt>
                <c:pt idx="7">
                  <c:v>Кормиловский</c:v>
                </c:pt>
                <c:pt idx="8">
                  <c:v>Колосовский </c:v>
                </c:pt>
                <c:pt idx="9">
                  <c:v>Крутинский</c:v>
                </c:pt>
                <c:pt idx="10">
                  <c:v>Любинский</c:v>
                </c:pt>
                <c:pt idx="11">
                  <c:v>Москаленский</c:v>
                </c:pt>
                <c:pt idx="12">
                  <c:v>Марьяновский</c:v>
                </c:pt>
                <c:pt idx="13">
                  <c:v>Муромцевский</c:v>
                </c:pt>
                <c:pt idx="14">
                  <c:v>Называевский</c:v>
                </c:pt>
                <c:pt idx="15">
                  <c:v>Нововаршавский</c:v>
                </c:pt>
                <c:pt idx="16">
                  <c:v>Н-Омский</c:v>
                </c:pt>
                <c:pt idx="17">
                  <c:v>Одесский</c:v>
                </c:pt>
                <c:pt idx="18">
                  <c:v>Омский</c:v>
                </c:pt>
                <c:pt idx="19">
                  <c:v>Оконешниковский</c:v>
                </c:pt>
                <c:pt idx="20">
                  <c:v>Павлоградский</c:v>
                </c:pt>
                <c:pt idx="21">
                  <c:v>Полтавский</c:v>
                </c:pt>
                <c:pt idx="22">
                  <c:v>Русско-Полянский</c:v>
                </c:pt>
                <c:pt idx="23">
                  <c:v>Саргатский</c:v>
                </c:pt>
                <c:pt idx="24">
                  <c:v>Седельниковский</c:v>
                </c:pt>
                <c:pt idx="25">
                  <c:v>Тарский</c:v>
                </c:pt>
                <c:pt idx="26">
                  <c:v>Таврический</c:v>
                </c:pt>
                <c:pt idx="27">
                  <c:v>Тевризский</c:v>
                </c:pt>
                <c:pt idx="28">
                  <c:v>Тюкалинский</c:v>
                </c:pt>
                <c:pt idx="29">
                  <c:v>Усть-Ишимский</c:v>
                </c:pt>
                <c:pt idx="30">
                  <c:v>Черлакский</c:v>
                </c:pt>
                <c:pt idx="31">
                  <c:v>Шербакульский</c:v>
                </c:pt>
              </c:strCache>
            </c:strRef>
          </c:cat>
          <c:val>
            <c:numRef>
              <c:f>'ИТОГИ ОБЛ 14-22'!$C$2:$C$33</c:f>
              <c:numCache>
                <c:formatCode>@</c:formatCode>
                <c:ptCount val="32"/>
                <c:pt idx="0">
                  <c:v>2110</c:v>
                </c:pt>
                <c:pt idx="1">
                  <c:v>734</c:v>
                </c:pt>
                <c:pt idx="2">
                  <c:v>5016</c:v>
                </c:pt>
                <c:pt idx="3">
                  <c:v>1041</c:v>
                </c:pt>
                <c:pt idx="4">
                  <c:v>896</c:v>
                </c:pt>
                <c:pt idx="5">
                  <c:v>2139</c:v>
                </c:pt>
                <c:pt idx="6">
                  <c:v>3486</c:v>
                </c:pt>
                <c:pt idx="7">
                  <c:v>3844</c:v>
                </c:pt>
                <c:pt idx="8">
                  <c:v>598</c:v>
                </c:pt>
                <c:pt idx="9">
                  <c:v>3634</c:v>
                </c:pt>
                <c:pt idx="10">
                  <c:v>6418</c:v>
                </c:pt>
                <c:pt idx="11">
                  <c:v>891</c:v>
                </c:pt>
                <c:pt idx="12">
                  <c:v>2207</c:v>
                </c:pt>
                <c:pt idx="13">
                  <c:v>719</c:v>
                </c:pt>
                <c:pt idx="14">
                  <c:v>4835</c:v>
                </c:pt>
                <c:pt idx="15">
                  <c:v>630</c:v>
                </c:pt>
                <c:pt idx="16">
                  <c:v>4871</c:v>
                </c:pt>
                <c:pt idx="17">
                  <c:v>3105</c:v>
                </c:pt>
                <c:pt idx="18">
                  <c:v>627</c:v>
                </c:pt>
                <c:pt idx="19">
                  <c:v>2071</c:v>
                </c:pt>
                <c:pt idx="20">
                  <c:v>600</c:v>
                </c:pt>
                <c:pt idx="21">
                  <c:v>2238</c:v>
                </c:pt>
                <c:pt idx="22">
                  <c:v>1327</c:v>
                </c:pt>
                <c:pt idx="23">
                  <c:v>3109</c:v>
                </c:pt>
                <c:pt idx="24">
                  <c:v>574</c:v>
                </c:pt>
                <c:pt idx="25">
                  <c:v>2562</c:v>
                </c:pt>
                <c:pt idx="26">
                  <c:v>3403</c:v>
                </c:pt>
                <c:pt idx="27">
                  <c:v>766</c:v>
                </c:pt>
                <c:pt idx="28">
                  <c:v>3910</c:v>
                </c:pt>
                <c:pt idx="29">
                  <c:v>2709</c:v>
                </c:pt>
                <c:pt idx="30">
                  <c:v>758</c:v>
                </c:pt>
                <c:pt idx="31">
                  <c:v>4687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E8-4267-AA71-2F00FF0C10C5}"/>
            </c:ext>
          </c:extLst>
        </c:ser>
        <c:ser>
          <c:idx val="2"/>
          <c:order val="2"/>
          <c:tx>
            <c:strRef>
              <c:f>'ИТОГИ ОБЛ 14-22'!$D$1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'ИТОГИ ОБЛ 14-22'!$A$2:$A$33</c:f>
              <c:strCache>
                <c:ptCount val="32"/>
                <c:pt idx="0">
                  <c:v>Азовский</c:v>
                </c:pt>
                <c:pt idx="1">
                  <c:v>Большеуковский</c:v>
                </c:pt>
                <c:pt idx="2">
                  <c:v>Большереченский</c:v>
                </c:pt>
                <c:pt idx="3">
                  <c:v>Горьковский</c:v>
                </c:pt>
                <c:pt idx="4">
                  <c:v>Знаменский</c:v>
                </c:pt>
                <c:pt idx="5">
                  <c:v>Исилькульский</c:v>
                </c:pt>
                <c:pt idx="6">
                  <c:v>Калачинский</c:v>
                </c:pt>
                <c:pt idx="7">
                  <c:v>Кормиловский</c:v>
                </c:pt>
                <c:pt idx="8">
                  <c:v>Колосовский </c:v>
                </c:pt>
                <c:pt idx="9">
                  <c:v>Крутинский</c:v>
                </c:pt>
                <c:pt idx="10">
                  <c:v>Любинский</c:v>
                </c:pt>
                <c:pt idx="11">
                  <c:v>Москаленский</c:v>
                </c:pt>
                <c:pt idx="12">
                  <c:v>Марьяновский</c:v>
                </c:pt>
                <c:pt idx="13">
                  <c:v>Муромцевский</c:v>
                </c:pt>
                <c:pt idx="14">
                  <c:v>Называевский</c:v>
                </c:pt>
                <c:pt idx="15">
                  <c:v>Нововаршавский</c:v>
                </c:pt>
                <c:pt idx="16">
                  <c:v>Н-Омский</c:v>
                </c:pt>
                <c:pt idx="17">
                  <c:v>Одесский</c:v>
                </c:pt>
                <c:pt idx="18">
                  <c:v>Омский</c:v>
                </c:pt>
                <c:pt idx="19">
                  <c:v>Оконешниковский</c:v>
                </c:pt>
                <c:pt idx="20">
                  <c:v>Павлоградский</c:v>
                </c:pt>
                <c:pt idx="21">
                  <c:v>Полтавский</c:v>
                </c:pt>
                <c:pt idx="22">
                  <c:v>Русско-Полянский</c:v>
                </c:pt>
                <c:pt idx="23">
                  <c:v>Саргатский</c:v>
                </c:pt>
                <c:pt idx="24">
                  <c:v>Седельниковский</c:v>
                </c:pt>
                <c:pt idx="25">
                  <c:v>Тарский</c:v>
                </c:pt>
                <c:pt idx="26">
                  <c:v>Таврический</c:v>
                </c:pt>
                <c:pt idx="27">
                  <c:v>Тевризский</c:v>
                </c:pt>
                <c:pt idx="28">
                  <c:v>Тюкалинский</c:v>
                </c:pt>
                <c:pt idx="29">
                  <c:v>Усть-Ишимский</c:v>
                </c:pt>
                <c:pt idx="30">
                  <c:v>Черлакский</c:v>
                </c:pt>
                <c:pt idx="31">
                  <c:v>Шербакульский</c:v>
                </c:pt>
              </c:strCache>
            </c:strRef>
          </c:cat>
          <c:val>
            <c:numRef>
              <c:f>'ИТОГИ ОБЛ 14-22'!$D$2:$D$33</c:f>
              <c:numCache>
                <c:formatCode>@</c:formatCode>
                <c:ptCount val="32"/>
                <c:pt idx="0">
                  <c:v>1037</c:v>
                </c:pt>
                <c:pt idx="1">
                  <c:v>217</c:v>
                </c:pt>
                <c:pt idx="2">
                  <c:v>3642</c:v>
                </c:pt>
                <c:pt idx="3">
                  <c:v>1349</c:v>
                </c:pt>
                <c:pt idx="4">
                  <c:v>976</c:v>
                </c:pt>
                <c:pt idx="5">
                  <c:v>2126</c:v>
                </c:pt>
                <c:pt idx="6">
                  <c:v>4906</c:v>
                </c:pt>
                <c:pt idx="7">
                  <c:v>2995</c:v>
                </c:pt>
                <c:pt idx="8">
                  <c:v>279</c:v>
                </c:pt>
                <c:pt idx="9">
                  <c:v>3380</c:v>
                </c:pt>
                <c:pt idx="10">
                  <c:v>4238</c:v>
                </c:pt>
                <c:pt idx="11">
                  <c:v>561</c:v>
                </c:pt>
                <c:pt idx="12">
                  <c:v>1454</c:v>
                </c:pt>
                <c:pt idx="13">
                  <c:v>533</c:v>
                </c:pt>
                <c:pt idx="14">
                  <c:v>5107</c:v>
                </c:pt>
                <c:pt idx="15">
                  <c:v>662</c:v>
                </c:pt>
                <c:pt idx="16">
                  <c:v>2795</c:v>
                </c:pt>
                <c:pt idx="17">
                  <c:v>1037</c:v>
                </c:pt>
                <c:pt idx="18">
                  <c:v>369</c:v>
                </c:pt>
                <c:pt idx="19">
                  <c:v>2173</c:v>
                </c:pt>
                <c:pt idx="20">
                  <c:v>759</c:v>
                </c:pt>
                <c:pt idx="21">
                  <c:v>1638</c:v>
                </c:pt>
                <c:pt idx="22">
                  <c:v>336</c:v>
                </c:pt>
                <c:pt idx="23">
                  <c:v>2411</c:v>
                </c:pt>
                <c:pt idx="24">
                  <c:v>527</c:v>
                </c:pt>
                <c:pt idx="25">
                  <c:v>2627</c:v>
                </c:pt>
                <c:pt idx="26">
                  <c:v>2807</c:v>
                </c:pt>
                <c:pt idx="27">
                  <c:v>938</c:v>
                </c:pt>
                <c:pt idx="28">
                  <c:v>2213</c:v>
                </c:pt>
                <c:pt idx="29">
                  <c:v>1020</c:v>
                </c:pt>
                <c:pt idx="30">
                  <c:v>417</c:v>
                </c:pt>
                <c:pt idx="31">
                  <c:v>2812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E8-4267-AA71-2F00FF0C10C5}"/>
            </c:ext>
          </c:extLst>
        </c:ser>
        <c:ser>
          <c:idx val="3"/>
          <c:order val="3"/>
          <c:tx>
            <c:strRef>
              <c:f>'ИТОГИ ОБЛ 14-22'!$E$1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'ИТОГИ ОБЛ 14-22'!$A$2:$A$33</c:f>
              <c:strCache>
                <c:ptCount val="32"/>
                <c:pt idx="0">
                  <c:v>Азовский</c:v>
                </c:pt>
                <c:pt idx="1">
                  <c:v>Большеуковский</c:v>
                </c:pt>
                <c:pt idx="2">
                  <c:v>Большереченский</c:v>
                </c:pt>
                <c:pt idx="3">
                  <c:v>Горьковский</c:v>
                </c:pt>
                <c:pt idx="4">
                  <c:v>Знаменский</c:v>
                </c:pt>
                <c:pt idx="5">
                  <c:v>Исилькульский</c:v>
                </c:pt>
                <c:pt idx="6">
                  <c:v>Калачинский</c:v>
                </c:pt>
                <c:pt idx="7">
                  <c:v>Кормиловский</c:v>
                </c:pt>
                <c:pt idx="8">
                  <c:v>Колосовский </c:v>
                </c:pt>
                <c:pt idx="9">
                  <c:v>Крутинский</c:v>
                </c:pt>
                <c:pt idx="10">
                  <c:v>Любинский</c:v>
                </c:pt>
                <c:pt idx="11">
                  <c:v>Москаленский</c:v>
                </c:pt>
                <c:pt idx="12">
                  <c:v>Марьяновский</c:v>
                </c:pt>
                <c:pt idx="13">
                  <c:v>Муромцевский</c:v>
                </c:pt>
                <c:pt idx="14">
                  <c:v>Называевский</c:v>
                </c:pt>
                <c:pt idx="15">
                  <c:v>Нововаршавский</c:v>
                </c:pt>
                <c:pt idx="16">
                  <c:v>Н-Омский</c:v>
                </c:pt>
                <c:pt idx="17">
                  <c:v>Одесский</c:v>
                </c:pt>
                <c:pt idx="18">
                  <c:v>Омский</c:v>
                </c:pt>
                <c:pt idx="19">
                  <c:v>Оконешниковский</c:v>
                </c:pt>
                <c:pt idx="20">
                  <c:v>Павлоградский</c:v>
                </c:pt>
                <c:pt idx="21">
                  <c:v>Полтавский</c:v>
                </c:pt>
                <c:pt idx="22">
                  <c:v>Русско-Полянский</c:v>
                </c:pt>
                <c:pt idx="23">
                  <c:v>Саргатский</c:v>
                </c:pt>
                <c:pt idx="24">
                  <c:v>Седельниковский</c:v>
                </c:pt>
                <c:pt idx="25">
                  <c:v>Тарский</c:v>
                </c:pt>
                <c:pt idx="26">
                  <c:v>Таврический</c:v>
                </c:pt>
                <c:pt idx="27">
                  <c:v>Тевризский</c:v>
                </c:pt>
                <c:pt idx="28">
                  <c:v>Тюкалинский</c:v>
                </c:pt>
                <c:pt idx="29">
                  <c:v>Усть-Ишимский</c:v>
                </c:pt>
                <c:pt idx="30">
                  <c:v>Черлакский</c:v>
                </c:pt>
                <c:pt idx="31">
                  <c:v>Шербакульский</c:v>
                </c:pt>
              </c:strCache>
            </c:strRef>
          </c:cat>
          <c:val>
            <c:numRef>
              <c:f>'ИТОГИ ОБЛ 14-22'!$E$2:$E$33</c:f>
              <c:numCache>
                <c:formatCode>@</c:formatCode>
                <c:ptCount val="32"/>
                <c:pt idx="0">
                  <c:v>1923</c:v>
                </c:pt>
                <c:pt idx="1">
                  <c:v>799</c:v>
                </c:pt>
                <c:pt idx="2">
                  <c:v>3777</c:v>
                </c:pt>
                <c:pt idx="3">
                  <c:v>2551</c:v>
                </c:pt>
                <c:pt idx="4">
                  <c:v>783</c:v>
                </c:pt>
                <c:pt idx="5">
                  <c:v>1921</c:v>
                </c:pt>
                <c:pt idx="6">
                  <c:v>2713</c:v>
                </c:pt>
                <c:pt idx="7">
                  <c:v>2506</c:v>
                </c:pt>
                <c:pt idx="8">
                  <c:v>0</c:v>
                </c:pt>
                <c:pt idx="9">
                  <c:v>2704</c:v>
                </c:pt>
                <c:pt idx="10">
                  <c:v>4357</c:v>
                </c:pt>
                <c:pt idx="11">
                  <c:v>1059</c:v>
                </c:pt>
                <c:pt idx="12">
                  <c:v>855</c:v>
                </c:pt>
                <c:pt idx="13">
                  <c:v>619</c:v>
                </c:pt>
                <c:pt idx="14">
                  <c:v>4981</c:v>
                </c:pt>
                <c:pt idx="15">
                  <c:v>1065</c:v>
                </c:pt>
                <c:pt idx="16">
                  <c:v>2833</c:v>
                </c:pt>
                <c:pt idx="17">
                  <c:v>1560</c:v>
                </c:pt>
                <c:pt idx="18">
                  <c:v>390</c:v>
                </c:pt>
                <c:pt idx="19">
                  <c:v>2184</c:v>
                </c:pt>
                <c:pt idx="20">
                  <c:v>288</c:v>
                </c:pt>
                <c:pt idx="21">
                  <c:v>1269</c:v>
                </c:pt>
                <c:pt idx="22">
                  <c:v>377</c:v>
                </c:pt>
                <c:pt idx="23">
                  <c:v>4124</c:v>
                </c:pt>
                <c:pt idx="24">
                  <c:v>501</c:v>
                </c:pt>
                <c:pt idx="25">
                  <c:v>3892</c:v>
                </c:pt>
                <c:pt idx="26">
                  <c:v>2410</c:v>
                </c:pt>
                <c:pt idx="27">
                  <c:v>1314</c:v>
                </c:pt>
                <c:pt idx="28">
                  <c:v>2828</c:v>
                </c:pt>
                <c:pt idx="29">
                  <c:v>1278</c:v>
                </c:pt>
                <c:pt idx="30">
                  <c:v>342</c:v>
                </c:pt>
                <c:pt idx="31">
                  <c:v>2687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2E8-4267-AA71-2F00FF0C10C5}"/>
            </c:ext>
          </c:extLst>
        </c:ser>
        <c:ser>
          <c:idx val="4"/>
          <c:order val="4"/>
          <c:tx>
            <c:strRef>
              <c:f>'ИТОГИ ОБЛ 14-22'!$F$1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'ИТОГИ ОБЛ 14-22'!$A$2:$A$33</c:f>
              <c:strCache>
                <c:ptCount val="32"/>
                <c:pt idx="0">
                  <c:v>Азовский</c:v>
                </c:pt>
                <c:pt idx="1">
                  <c:v>Большеуковский</c:v>
                </c:pt>
                <c:pt idx="2">
                  <c:v>Большереченский</c:v>
                </c:pt>
                <c:pt idx="3">
                  <c:v>Горьковский</c:v>
                </c:pt>
                <c:pt idx="4">
                  <c:v>Знаменский</c:v>
                </c:pt>
                <c:pt idx="5">
                  <c:v>Исилькульский</c:v>
                </c:pt>
                <c:pt idx="6">
                  <c:v>Калачинский</c:v>
                </c:pt>
                <c:pt idx="7">
                  <c:v>Кормиловский</c:v>
                </c:pt>
                <c:pt idx="8">
                  <c:v>Колосовский </c:v>
                </c:pt>
                <c:pt idx="9">
                  <c:v>Крутинский</c:v>
                </c:pt>
                <c:pt idx="10">
                  <c:v>Любинский</c:v>
                </c:pt>
                <c:pt idx="11">
                  <c:v>Москаленский</c:v>
                </c:pt>
                <c:pt idx="12">
                  <c:v>Марьяновский</c:v>
                </c:pt>
                <c:pt idx="13">
                  <c:v>Муромцевский</c:v>
                </c:pt>
                <c:pt idx="14">
                  <c:v>Называевский</c:v>
                </c:pt>
                <c:pt idx="15">
                  <c:v>Нововаршавский</c:v>
                </c:pt>
                <c:pt idx="16">
                  <c:v>Н-Омский</c:v>
                </c:pt>
                <c:pt idx="17">
                  <c:v>Одесский</c:v>
                </c:pt>
                <c:pt idx="18">
                  <c:v>Омский</c:v>
                </c:pt>
                <c:pt idx="19">
                  <c:v>Оконешниковский</c:v>
                </c:pt>
                <c:pt idx="20">
                  <c:v>Павлоградский</c:v>
                </c:pt>
                <c:pt idx="21">
                  <c:v>Полтавский</c:v>
                </c:pt>
                <c:pt idx="22">
                  <c:v>Русско-Полянский</c:v>
                </c:pt>
                <c:pt idx="23">
                  <c:v>Саргатский</c:v>
                </c:pt>
                <c:pt idx="24">
                  <c:v>Седельниковский</c:v>
                </c:pt>
                <c:pt idx="25">
                  <c:v>Тарский</c:v>
                </c:pt>
                <c:pt idx="26">
                  <c:v>Таврический</c:v>
                </c:pt>
                <c:pt idx="27">
                  <c:v>Тевризский</c:v>
                </c:pt>
                <c:pt idx="28">
                  <c:v>Тюкалинский</c:v>
                </c:pt>
                <c:pt idx="29">
                  <c:v>Усть-Ишимский</c:v>
                </c:pt>
                <c:pt idx="30">
                  <c:v>Черлакский</c:v>
                </c:pt>
                <c:pt idx="31">
                  <c:v>Шербакульский</c:v>
                </c:pt>
              </c:strCache>
            </c:strRef>
          </c:cat>
          <c:val>
            <c:numRef>
              <c:f>'ИТОГИ ОБЛ 14-22'!$F$2:$F$33</c:f>
              <c:numCache>
                <c:formatCode>@</c:formatCode>
                <c:ptCount val="32"/>
                <c:pt idx="0">
                  <c:v>1644</c:v>
                </c:pt>
                <c:pt idx="1">
                  <c:v>501</c:v>
                </c:pt>
                <c:pt idx="2">
                  <c:v>3323</c:v>
                </c:pt>
                <c:pt idx="3">
                  <c:v>2085</c:v>
                </c:pt>
                <c:pt idx="4">
                  <c:v>690</c:v>
                </c:pt>
                <c:pt idx="5">
                  <c:v>1780</c:v>
                </c:pt>
                <c:pt idx="6">
                  <c:v>1877</c:v>
                </c:pt>
                <c:pt idx="7">
                  <c:v>2624</c:v>
                </c:pt>
                <c:pt idx="8">
                  <c:v>457</c:v>
                </c:pt>
                <c:pt idx="9">
                  <c:v>3010</c:v>
                </c:pt>
                <c:pt idx="10">
                  <c:v>2798</c:v>
                </c:pt>
                <c:pt idx="11">
                  <c:v>759</c:v>
                </c:pt>
                <c:pt idx="12">
                  <c:v>1342</c:v>
                </c:pt>
                <c:pt idx="13">
                  <c:v>549</c:v>
                </c:pt>
                <c:pt idx="14">
                  <c:v>5069</c:v>
                </c:pt>
                <c:pt idx="15">
                  <c:v>896</c:v>
                </c:pt>
                <c:pt idx="16">
                  <c:v>2643</c:v>
                </c:pt>
                <c:pt idx="17">
                  <c:v>1313</c:v>
                </c:pt>
                <c:pt idx="18">
                  <c:v>85</c:v>
                </c:pt>
                <c:pt idx="19">
                  <c:v>2179</c:v>
                </c:pt>
                <c:pt idx="20">
                  <c:v>807</c:v>
                </c:pt>
                <c:pt idx="21">
                  <c:v>829</c:v>
                </c:pt>
                <c:pt idx="22">
                  <c:v>0</c:v>
                </c:pt>
                <c:pt idx="23">
                  <c:v>5386</c:v>
                </c:pt>
                <c:pt idx="24">
                  <c:v>682</c:v>
                </c:pt>
                <c:pt idx="25">
                  <c:v>3988</c:v>
                </c:pt>
                <c:pt idx="26">
                  <c:v>2275</c:v>
                </c:pt>
                <c:pt idx="27">
                  <c:v>1493</c:v>
                </c:pt>
                <c:pt idx="28">
                  <c:v>2995</c:v>
                </c:pt>
                <c:pt idx="29">
                  <c:v>1090</c:v>
                </c:pt>
                <c:pt idx="30">
                  <c:v>368</c:v>
                </c:pt>
                <c:pt idx="31">
                  <c:v>2587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2E8-4267-AA71-2F00FF0C10C5}"/>
            </c:ext>
          </c:extLst>
        </c:ser>
        <c:ser>
          <c:idx val="5"/>
          <c:order val="5"/>
          <c:tx>
            <c:strRef>
              <c:f>'ИТОГИ ОБЛ 14-22'!$G$1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'ИТОГИ ОБЛ 14-22'!$A$2:$A$33</c:f>
              <c:strCache>
                <c:ptCount val="32"/>
                <c:pt idx="0">
                  <c:v>Азовский</c:v>
                </c:pt>
                <c:pt idx="1">
                  <c:v>Большеуковский</c:v>
                </c:pt>
                <c:pt idx="2">
                  <c:v>Большереченский</c:v>
                </c:pt>
                <c:pt idx="3">
                  <c:v>Горьковский</c:v>
                </c:pt>
                <c:pt idx="4">
                  <c:v>Знаменский</c:v>
                </c:pt>
                <c:pt idx="5">
                  <c:v>Исилькульский</c:v>
                </c:pt>
                <c:pt idx="6">
                  <c:v>Калачинский</c:v>
                </c:pt>
                <c:pt idx="7">
                  <c:v>Кормиловский</c:v>
                </c:pt>
                <c:pt idx="8">
                  <c:v>Колосовский </c:v>
                </c:pt>
                <c:pt idx="9">
                  <c:v>Крутинский</c:v>
                </c:pt>
                <c:pt idx="10">
                  <c:v>Любинский</c:v>
                </c:pt>
                <c:pt idx="11">
                  <c:v>Москаленский</c:v>
                </c:pt>
                <c:pt idx="12">
                  <c:v>Марьяновский</c:v>
                </c:pt>
                <c:pt idx="13">
                  <c:v>Муромцевский</c:v>
                </c:pt>
                <c:pt idx="14">
                  <c:v>Называевский</c:v>
                </c:pt>
                <c:pt idx="15">
                  <c:v>Нововаршавский</c:v>
                </c:pt>
                <c:pt idx="16">
                  <c:v>Н-Омский</c:v>
                </c:pt>
                <c:pt idx="17">
                  <c:v>Одесский</c:v>
                </c:pt>
                <c:pt idx="18">
                  <c:v>Омский</c:v>
                </c:pt>
                <c:pt idx="19">
                  <c:v>Оконешниковский</c:v>
                </c:pt>
                <c:pt idx="20">
                  <c:v>Павлоградский</c:v>
                </c:pt>
                <c:pt idx="21">
                  <c:v>Полтавский</c:v>
                </c:pt>
                <c:pt idx="22">
                  <c:v>Русско-Полянский</c:v>
                </c:pt>
                <c:pt idx="23">
                  <c:v>Саргатский</c:v>
                </c:pt>
                <c:pt idx="24">
                  <c:v>Седельниковский</c:v>
                </c:pt>
                <c:pt idx="25">
                  <c:v>Тарский</c:v>
                </c:pt>
                <c:pt idx="26">
                  <c:v>Таврический</c:v>
                </c:pt>
                <c:pt idx="27">
                  <c:v>Тевризский</c:v>
                </c:pt>
                <c:pt idx="28">
                  <c:v>Тюкалинский</c:v>
                </c:pt>
                <c:pt idx="29">
                  <c:v>Усть-Ишимский</c:v>
                </c:pt>
                <c:pt idx="30">
                  <c:v>Черлакский</c:v>
                </c:pt>
                <c:pt idx="31">
                  <c:v>Шербакульский</c:v>
                </c:pt>
              </c:strCache>
            </c:strRef>
          </c:cat>
          <c:val>
            <c:numRef>
              <c:f>'ИТОГИ ОБЛ 14-22'!$G$2:$G$33</c:f>
              <c:numCache>
                <c:formatCode>@</c:formatCode>
                <c:ptCount val="32"/>
                <c:pt idx="0">
                  <c:v>1888</c:v>
                </c:pt>
                <c:pt idx="1">
                  <c:v>181</c:v>
                </c:pt>
                <c:pt idx="2">
                  <c:v>3127</c:v>
                </c:pt>
                <c:pt idx="3">
                  <c:v>1885</c:v>
                </c:pt>
                <c:pt idx="4">
                  <c:v>987</c:v>
                </c:pt>
                <c:pt idx="5">
                  <c:v>1678</c:v>
                </c:pt>
                <c:pt idx="6">
                  <c:v>2168</c:v>
                </c:pt>
                <c:pt idx="7">
                  <c:v>2212</c:v>
                </c:pt>
                <c:pt idx="8">
                  <c:v>695</c:v>
                </c:pt>
                <c:pt idx="9">
                  <c:v>2850</c:v>
                </c:pt>
                <c:pt idx="10">
                  <c:v>4455</c:v>
                </c:pt>
                <c:pt idx="11">
                  <c:v>0</c:v>
                </c:pt>
                <c:pt idx="12">
                  <c:v>1665</c:v>
                </c:pt>
                <c:pt idx="13">
                  <c:v>420</c:v>
                </c:pt>
                <c:pt idx="14">
                  <c:v>5019</c:v>
                </c:pt>
                <c:pt idx="15">
                  <c:v>2915</c:v>
                </c:pt>
                <c:pt idx="16">
                  <c:v>2526</c:v>
                </c:pt>
                <c:pt idx="17">
                  <c:v>1330</c:v>
                </c:pt>
                <c:pt idx="18">
                  <c:v>762</c:v>
                </c:pt>
                <c:pt idx="19">
                  <c:v>2141</c:v>
                </c:pt>
                <c:pt idx="20">
                  <c:v>701</c:v>
                </c:pt>
                <c:pt idx="21">
                  <c:v>1577</c:v>
                </c:pt>
                <c:pt idx="22">
                  <c:v>1916</c:v>
                </c:pt>
                <c:pt idx="23">
                  <c:v>4996</c:v>
                </c:pt>
                <c:pt idx="24">
                  <c:v>445</c:v>
                </c:pt>
                <c:pt idx="25">
                  <c:v>5762</c:v>
                </c:pt>
                <c:pt idx="26">
                  <c:v>1966</c:v>
                </c:pt>
                <c:pt idx="27">
                  <c:v>1321</c:v>
                </c:pt>
                <c:pt idx="28">
                  <c:v>3685</c:v>
                </c:pt>
                <c:pt idx="29">
                  <c:v>1355</c:v>
                </c:pt>
                <c:pt idx="30">
                  <c:v>416</c:v>
                </c:pt>
                <c:pt idx="31">
                  <c:v>2398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2E8-4267-AA71-2F00FF0C10C5}"/>
            </c:ext>
          </c:extLst>
        </c:ser>
        <c:ser>
          <c:idx val="6"/>
          <c:order val="6"/>
          <c:tx>
            <c:strRef>
              <c:f>'ИТОГИ ОБЛ 14-22'!$H$1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'ИТОГИ ОБЛ 14-22'!$A$2:$A$33</c:f>
              <c:strCache>
                <c:ptCount val="32"/>
                <c:pt idx="0">
                  <c:v>Азовский</c:v>
                </c:pt>
                <c:pt idx="1">
                  <c:v>Большеуковский</c:v>
                </c:pt>
                <c:pt idx="2">
                  <c:v>Большереченский</c:v>
                </c:pt>
                <c:pt idx="3">
                  <c:v>Горьковский</c:v>
                </c:pt>
                <c:pt idx="4">
                  <c:v>Знаменский</c:v>
                </c:pt>
                <c:pt idx="5">
                  <c:v>Исилькульский</c:v>
                </c:pt>
                <c:pt idx="6">
                  <c:v>Калачинский</c:v>
                </c:pt>
                <c:pt idx="7">
                  <c:v>Кормиловский</c:v>
                </c:pt>
                <c:pt idx="8">
                  <c:v>Колосовский </c:v>
                </c:pt>
                <c:pt idx="9">
                  <c:v>Крутинский</c:v>
                </c:pt>
                <c:pt idx="10">
                  <c:v>Любинский</c:v>
                </c:pt>
                <c:pt idx="11">
                  <c:v>Москаленский</c:v>
                </c:pt>
                <c:pt idx="12">
                  <c:v>Марьяновский</c:v>
                </c:pt>
                <c:pt idx="13">
                  <c:v>Муромцевский</c:v>
                </c:pt>
                <c:pt idx="14">
                  <c:v>Называевский</c:v>
                </c:pt>
                <c:pt idx="15">
                  <c:v>Нововаршавский</c:v>
                </c:pt>
                <c:pt idx="16">
                  <c:v>Н-Омский</c:v>
                </c:pt>
                <c:pt idx="17">
                  <c:v>Одесский</c:v>
                </c:pt>
                <c:pt idx="18">
                  <c:v>Омский</c:v>
                </c:pt>
                <c:pt idx="19">
                  <c:v>Оконешниковский</c:v>
                </c:pt>
                <c:pt idx="20">
                  <c:v>Павлоградский</c:v>
                </c:pt>
                <c:pt idx="21">
                  <c:v>Полтавский</c:v>
                </c:pt>
                <c:pt idx="22">
                  <c:v>Русско-Полянский</c:v>
                </c:pt>
                <c:pt idx="23">
                  <c:v>Саргатский</c:v>
                </c:pt>
                <c:pt idx="24">
                  <c:v>Седельниковский</c:v>
                </c:pt>
                <c:pt idx="25">
                  <c:v>Тарский</c:v>
                </c:pt>
                <c:pt idx="26">
                  <c:v>Таврический</c:v>
                </c:pt>
                <c:pt idx="27">
                  <c:v>Тевризский</c:v>
                </c:pt>
                <c:pt idx="28">
                  <c:v>Тюкалинский</c:v>
                </c:pt>
                <c:pt idx="29">
                  <c:v>Усть-Ишимский</c:v>
                </c:pt>
                <c:pt idx="30">
                  <c:v>Черлакский</c:v>
                </c:pt>
                <c:pt idx="31">
                  <c:v>Шербакульский</c:v>
                </c:pt>
              </c:strCache>
            </c:strRef>
          </c:cat>
          <c:val>
            <c:numRef>
              <c:f>'ИТОГИ ОБЛ 14-22'!$H$2:$H$33</c:f>
              <c:numCache>
                <c:formatCode>@</c:formatCode>
                <c:ptCount val="32"/>
                <c:pt idx="0">
                  <c:v>1490</c:v>
                </c:pt>
                <c:pt idx="1">
                  <c:v>0</c:v>
                </c:pt>
                <c:pt idx="2">
                  <c:v>2775</c:v>
                </c:pt>
                <c:pt idx="3">
                  <c:v>1545</c:v>
                </c:pt>
                <c:pt idx="4">
                  <c:v>0</c:v>
                </c:pt>
                <c:pt idx="5">
                  <c:v>1365</c:v>
                </c:pt>
                <c:pt idx="6">
                  <c:v>1166</c:v>
                </c:pt>
                <c:pt idx="7">
                  <c:v>576</c:v>
                </c:pt>
                <c:pt idx="8">
                  <c:v>0</c:v>
                </c:pt>
                <c:pt idx="9">
                  <c:v>0</c:v>
                </c:pt>
                <c:pt idx="10">
                  <c:v>2415</c:v>
                </c:pt>
                <c:pt idx="11">
                  <c:v>314</c:v>
                </c:pt>
                <c:pt idx="12">
                  <c:v>547</c:v>
                </c:pt>
                <c:pt idx="13">
                  <c:v>365</c:v>
                </c:pt>
                <c:pt idx="14">
                  <c:v>2541</c:v>
                </c:pt>
                <c:pt idx="15">
                  <c:v>1131</c:v>
                </c:pt>
                <c:pt idx="16">
                  <c:v>1441</c:v>
                </c:pt>
                <c:pt idx="17">
                  <c:v>978</c:v>
                </c:pt>
                <c:pt idx="18">
                  <c:v>725</c:v>
                </c:pt>
                <c:pt idx="19">
                  <c:v>0</c:v>
                </c:pt>
                <c:pt idx="20">
                  <c:v>730</c:v>
                </c:pt>
                <c:pt idx="21">
                  <c:v>1348</c:v>
                </c:pt>
                <c:pt idx="22">
                  <c:v>0</c:v>
                </c:pt>
                <c:pt idx="23">
                  <c:v>4128</c:v>
                </c:pt>
                <c:pt idx="24">
                  <c:v>0</c:v>
                </c:pt>
                <c:pt idx="25">
                  <c:v>4874</c:v>
                </c:pt>
                <c:pt idx="26">
                  <c:v>1324</c:v>
                </c:pt>
                <c:pt idx="27">
                  <c:v>0</c:v>
                </c:pt>
                <c:pt idx="28">
                  <c:v>733</c:v>
                </c:pt>
                <c:pt idx="29">
                  <c:v>0</c:v>
                </c:pt>
                <c:pt idx="30">
                  <c:v>416</c:v>
                </c:pt>
                <c:pt idx="31">
                  <c:v>2111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2E8-4267-AA71-2F00FF0C10C5}"/>
            </c:ext>
          </c:extLst>
        </c:ser>
        <c:ser>
          <c:idx val="7"/>
          <c:order val="7"/>
          <c:tx>
            <c:strRef>
              <c:f>'ИТОГИ ОБЛ 14-22'!$I$1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'ИТОГИ ОБЛ 14-22'!$A$2:$A$33</c:f>
              <c:strCache>
                <c:ptCount val="32"/>
                <c:pt idx="0">
                  <c:v>Азовский</c:v>
                </c:pt>
                <c:pt idx="1">
                  <c:v>Большеуковский</c:v>
                </c:pt>
                <c:pt idx="2">
                  <c:v>Большереченский</c:v>
                </c:pt>
                <c:pt idx="3">
                  <c:v>Горьковский</c:v>
                </c:pt>
                <c:pt idx="4">
                  <c:v>Знаменский</c:v>
                </c:pt>
                <c:pt idx="5">
                  <c:v>Исилькульский</c:v>
                </c:pt>
                <c:pt idx="6">
                  <c:v>Калачинский</c:v>
                </c:pt>
                <c:pt idx="7">
                  <c:v>Кормиловский</c:v>
                </c:pt>
                <c:pt idx="8">
                  <c:v>Колосовский </c:v>
                </c:pt>
                <c:pt idx="9">
                  <c:v>Крутинский</c:v>
                </c:pt>
                <c:pt idx="10">
                  <c:v>Любинский</c:v>
                </c:pt>
                <c:pt idx="11">
                  <c:v>Москаленский</c:v>
                </c:pt>
                <c:pt idx="12">
                  <c:v>Марьяновский</c:v>
                </c:pt>
                <c:pt idx="13">
                  <c:v>Муромцевский</c:v>
                </c:pt>
                <c:pt idx="14">
                  <c:v>Называевский</c:v>
                </c:pt>
                <c:pt idx="15">
                  <c:v>Нововаршавский</c:v>
                </c:pt>
                <c:pt idx="16">
                  <c:v>Н-Омский</c:v>
                </c:pt>
                <c:pt idx="17">
                  <c:v>Одесский</c:v>
                </c:pt>
                <c:pt idx="18">
                  <c:v>Омский</c:v>
                </c:pt>
                <c:pt idx="19">
                  <c:v>Оконешниковский</c:v>
                </c:pt>
                <c:pt idx="20">
                  <c:v>Павлоградский</c:v>
                </c:pt>
                <c:pt idx="21">
                  <c:v>Полтавский</c:v>
                </c:pt>
                <c:pt idx="22">
                  <c:v>Русско-Полянский</c:v>
                </c:pt>
                <c:pt idx="23">
                  <c:v>Саргатский</c:v>
                </c:pt>
                <c:pt idx="24">
                  <c:v>Седельниковский</c:v>
                </c:pt>
                <c:pt idx="25">
                  <c:v>Тарский</c:v>
                </c:pt>
                <c:pt idx="26">
                  <c:v>Таврический</c:v>
                </c:pt>
                <c:pt idx="27">
                  <c:v>Тевризский</c:v>
                </c:pt>
                <c:pt idx="28">
                  <c:v>Тюкалинский</c:v>
                </c:pt>
                <c:pt idx="29">
                  <c:v>Усть-Ишимский</c:v>
                </c:pt>
                <c:pt idx="30">
                  <c:v>Черлакский</c:v>
                </c:pt>
                <c:pt idx="31">
                  <c:v>Шербакульский</c:v>
                </c:pt>
              </c:strCache>
            </c:strRef>
          </c:cat>
          <c:val>
            <c:numRef>
              <c:f>'ИТОГИ ОБЛ 14-22'!$I$2:$I$33</c:f>
              <c:numCache>
                <c:formatCode>@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2435</c:v>
                </c:pt>
                <c:pt idx="3">
                  <c:v>1510</c:v>
                </c:pt>
                <c:pt idx="4">
                  <c:v>0</c:v>
                </c:pt>
                <c:pt idx="5">
                  <c:v>1408</c:v>
                </c:pt>
                <c:pt idx="6">
                  <c:v>246</c:v>
                </c:pt>
                <c:pt idx="7">
                  <c:v>0</c:v>
                </c:pt>
                <c:pt idx="8">
                  <c:v>55</c:v>
                </c:pt>
                <c:pt idx="9">
                  <c:v>542</c:v>
                </c:pt>
                <c:pt idx="10">
                  <c:v>0</c:v>
                </c:pt>
                <c:pt idx="11">
                  <c:v>236</c:v>
                </c:pt>
                <c:pt idx="12">
                  <c:v>1043</c:v>
                </c:pt>
                <c:pt idx="13">
                  <c:v>0</c:v>
                </c:pt>
                <c:pt idx="14">
                  <c:v>4174</c:v>
                </c:pt>
                <c:pt idx="15">
                  <c:v>427</c:v>
                </c:pt>
                <c:pt idx="16">
                  <c:v>529</c:v>
                </c:pt>
                <c:pt idx="17">
                  <c:v>0</c:v>
                </c:pt>
                <c:pt idx="18">
                  <c:v>195</c:v>
                </c:pt>
                <c:pt idx="19">
                  <c:v>455</c:v>
                </c:pt>
                <c:pt idx="20">
                  <c:v>0</c:v>
                </c:pt>
                <c:pt idx="21">
                  <c:v>1344</c:v>
                </c:pt>
                <c:pt idx="22">
                  <c:v>175</c:v>
                </c:pt>
                <c:pt idx="23">
                  <c:v>1029</c:v>
                </c:pt>
                <c:pt idx="24">
                  <c:v>48</c:v>
                </c:pt>
                <c:pt idx="25">
                  <c:v>7167</c:v>
                </c:pt>
                <c:pt idx="26">
                  <c:v>1531</c:v>
                </c:pt>
                <c:pt idx="27">
                  <c:v>0</c:v>
                </c:pt>
                <c:pt idx="28">
                  <c:v>2746</c:v>
                </c:pt>
                <c:pt idx="29">
                  <c:v>0</c:v>
                </c:pt>
                <c:pt idx="30">
                  <c:v>606</c:v>
                </c:pt>
                <c:pt idx="31">
                  <c:v>2187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2E8-4267-AA71-2F00FF0C10C5}"/>
            </c:ext>
          </c:extLst>
        </c:ser>
        <c:ser>
          <c:idx val="8"/>
          <c:order val="8"/>
          <c:tx>
            <c:strRef>
              <c:f>'ИТОГИ ОБЛ 14-22'!$J$1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'ИТОГИ ОБЛ 14-22'!$A$2:$A$33</c:f>
              <c:strCache>
                <c:ptCount val="32"/>
                <c:pt idx="0">
                  <c:v>Азовский</c:v>
                </c:pt>
                <c:pt idx="1">
                  <c:v>Большеуковский</c:v>
                </c:pt>
                <c:pt idx="2">
                  <c:v>Большереченский</c:v>
                </c:pt>
                <c:pt idx="3">
                  <c:v>Горьковский</c:v>
                </c:pt>
                <c:pt idx="4">
                  <c:v>Знаменский</c:v>
                </c:pt>
                <c:pt idx="5">
                  <c:v>Исилькульский</c:v>
                </c:pt>
                <c:pt idx="6">
                  <c:v>Калачинский</c:v>
                </c:pt>
                <c:pt idx="7">
                  <c:v>Кормиловский</c:v>
                </c:pt>
                <c:pt idx="8">
                  <c:v>Колосовский </c:v>
                </c:pt>
                <c:pt idx="9">
                  <c:v>Крутинский</c:v>
                </c:pt>
                <c:pt idx="10">
                  <c:v>Любинский</c:v>
                </c:pt>
                <c:pt idx="11">
                  <c:v>Москаленский</c:v>
                </c:pt>
                <c:pt idx="12">
                  <c:v>Марьяновский</c:v>
                </c:pt>
                <c:pt idx="13">
                  <c:v>Муромцевский</c:v>
                </c:pt>
                <c:pt idx="14">
                  <c:v>Называевский</c:v>
                </c:pt>
                <c:pt idx="15">
                  <c:v>Нововаршавский</c:v>
                </c:pt>
                <c:pt idx="16">
                  <c:v>Н-Омский</c:v>
                </c:pt>
                <c:pt idx="17">
                  <c:v>Одесский</c:v>
                </c:pt>
                <c:pt idx="18">
                  <c:v>Омский</c:v>
                </c:pt>
                <c:pt idx="19">
                  <c:v>Оконешниковский</c:v>
                </c:pt>
                <c:pt idx="20">
                  <c:v>Павлоградский</c:v>
                </c:pt>
                <c:pt idx="21">
                  <c:v>Полтавский</c:v>
                </c:pt>
                <c:pt idx="22">
                  <c:v>Русско-Полянский</c:v>
                </c:pt>
                <c:pt idx="23">
                  <c:v>Саргатский</c:v>
                </c:pt>
                <c:pt idx="24">
                  <c:v>Седельниковский</c:v>
                </c:pt>
                <c:pt idx="25">
                  <c:v>Тарский</c:v>
                </c:pt>
                <c:pt idx="26">
                  <c:v>Таврический</c:v>
                </c:pt>
                <c:pt idx="27">
                  <c:v>Тевризский</c:v>
                </c:pt>
                <c:pt idx="28">
                  <c:v>Тюкалинский</c:v>
                </c:pt>
                <c:pt idx="29">
                  <c:v>Усть-Ишимский</c:v>
                </c:pt>
                <c:pt idx="30">
                  <c:v>Черлакский</c:v>
                </c:pt>
                <c:pt idx="31">
                  <c:v>Шербакульский</c:v>
                </c:pt>
              </c:strCache>
            </c:strRef>
          </c:cat>
          <c:val>
            <c:numRef>
              <c:f>'ИТОГИ ОБЛ 14-22'!$J$2:$J$33</c:f>
              <c:numCache>
                <c:formatCode>@</c:formatCode>
                <c:ptCount val="32"/>
                <c:pt idx="0">
                  <c:v>230</c:v>
                </c:pt>
                <c:pt idx="1">
                  <c:v>0</c:v>
                </c:pt>
                <c:pt idx="2">
                  <c:v>3085</c:v>
                </c:pt>
                <c:pt idx="3">
                  <c:v>679</c:v>
                </c:pt>
                <c:pt idx="4">
                  <c:v>710</c:v>
                </c:pt>
                <c:pt idx="5">
                  <c:v>1291</c:v>
                </c:pt>
                <c:pt idx="6">
                  <c:v>1586</c:v>
                </c:pt>
                <c:pt idx="7">
                  <c:v>1529</c:v>
                </c:pt>
                <c:pt idx="8">
                  <c:v>206</c:v>
                </c:pt>
                <c:pt idx="9">
                  <c:v>2111</c:v>
                </c:pt>
                <c:pt idx="10">
                  <c:v>3090</c:v>
                </c:pt>
                <c:pt idx="11">
                  <c:v>214</c:v>
                </c:pt>
                <c:pt idx="12">
                  <c:v>978</c:v>
                </c:pt>
                <c:pt idx="13">
                  <c:v>353</c:v>
                </c:pt>
                <c:pt idx="14">
                  <c:v>4092</c:v>
                </c:pt>
                <c:pt idx="15">
                  <c:v>562</c:v>
                </c:pt>
                <c:pt idx="16">
                  <c:v>789</c:v>
                </c:pt>
                <c:pt idx="17">
                  <c:v>1048</c:v>
                </c:pt>
                <c:pt idx="18">
                  <c:v>1210</c:v>
                </c:pt>
                <c:pt idx="19">
                  <c:v>1797</c:v>
                </c:pt>
                <c:pt idx="20">
                  <c:v>676</c:v>
                </c:pt>
                <c:pt idx="21">
                  <c:v>1352</c:v>
                </c:pt>
                <c:pt idx="22">
                  <c:v>0</c:v>
                </c:pt>
                <c:pt idx="23">
                  <c:v>0</c:v>
                </c:pt>
                <c:pt idx="24">
                  <c:v>631</c:v>
                </c:pt>
                <c:pt idx="25">
                  <c:v>4852</c:v>
                </c:pt>
                <c:pt idx="26">
                  <c:v>1504</c:v>
                </c:pt>
                <c:pt idx="27">
                  <c:v>1408</c:v>
                </c:pt>
                <c:pt idx="28">
                  <c:v>1860</c:v>
                </c:pt>
                <c:pt idx="29">
                  <c:v>0</c:v>
                </c:pt>
                <c:pt idx="30">
                  <c:v>760</c:v>
                </c:pt>
                <c:pt idx="31">
                  <c:v>2217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2E8-4267-AA71-2F00FF0C10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1833856"/>
        <c:axId val="661832608"/>
      </c:barChart>
      <c:catAx>
        <c:axId val="661833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1832608"/>
        <c:crosses val="autoZero"/>
        <c:auto val="1"/>
        <c:lblAlgn val="ctr"/>
        <c:lblOffset val="100"/>
        <c:noMultiLvlLbl val="0"/>
      </c:catAx>
      <c:valAx>
        <c:axId val="66183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@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1833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'ИТОГИ ОБЛ 14-22'!$B$1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'ИТОГИ ОБЛ 14-22'!$A$2:$A$33</c:f>
              <c:strCache>
                <c:ptCount val="32"/>
                <c:pt idx="0">
                  <c:v>Колосовский </c:v>
                </c:pt>
                <c:pt idx="1">
                  <c:v>Большеуковский</c:v>
                </c:pt>
                <c:pt idx="2">
                  <c:v>Седельниковский</c:v>
                </c:pt>
                <c:pt idx="3">
                  <c:v>Муромцевский</c:v>
                </c:pt>
                <c:pt idx="4">
                  <c:v>Знаменский</c:v>
                </c:pt>
                <c:pt idx="5">
                  <c:v>Павлоградский</c:v>
                </c:pt>
                <c:pt idx="6">
                  <c:v>Черлакский</c:v>
                </c:pt>
                <c:pt idx="7">
                  <c:v>Москаленский</c:v>
                </c:pt>
                <c:pt idx="8">
                  <c:v>Омский</c:v>
                </c:pt>
                <c:pt idx="9">
                  <c:v>Русско-Полянский</c:v>
                </c:pt>
                <c:pt idx="10">
                  <c:v>Тевризский</c:v>
                </c:pt>
                <c:pt idx="11">
                  <c:v>Нововаршавский</c:v>
                </c:pt>
                <c:pt idx="12">
                  <c:v>Усть-Ишимский</c:v>
                </c:pt>
                <c:pt idx="13">
                  <c:v>Одесский</c:v>
                </c:pt>
                <c:pt idx="14">
                  <c:v>Марьяновский</c:v>
                </c:pt>
                <c:pt idx="15">
                  <c:v>Азовский</c:v>
                </c:pt>
                <c:pt idx="16">
                  <c:v>Полтавский</c:v>
                </c:pt>
                <c:pt idx="17">
                  <c:v>Горьковский</c:v>
                </c:pt>
                <c:pt idx="18">
                  <c:v>Оконешниковский</c:v>
                </c:pt>
                <c:pt idx="19">
                  <c:v>Исилькульский</c:v>
                </c:pt>
                <c:pt idx="20">
                  <c:v>Кормиловский</c:v>
                </c:pt>
                <c:pt idx="21">
                  <c:v>Таврический</c:v>
                </c:pt>
                <c:pt idx="22">
                  <c:v>Калачинский</c:v>
                </c:pt>
                <c:pt idx="23">
                  <c:v>Н-Омский</c:v>
                </c:pt>
                <c:pt idx="24">
                  <c:v>Крутинский</c:v>
                </c:pt>
                <c:pt idx="25">
                  <c:v>Тюкалинский</c:v>
                </c:pt>
                <c:pt idx="26">
                  <c:v>Шербакульский</c:v>
                </c:pt>
                <c:pt idx="27">
                  <c:v>Саргатский</c:v>
                </c:pt>
                <c:pt idx="28">
                  <c:v>Большереченский</c:v>
                </c:pt>
                <c:pt idx="29">
                  <c:v>Любинский</c:v>
                </c:pt>
                <c:pt idx="30">
                  <c:v>Тарский</c:v>
                </c:pt>
                <c:pt idx="31">
                  <c:v>Называевский</c:v>
                </c:pt>
              </c:strCache>
            </c:strRef>
          </c:cat>
          <c:val>
            <c:numRef>
              <c:f>'ИТОГИ ОБЛ 14-22'!$B$2:$B$33</c:f>
              <c:numCache>
                <c:formatCode>0.00</c:formatCode>
                <c:ptCount val="32"/>
                <c:pt idx="0">
                  <c:v>2875</c:v>
                </c:pt>
                <c:pt idx="1">
                  <c:v>3163</c:v>
                </c:pt>
                <c:pt idx="2">
                  <c:v>3650</c:v>
                </c:pt>
                <c:pt idx="3">
                  <c:v>4065</c:v>
                </c:pt>
                <c:pt idx="4">
                  <c:v>5149</c:v>
                </c:pt>
                <c:pt idx="5">
                  <c:v>5152</c:v>
                </c:pt>
                <c:pt idx="6">
                  <c:v>5303</c:v>
                </c:pt>
                <c:pt idx="7">
                  <c:v>5309</c:v>
                </c:pt>
                <c:pt idx="8">
                  <c:v>6545</c:v>
                </c:pt>
                <c:pt idx="9">
                  <c:v>6819</c:v>
                </c:pt>
                <c:pt idx="10">
                  <c:v>7654</c:v>
                </c:pt>
                <c:pt idx="11">
                  <c:v>8950</c:v>
                </c:pt>
                <c:pt idx="12">
                  <c:v>10173</c:v>
                </c:pt>
                <c:pt idx="13">
                  <c:v>11756</c:v>
                </c:pt>
                <c:pt idx="14">
                  <c:v>12247</c:v>
                </c:pt>
                <c:pt idx="15">
                  <c:v>12301</c:v>
                </c:pt>
                <c:pt idx="16">
                  <c:v>13767</c:v>
                </c:pt>
                <c:pt idx="17">
                  <c:v>14816</c:v>
                </c:pt>
                <c:pt idx="18">
                  <c:v>15013</c:v>
                </c:pt>
                <c:pt idx="19">
                  <c:v>16085</c:v>
                </c:pt>
                <c:pt idx="20">
                  <c:v>20220</c:v>
                </c:pt>
                <c:pt idx="21">
                  <c:v>21489</c:v>
                </c:pt>
                <c:pt idx="22">
                  <c:v>21531</c:v>
                </c:pt>
                <c:pt idx="23">
                  <c:v>21690</c:v>
                </c:pt>
                <c:pt idx="24">
                  <c:v>22266</c:v>
                </c:pt>
                <c:pt idx="25">
                  <c:v>24602</c:v>
                </c:pt>
                <c:pt idx="26">
                  <c:v>27036</c:v>
                </c:pt>
                <c:pt idx="27">
                  <c:v>27355</c:v>
                </c:pt>
                <c:pt idx="28">
                  <c:v>31560</c:v>
                </c:pt>
                <c:pt idx="29">
                  <c:v>33761</c:v>
                </c:pt>
                <c:pt idx="30">
                  <c:v>37630</c:v>
                </c:pt>
                <c:pt idx="31">
                  <c:v>40410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01-40F0-819A-9E356CE73B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3778991"/>
        <c:axId val="1663787727"/>
      </c:barChart>
      <c:catAx>
        <c:axId val="16637789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63787727"/>
        <c:crosses val="autoZero"/>
        <c:auto val="1"/>
        <c:lblAlgn val="ctr"/>
        <c:lblOffset val="100"/>
        <c:noMultiLvlLbl val="0"/>
      </c:catAx>
      <c:valAx>
        <c:axId val="16637877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637789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'ИТОГ ВЕД 14-22'!$B$2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'ИТОГ ВЕД 14-22'!$A$3:$A$13</c:f>
              <c:strCache>
                <c:ptCount val="11"/>
                <c:pt idx="0">
                  <c:v>Учреждение </c:v>
                </c:pt>
                <c:pt idx="1">
                  <c:v>БУЗОО "КПБ им.Н.Н. Солодникова"</c:v>
                </c:pt>
                <c:pt idx="2">
                  <c:v>ФГБУЗ «Западно-Сибирский медицинский центр ФМБА России»</c:v>
                </c:pt>
                <c:pt idx="3">
                  <c:v>БУЗОО "КМХЦ МЗОО"</c:v>
                </c:pt>
                <c:pt idx="4">
                  <c:v>НУЗ «ОКБ на ст.Омск-Пассажирский» ОАО «РЖД»</c:v>
                </c:pt>
                <c:pt idx="5">
                  <c:v>БУЗОО ОКБ</c:v>
                </c:pt>
                <c:pt idx="6">
                  <c:v>БУЗОО КДЦ</c:v>
                </c:pt>
                <c:pt idx="7">
                  <c:v>БУЗОО ККВД2</c:v>
                </c:pt>
                <c:pt idx="8">
                  <c:v>БУЗОО ККВД1</c:v>
                </c:pt>
                <c:pt idx="9">
                  <c:v>ОЛТК ГА филиал ФГБОУ ВПО УВАУ ГА (И)</c:v>
                </c:pt>
                <c:pt idx="10">
                  <c:v>КУЗОО «КПТД»</c:v>
                </c:pt>
              </c:strCache>
            </c:strRef>
          </c:cat>
          <c:val>
            <c:numRef>
              <c:f>'ИТОГ ВЕД 14-22'!$B$3:$B$13</c:f>
              <c:numCache>
                <c:formatCode>General</c:formatCode>
                <c:ptCount val="11"/>
                <c:pt idx="0">
                  <c:v>0</c:v>
                </c:pt>
                <c:pt idx="1">
                  <c:v>225</c:v>
                </c:pt>
                <c:pt idx="2">
                  <c:v>2456</c:v>
                </c:pt>
                <c:pt idx="3">
                  <c:v>2699</c:v>
                </c:pt>
                <c:pt idx="4">
                  <c:v>0</c:v>
                </c:pt>
                <c:pt idx="5">
                  <c:v>2383</c:v>
                </c:pt>
                <c:pt idx="6">
                  <c:v>337</c:v>
                </c:pt>
                <c:pt idx="7">
                  <c:v>19691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60-4A66-999E-4FD6A558A6BC}"/>
            </c:ext>
          </c:extLst>
        </c:ser>
        <c:ser>
          <c:idx val="1"/>
          <c:order val="1"/>
          <c:tx>
            <c:strRef>
              <c:f>'ИТОГ ВЕД 14-22'!$C$2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'ИТОГ ВЕД 14-22'!$A$3:$A$13</c:f>
              <c:strCache>
                <c:ptCount val="11"/>
                <c:pt idx="0">
                  <c:v>Учреждение </c:v>
                </c:pt>
                <c:pt idx="1">
                  <c:v>БУЗОО "КПБ им.Н.Н. Солодникова"</c:v>
                </c:pt>
                <c:pt idx="2">
                  <c:v>ФГБУЗ «Западно-Сибирский медицинский центр ФМБА России»</c:v>
                </c:pt>
                <c:pt idx="3">
                  <c:v>БУЗОО "КМХЦ МЗОО"</c:v>
                </c:pt>
                <c:pt idx="4">
                  <c:v>НУЗ «ОКБ на ст.Омск-Пассажирский» ОАО «РЖД»</c:v>
                </c:pt>
                <c:pt idx="5">
                  <c:v>БУЗОО ОКБ</c:v>
                </c:pt>
                <c:pt idx="6">
                  <c:v>БУЗОО КДЦ</c:v>
                </c:pt>
                <c:pt idx="7">
                  <c:v>БУЗОО ККВД2</c:v>
                </c:pt>
                <c:pt idx="8">
                  <c:v>БУЗОО ККВД1</c:v>
                </c:pt>
                <c:pt idx="9">
                  <c:v>ОЛТК ГА филиал ФГБОУ ВПО УВАУ ГА (И)</c:v>
                </c:pt>
                <c:pt idx="10">
                  <c:v>КУЗОО «КПТД»</c:v>
                </c:pt>
              </c:strCache>
            </c:strRef>
          </c:cat>
          <c:val>
            <c:numRef>
              <c:f>'ИТОГ ВЕД 14-22'!$C$3:$C$13</c:f>
              <c:numCache>
                <c:formatCode>General</c:formatCode>
                <c:ptCount val="11"/>
                <c:pt idx="0">
                  <c:v>0</c:v>
                </c:pt>
                <c:pt idx="1">
                  <c:v>12397</c:v>
                </c:pt>
                <c:pt idx="2">
                  <c:v>9839</c:v>
                </c:pt>
                <c:pt idx="3">
                  <c:v>0</c:v>
                </c:pt>
                <c:pt idx="4">
                  <c:v>0</c:v>
                </c:pt>
                <c:pt idx="5">
                  <c:v>2156</c:v>
                </c:pt>
                <c:pt idx="6">
                  <c:v>483</c:v>
                </c:pt>
                <c:pt idx="7">
                  <c:v>4829</c:v>
                </c:pt>
                <c:pt idx="8">
                  <c:v>9161</c:v>
                </c:pt>
                <c:pt idx="9">
                  <c:v>326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60-4A66-999E-4FD6A558A6BC}"/>
            </c:ext>
          </c:extLst>
        </c:ser>
        <c:ser>
          <c:idx val="2"/>
          <c:order val="2"/>
          <c:tx>
            <c:strRef>
              <c:f>'ИТОГ ВЕД 14-22'!$D$2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'ИТОГ ВЕД 14-22'!$A$3:$A$13</c:f>
              <c:strCache>
                <c:ptCount val="11"/>
                <c:pt idx="0">
                  <c:v>Учреждение </c:v>
                </c:pt>
                <c:pt idx="1">
                  <c:v>БУЗОО "КПБ им.Н.Н. Солодникова"</c:v>
                </c:pt>
                <c:pt idx="2">
                  <c:v>ФГБУЗ «Западно-Сибирский медицинский центр ФМБА России»</c:v>
                </c:pt>
                <c:pt idx="3">
                  <c:v>БУЗОО "КМХЦ МЗОО"</c:v>
                </c:pt>
                <c:pt idx="4">
                  <c:v>НУЗ «ОКБ на ст.Омск-Пассажирский» ОАО «РЖД»</c:v>
                </c:pt>
                <c:pt idx="5">
                  <c:v>БУЗОО ОКБ</c:v>
                </c:pt>
                <c:pt idx="6">
                  <c:v>БУЗОО КДЦ</c:v>
                </c:pt>
                <c:pt idx="7">
                  <c:v>БУЗОО ККВД2</c:v>
                </c:pt>
                <c:pt idx="8">
                  <c:v>БУЗОО ККВД1</c:v>
                </c:pt>
                <c:pt idx="9">
                  <c:v>ОЛТК ГА филиал ФГБОУ ВПО УВАУ ГА (И)</c:v>
                </c:pt>
                <c:pt idx="10">
                  <c:v>КУЗОО «КПТД»</c:v>
                </c:pt>
              </c:strCache>
            </c:strRef>
          </c:cat>
          <c:val>
            <c:numRef>
              <c:f>'ИТОГ ВЕД 14-22'!$D$3:$D$13</c:f>
              <c:numCache>
                <c:formatCode>General</c:formatCode>
                <c:ptCount val="11"/>
                <c:pt idx="0">
                  <c:v>0</c:v>
                </c:pt>
                <c:pt idx="1">
                  <c:v>1166</c:v>
                </c:pt>
                <c:pt idx="2">
                  <c:v>1531</c:v>
                </c:pt>
                <c:pt idx="3">
                  <c:v>6549</c:v>
                </c:pt>
                <c:pt idx="4" formatCode="0.00">
                  <c:v>11091</c:v>
                </c:pt>
                <c:pt idx="5">
                  <c:v>2229</c:v>
                </c:pt>
                <c:pt idx="6">
                  <c:v>550</c:v>
                </c:pt>
                <c:pt idx="7">
                  <c:v>5418</c:v>
                </c:pt>
                <c:pt idx="8">
                  <c:v>8866</c:v>
                </c:pt>
                <c:pt idx="9">
                  <c:v>31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B60-4A66-999E-4FD6A558A6BC}"/>
            </c:ext>
          </c:extLst>
        </c:ser>
        <c:ser>
          <c:idx val="3"/>
          <c:order val="3"/>
          <c:tx>
            <c:strRef>
              <c:f>'ИТОГ ВЕД 14-22'!$E$2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'ИТОГ ВЕД 14-22'!$A$3:$A$13</c:f>
              <c:strCache>
                <c:ptCount val="11"/>
                <c:pt idx="0">
                  <c:v>Учреждение </c:v>
                </c:pt>
                <c:pt idx="1">
                  <c:v>БУЗОО "КПБ им.Н.Н. Солодникова"</c:v>
                </c:pt>
                <c:pt idx="2">
                  <c:v>ФГБУЗ «Западно-Сибирский медицинский центр ФМБА России»</c:v>
                </c:pt>
                <c:pt idx="3">
                  <c:v>БУЗОО "КМХЦ МЗОО"</c:v>
                </c:pt>
                <c:pt idx="4">
                  <c:v>НУЗ «ОКБ на ст.Омск-Пассажирский» ОАО «РЖД»</c:v>
                </c:pt>
                <c:pt idx="5">
                  <c:v>БУЗОО ОКБ</c:v>
                </c:pt>
                <c:pt idx="6">
                  <c:v>БУЗОО КДЦ</c:v>
                </c:pt>
                <c:pt idx="7">
                  <c:v>БУЗОО ККВД2</c:v>
                </c:pt>
                <c:pt idx="8">
                  <c:v>БУЗОО ККВД1</c:v>
                </c:pt>
                <c:pt idx="9">
                  <c:v>ОЛТК ГА филиал ФГБОУ ВПО УВАУ ГА (И)</c:v>
                </c:pt>
                <c:pt idx="10">
                  <c:v>КУЗОО «КПТД»</c:v>
                </c:pt>
              </c:strCache>
            </c:strRef>
          </c:cat>
          <c:val>
            <c:numRef>
              <c:f>'ИТОГ ВЕД 14-22'!$E$3:$E$13</c:f>
              <c:numCache>
                <c:formatCode>General</c:formatCode>
                <c:ptCount val="11"/>
                <c:pt idx="0">
                  <c:v>0</c:v>
                </c:pt>
                <c:pt idx="1">
                  <c:v>1461</c:v>
                </c:pt>
                <c:pt idx="2">
                  <c:v>1005</c:v>
                </c:pt>
                <c:pt idx="3">
                  <c:v>8132</c:v>
                </c:pt>
                <c:pt idx="4">
                  <c:v>2263</c:v>
                </c:pt>
                <c:pt idx="5">
                  <c:v>1800</c:v>
                </c:pt>
                <c:pt idx="6">
                  <c:v>444</c:v>
                </c:pt>
                <c:pt idx="7">
                  <c:v>5368</c:v>
                </c:pt>
                <c:pt idx="8">
                  <c:v>8335</c:v>
                </c:pt>
                <c:pt idx="9">
                  <c:v>41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B60-4A66-999E-4FD6A558A6BC}"/>
            </c:ext>
          </c:extLst>
        </c:ser>
        <c:ser>
          <c:idx val="4"/>
          <c:order val="4"/>
          <c:tx>
            <c:strRef>
              <c:f>'ИТОГ ВЕД 14-22'!$F$2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'ИТОГ ВЕД 14-22'!$A$3:$A$13</c:f>
              <c:strCache>
                <c:ptCount val="11"/>
                <c:pt idx="0">
                  <c:v>Учреждение </c:v>
                </c:pt>
                <c:pt idx="1">
                  <c:v>БУЗОО "КПБ им.Н.Н. Солодникова"</c:v>
                </c:pt>
                <c:pt idx="2">
                  <c:v>ФГБУЗ «Западно-Сибирский медицинский центр ФМБА России»</c:v>
                </c:pt>
                <c:pt idx="3">
                  <c:v>БУЗОО "КМХЦ МЗОО"</c:v>
                </c:pt>
                <c:pt idx="4">
                  <c:v>НУЗ «ОКБ на ст.Омск-Пассажирский» ОАО «РЖД»</c:v>
                </c:pt>
                <c:pt idx="5">
                  <c:v>БУЗОО ОКБ</c:v>
                </c:pt>
                <c:pt idx="6">
                  <c:v>БУЗОО КДЦ</c:v>
                </c:pt>
                <c:pt idx="7">
                  <c:v>БУЗОО ККВД2</c:v>
                </c:pt>
                <c:pt idx="8">
                  <c:v>БУЗОО ККВД1</c:v>
                </c:pt>
                <c:pt idx="9">
                  <c:v>ОЛТК ГА филиал ФГБОУ ВПО УВАУ ГА (И)</c:v>
                </c:pt>
                <c:pt idx="10">
                  <c:v>КУЗОО «КПТД»</c:v>
                </c:pt>
              </c:strCache>
            </c:strRef>
          </c:cat>
          <c:val>
            <c:numRef>
              <c:f>'ИТОГ ВЕД 14-22'!$F$3:$F$13</c:f>
              <c:numCache>
                <c:formatCode>General</c:formatCode>
                <c:ptCount val="11"/>
                <c:pt idx="0">
                  <c:v>0</c:v>
                </c:pt>
                <c:pt idx="1">
                  <c:v>1259</c:v>
                </c:pt>
                <c:pt idx="2">
                  <c:v>1218</c:v>
                </c:pt>
                <c:pt idx="3">
                  <c:v>7923</c:v>
                </c:pt>
                <c:pt idx="4">
                  <c:v>0</c:v>
                </c:pt>
                <c:pt idx="5">
                  <c:v>2274</c:v>
                </c:pt>
                <c:pt idx="6">
                  <c:v>397</c:v>
                </c:pt>
                <c:pt idx="7">
                  <c:v>5138</c:v>
                </c:pt>
                <c:pt idx="8">
                  <c:v>6917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B60-4A66-999E-4FD6A558A6BC}"/>
            </c:ext>
          </c:extLst>
        </c:ser>
        <c:ser>
          <c:idx val="5"/>
          <c:order val="5"/>
          <c:tx>
            <c:strRef>
              <c:f>'ИТОГ ВЕД 14-22'!$G$2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'ИТОГ ВЕД 14-22'!$A$3:$A$13</c:f>
              <c:strCache>
                <c:ptCount val="11"/>
                <c:pt idx="0">
                  <c:v>Учреждение </c:v>
                </c:pt>
                <c:pt idx="1">
                  <c:v>БУЗОО "КПБ им.Н.Н. Солодникова"</c:v>
                </c:pt>
                <c:pt idx="2">
                  <c:v>ФГБУЗ «Западно-Сибирский медицинский центр ФМБА России»</c:v>
                </c:pt>
                <c:pt idx="3">
                  <c:v>БУЗОО "КМХЦ МЗОО"</c:v>
                </c:pt>
                <c:pt idx="4">
                  <c:v>НУЗ «ОКБ на ст.Омск-Пассажирский» ОАО «РЖД»</c:v>
                </c:pt>
                <c:pt idx="5">
                  <c:v>БУЗОО ОКБ</c:v>
                </c:pt>
                <c:pt idx="6">
                  <c:v>БУЗОО КДЦ</c:v>
                </c:pt>
                <c:pt idx="7">
                  <c:v>БУЗОО ККВД2</c:v>
                </c:pt>
                <c:pt idx="8">
                  <c:v>БУЗОО ККВД1</c:v>
                </c:pt>
                <c:pt idx="9">
                  <c:v>ОЛТК ГА филиал ФГБОУ ВПО УВАУ ГА (И)</c:v>
                </c:pt>
                <c:pt idx="10">
                  <c:v>КУЗОО «КПТД»</c:v>
                </c:pt>
              </c:strCache>
            </c:strRef>
          </c:cat>
          <c:val>
            <c:numRef>
              <c:f>'ИТОГ ВЕД 14-22'!$G$3:$G$13</c:f>
              <c:numCache>
                <c:formatCode>General</c:formatCode>
                <c:ptCount val="11"/>
                <c:pt idx="0">
                  <c:v>0</c:v>
                </c:pt>
                <c:pt idx="1">
                  <c:v>1413</c:v>
                </c:pt>
                <c:pt idx="2">
                  <c:v>946</c:v>
                </c:pt>
                <c:pt idx="3">
                  <c:v>7805</c:v>
                </c:pt>
                <c:pt idx="4">
                  <c:v>0</c:v>
                </c:pt>
                <c:pt idx="5">
                  <c:v>1844</c:v>
                </c:pt>
                <c:pt idx="6">
                  <c:v>444</c:v>
                </c:pt>
                <c:pt idx="7">
                  <c:v>5630</c:v>
                </c:pt>
                <c:pt idx="8">
                  <c:v>8445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B60-4A66-999E-4FD6A558A6BC}"/>
            </c:ext>
          </c:extLst>
        </c:ser>
        <c:ser>
          <c:idx val="6"/>
          <c:order val="6"/>
          <c:tx>
            <c:strRef>
              <c:f>'ИТОГ ВЕД 14-22'!$H$2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'ИТОГ ВЕД 14-22'!$A$3:$A$13</c:f>
              <c:strCache>
                <c:ptCount val="11"/>
                <c:pt idx="0">
                  <c:v>Учреждение </c:v>
                </c:pt>
                <c:pt idx="1">
                  <c:v>БУЗОО "КПБ им.Н.Н. Солодникова"</c:v>
                </c:pt>
                <c:pt idx="2">
                  <c:v>ФГБУЗ «Западно-Сибирский медицинский центр ФМБА России»</c:v>
                </c:pt>
                <c:pt idx="3">
                  <c:v>БУЗОО "КМХЦ МЗОО"</c:v>
                </c:pt>
                <c:pt idx="4">
                  <c:v>НУЗ «ОКБ на ст.Омск-Пассажирский» ОАО «РЖД»</c:v>
                </c:pt>
                <c:pt idx="5">
                  <c:v>БУЗОО ОКБ</c:v>
                </c:pt>
                <c:pt idx="6">
                  <c:v>БУЗОО КДЦ</c:v>
                </c:pt>
                <c:pt idx="7">
                  <c:v>БУЗОО ККВД2</c:v>
                </c:pt>
                <c:pt idx="8">
                  <c:v>БУЗОО ККВД1</c:v>
                </c:pt>
                <c:pt idx="9">
                  <c:v>ОЛТК ГА филиал ФГБОУ ВПО УВАУ ГА (И)</c:v>
                </c:pt>
                <c:pt idx="10">
                  <c:v>КУЗОО «КПТД»</c:v>
                </c:pt>
              </c:strCache>
            </c:strRef>
          </c:cat>
          <c:val>
            <c:numRef>
              <c:f>'ИТОГ ВЕД 14-22'!$H$3:$H$13</c:f>
              <c:numCache>
                <c:formatCode>General</c:formatCode>
                <c:ptCount val="11"/>
                <c:pt idx="0">
                  <c:v>0</c:v>
                </c:pt>
                <c:pt idx="1">
                  <c:v>1295</c:v>
                </c:pt>
                <c:pt idx="2">
                  <c:v>1269</c:v>
                </c:pt>
                <c:pt idx="3">
                  <c:v>2654</c:v>
                </c:pt>
                <c:pt idx="4">
                  <c:v>0</c:v>
                </c:pt>
                <c:pt idx="5">
                  <c:v>2423</c:v>
                </c:pt>
                <c:pt idx="6">
                  <c:v>469</c:v>
                </c:pt>
                <c:pt idx="7">
                  <c:v>5845</c:v>
                </c:pt>
                <c:pt idx="8">
                  <c:v>2397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B60-4A66-999E-4FD6A558A6BC}"/>
            </c:ext>
          </c:extLst>
        </c:ser>
        <c:ser>
          <c:idx val="7"/>
          <c:order val="7"/>
          <c:tx>
            <c:strRef>
              <c:f>'ИТОГ ВЕД 14-22'!$I$2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'ИТОГ ВЕД 14-22'!$A$3:$A$13</c:f>
              <c:strCache>
                <c:ptCount val="11"/>
                <c:pt idx="0">
                  <c:v>Учреждение </c:v>
                </c:pt>
                <c:pt idx="1">
                  <c:v>БУЗОО "КПБ им.Н.Н. Солодникова"</c:v>
                </c:pt>
                <c:pt idx="2">
                  <c:v>ФГБУЗ «Западно-Сибирский медицинский центр ФМБА России»</c:v>
                </c:pt>
                <c:pt idx="3">
                  <c:v>БУЗОО "КМХЦ МЗОО"</c:v>
                </c:pt>
                <c:pt idx="4">
                  <c:v>НУЗ «ОКБ на ст.Омск-Пассажирский» ОАО «РЖД»</c:v>
                </c:pt>
                <c:pt idx="5">
                  <c:v>БУЗОО ОКБ</c:v>
                </c:pt>
                <c:pt idx="6">
                  <c:v>БУЗОО КДЦ</c:v>
                </c:pt>
                <c:pt idx="7">
                  <c:v>БУЗОО ККВД2</c:v>
                </c:pt>
                <c:pt idx="8">
                  <c:v>БУЗОО ККВД1</c:v>
                </c:pt>
                <c:pt idx="9">
                  <c:v>ОЛТК ГА филиал ФГБОУ ВПО УВАУ ГА (И)</c:v>
                </c:pt>
                <c:pt idx="10">
                  <c:v>КУЗОО «КПТД»</c:v>
                </c:pt>
              </c:strCache>
            </c:strRef>
          </c:cat>
          <c:val>
            <c:numRef>
              <c:f>'ИТОГ ВЕД 14-22'!$I$3:$I$13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1576</c:v>
                </c:pt>
                <c:pt idx="3">
                  <c:v>7015</c:v>
                </c:pt>
                <c:pt idx="4">
                  <c:v>0</c:v>
                </c:pt>
                <c:pt idx="5">
                  <c:v>2448</c:v>
                </c:pt>
                <c:pt idx="6">
                  <c:v>494</c:v>
                </c:pt>
                <c:pt idx="7">
                  <c:v>488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B60-4A66-999E-4FD6A558A6BC}"/>
            </c:ext>
          </c:extLst>
        </c:ser>
        <c:ser>
          <c:idx val="8"/>
          <c:order val="8"/>
          <c:tx>
            <c:strRef>
              <c:f>'ИТОГ ВЕД 14-22'!$J$2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'ИТОГ ВЕД 14-22'!$A$3:$A$13</c:f>
              <c:strCache>
                <c:ptCount val="11"/>
                <c:pt idx="0">
                  <c:v>Учреждение </c:v>
                </c:pt>
                <c:pt idx="1">
                  <c:v>БУЗОО "КПБ им.Н.Н. Солодникова"</c:v>
                </c:pt>
                <c:pt idx="2">
                  <c:v>ФГБУЗ «Западно-Сибирский медицинский центр ФМБА России»</c:v>
                </c:pt>
                <c:pt idx="3">
                  <c:v>БУЗОО "КМХЦ МЗОО"</c:v>
                </c:pt>
                <c:pt idx="4">
                  <c:v>НУЗ «ОКБ на ст.Омск-Пассажирский» ОАО «РЖД»</c:v>
                </c:pt>
                <c:pt idx="5">
                  <c:v>БУЗОО ОКБ</c:v>
                </c:pt>
                <c:pt idx="6">
                  <c:v>БУЗОО КДЦ</c:v>
                </c:pt>
                <c:pt idx="7">
                  <c:v>БУЗОО ККВД2</c:v>
                </c:pt>
                <c:pt idx="8">
                  <c:v>БУЗОО ККВД1</c:v>
                </c:pt>
                <c:pt idx="9">
                  <c:v>ОЛТК ГА филиал ФГБОУ ВПО УВАУ ГА (И)</c:v>
                </c:pt>
                <c:pt idx="10">
                  <c:v>КУЗОО «КПТД»</c:v>
                </c:pt>
              </c:strCache>
            </c:strRef>
          </c:cat>
          <c:val>
            <c:numRef>
              <c:f>'ИТОГ ВЕД 14-22'!$J$3:$J$13</c:f>
              <c:numCache>
                <c:formatCode>General</c:formatCode>
                <c:ptCount val="11"/>
                <c:pt idx="0">
                  <c:v>0</c:v>
                </c:pt>
                <c:pt idx="1">
                  <c:v>1098</c:v>
                </c:pt>
                <c:pt idx="2">
                  <c:v>1421</c:v>
                </c:pt>
                <c:pt idx="3">
                  <c:v>6543</c:v>
                </c:pt>
                <c:pt idx="4">
                  <c:v>0</c:v>
                </c:pt>
                <c:pt idx="5">
                  <c:v>2578</c:v>
                </c:pt>
                <c:pt idx="6">
                  <c:v>458</c:v>
                </c:pt>
                <c:pt idx="7">
                  <c:v>1261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B60-4A66-999E-4FD6A558A6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02623087"/>
        <c:axId val="1702636815"/>
      </c:barChart>
      <c:catAx>
        <c:axId val="17026230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02636815"/>
        <c:crosses val="autoZero"/>
        <c:auto val="1"/>
        <c:lblAlgn val="ctr"/>
        <c:lblOffset val="100"/>
        <c:noMultiLvlLbl val="0"/>
      </c:catAx>
      <c:valAx>
        <c:axId val="17026368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026230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3513648293963254"/>
          <c:y val="0.19486111111111112"/>
          <c:w val="0.86486351706036746"/>
          <c:h val="0.439747739865850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'ИТОГ ВЕД 14-22'!$B$2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'ИТОГ ВЕД 14-22'!$A$3:$A$12</c:f>
              <c:strCache>
                <c:ptCount val="10"/>
                <c:pt idx="0">
                  <c:v>КУЗОО «КПТД»</c:v>
                </c:pt>
                <c:pt idx="1">
                  <c:v>ОЛТК ГА филиал ФГБОУ ВПО УВАУ ГА (И)</c:v>
                </c:pt>
                <c:pt idx="2">
                  <c:v>БУЗОО КДЦ</c:v>
                </c:pt>
                <c:pt idx="3">
                  <c:v>НУЗ «ОКБ на ст.Омск-Пассажирский» ОАО «РЖД»</c:v>
                </c:pt>
                <c:pt idx="4">
                  <c:v>БУЗОО ОКБ</c:v>
                </c:pt>
                <c:pt idx="5">
                  <c:v>БУЗОО "КПБ им.Н.Н. Солодникова"</c:v>
                </c:pt>
                <c:pt idx="6">
                  <c:v>ФГБУЗ «Западно-Сибирский медицинский центр ФМБА России»</c:v>
                </c:pt>
                <c:pt idx="7">
                  <c:v>БУЗОО ККВД1</c:v>
                </c:pt>
                <c:pt idx="8">
                  <c:v>БУЗОО "КМХЦ МЗОО"</c:v>
                </c:pt>
                <c:pt idx="9">
                  <c:v>БУЗОО ККВД2</c:v>
                </c:pt>
              </c:strCache>
            </c:strRef>
          </c:cat>
          <c:val>
            <c:numRef>
              <c:f>'ИТОГ ВЕД 14-22'!$B$3:$B$12</c:f>
              <c:numCache>
                <c:formatCode>General</c:formatCode>
                <c:ptCount val="10"/>
                <c:pt idx="0">
                  <c:v>0</c:v>
                </c:pt>
                <c:pt idx="1">
                  <c:v>398</c:v>
                </c:pt>
                <c:pt idx="2">
                  <c:v>4076</c:v>
                </c:pt>
                <c:pt idx="3">
                  <c:v>13354</c:v>
                </c:pt>
                <c:pt idx="4">
                  <c:v>20135</c:v>
                </c:pt>
                <c:pt idx="5">
                  <c:v>20314</c:v>
                </c:pt>
                <c:pt idx="6">
                  <c:v>21261</c:v>
                </c:pt>
                <c:pt idx="7">
                  <c:v>44121</c:v>
                </c:pt>
                <c:pt idx="8">
                  <c:v>49320</c:v>
                </c:pt>
                <c:pt idx="9">
                  <c:v>53668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2F-4ABA-B184-F4607E3B2E6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518491055"/>
        <c:axId val="1663807695"/>
      </c:barChart>
      <c:catAx>
        <c:axId val="15184910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63807695"/>
        <c:crosses val="autoZero"/>
        <c:auto val="1"/>
        <c:lblAlgn val="ctr"/>
        <c:lblOffset val="100"/>
        <c:noMultiLvlLbl val="0"/>
      </c:catAx>
      <c:valAx>
        <c:axId val="1663807695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5184910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'ИТОГИ ЧАС 14-22'!$B$1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'ИТОГИ ЧАС 14-22'!$A$2:$A$16</c:f>
              <c:strCache>
                <c:ptCount val="15"/>
                <c:pt idx="0">
                  <c:v>Учреждение </c:v>
                </c:pt>
                <c:pt idx="1">
                  <c:v>ООО "КДЦ" Ультрамед</c:v>
                </c:pt>
                <c:pt idx="2">
                  <c:v>ООО "Доброе Дело"</c:v>
                </c:pt>
                <c:pt idx="3">
                  <c:v>ООО "Клиника "Неврология для всех"</c:v>
                </c:pt>
                <c:pt idx="4">
                  <c:v>Здоровье ООО "Многопрофильный  медицинский центр"</c:v>
                </c:pt>
                <c:pt idx="5">
                  <c:v>ООО "Мифра - мед"</c:v>
                </c:pt>
                <c:pt idx="6">
                  <c:v>Евромед ООО "Многопрофильный центр современной медицины"</c:v>
                </c:pt>
                <c:pt idx="7">
                  <c:v>Академия здоровья "Медицинский центр"</c:v>
                </c:pt>
                <c:pt idx="8">
                  <c:v>Доктор САШ</c:v>
                </c:pt>
                <c:pt idx="9">
                  <c:v>Ваш доктор ООО "Медицинский центр"</c:v>
                </c:pt>
                <c:pt idx="10">
                  <c:v>ЧУЗ "Поликлиника ОАО "Газпромнефть-ОНПЗ"</c:v>
                </c:pt>
                <c:pt idx="11">
                  <c:v>ЦКБ</c:v>
                </c:pt>
                <c:pt idx="12">
                  <c:v> "МедЭкс"</c:v>
                </c:pt>
                <c:pt idx="13">
                  <c:v>ООО МЦ МАКСИ Мед</c:v>
                </c:pt>
                <c:pt idx="14">
                  <c:v>ООО Центр Реабилитации "Рассвет"</c:v>
                </c:pt>
              </c:strCache>
            </c:strRef>
          </c:cat>
          <c:val>
            <c:numRef>
              <c:f>'ИТОГИ ЧАС 14-22'!$B$2:$B$16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12311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87-40AE-BA63-4C97AC769AB7}"/>
            </c:ext>
          </c:extLst>
        </c:ser>
        <c:ser>
          <c:idx val="1"/>
          <c:order val="1"/>
          <c:tx>
            <c:strRef>
              <c:f>'ИТОГИ ЧАС 14-22'!$C$1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'ИТОГИ ЧАС 14-22'!$A$2:$A$16</c:f>
              <c:strCache>
                <c:ptCount val="15"/>
                <c:pt idx="0">
                  <c:v>Учреждение </c:v>
                </c:pt>
                <c:pt idx="1">
                  <c:v>ООО "КДЦ" Ультрамед</c:v>
                </c:pt>
                <c:pt idx="2">
                  <c:v>ООО "Доброе Дело"</c:v>
                </c:pt>
                <c:pt idx="3">
                  <c:v>ООО "Клиника "Неврология для всех"</c:v>
                </c:pt>
                <c:pt idx="4">
                  <c:v>Здоровье ООО "Многопрофильный  медицинский центр"</c:v>
                </c:pt>
                <c:pt idx="5">
                  <c:v>ООО "Мифра - мед"</c:v>
                </c:pt>
                <c:pt idx="6">
                  <c:v>Евромед ООО "Многопрофильный центр современной медицины"</c:v>
                </c:pt>
                <c:pt idx="7">
                  <c:v>Академия здоровья "Медицинский центр"</c:v>
                </c:pt>
                <c:pt idx="8">
                  <c:v>Доктор САШ</c:v>
                </c:pt>
                <c:pt idx="9">
                  <c:v>Ваш доктор ООО "Медицинский центр"</c:v>
                </c:pt>
                <c:pt idx="10">
                  <c:v>ЧУЗ "Поликлиника ОАО "Газпромнефть-ОНПЗ"</c:v>
                </c:pt>
                <c:pt idx="11">
                  <c:v>ЦКБ</c:v>
                </c:pt>
                <c:pt idx="12">
                  <c:v> "МедЭкс"</c:v>
                </c:pt>
                <c:pt idx="13">
                  <c:v>ООО МЦ МАКСИ Мед</c:v>
                </c:pt>
                <c:pt idx="14">
                  <c:v>ООО Центр Реабилитации "Рассвет"</c:v>
                </c:pt>
              </c:strCache>
            </c:strRef>
          </c:cat>
          <c:val>
            <c:numRef>
              <c:f>'ИТОГИ ЧАС 14-22'!$C$2:$C$16</c:f>
              <c:numCache>
                <c:formatCode>General</c:formatCode>
                <c:ptCount val="15"/>
                <c:pt idx="0">
                  <c:v>0</c:v>
                </c:pt>
                <c:pt idx="1">
                  <c:v>4552</c:v>
                </c:pt>
                <c:pt idx="2">
                  <c:v>13511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2439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87-40AE-BA63-4C97AC769AB7}"/>
            </c:ext>
          </c:extLst>
        </c:ser>
        <c:ser>
          <c:idx val="2"/>
          <c:order val="2"/>
          <c:tx>
            <c:strRef>
              <c:f>'ИТОГИ ЧАС 14-22'!$D$1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'ИТОГИ ЧАС 14-22'!$A$2:$A$16</c:f>
              <c:strCache>
                <c:ptCount val="15"/>
                <c:pt idx="0">
                  <c:v>Учреждение </c:v>
                </c:pt>
                <c:pt idx="1">
                  <c:v>ООО "КДЦ" Ультрамед</c:v>
                </c:pt>
                <c:pt idx="2">
                  <c:v>ООО "Доброе Дело"</c:v>
                </c:pt>
                <c:pt idx="3">
                  <c:v>ООО "Клиника "Неврология для всех"</c:v>
                </c:pt>
                <c:pt idx="4">
                  <c:v>Здоровье ООО "Многопрофильный  медицинский центр"</c:v>
                </c:pt>
                <c:pt idx="5">
                  <c:v>ООО "Мифра - мед"</c:v>
                </c:pt>
                <c:pt idx="6">
                  <c:v>Евромед ООО "Многопрофильный центр современной медицины"</c:v>
                </c:pt>
                <c:pt idx="7">
                  <c:v>Академия здоровья "Медицинский центр"</c:v>
                </c:pt>
                <c:pt idx="8">
                  <c:v>Доктор САШ</c:v>
                </c:pt>
                <c:pt idx="9">
                  <c:v>Ваш доктор ООО "Медицинский центр"</c:v>
                </c:pt>
                <c:pt idx="10">
                  <c:v>ЧУЗ "Поликлиника ОАО "Газпромнефть-ОНПЗ"</c:v>
                </c:pt>
                <c:pt idx="11">
                  <c:v>ЦКБ</c:v>
                </c:pt>
                <c:pt idx="12">
                  <c:v> "МедЭкс"</c:v>
                </c:pt>
                <c:pt idx="13">
                  <c:v>ООО МЦ МАКСИ Мед</c:v>
                </c:pt>
                <c:pt idx="14">
                  <c:v>ООО Центр Реабилитации "Рассвет"</c:v>
                </c:pt>
              </c:strCache>
            </c:strRef>
          </c:cat>
          <c:val>
            <c:numRef>
              <c:f>'ИТОГИ ЧАС 14-22'!$D$2:$D$16</c:f>
              <c:numCache>
                <c:formatCode>0.00</c:formatCode>
                <c:ptCount val="15"/>
                <c:pt idx="0" formatCode="General">
                  <c:v>0</c:v>
                </c:pt>
                <c:pt idx="1">
                  <c:v>4926</c:v>
                </c:pt>
                <c:pt idx="2" formatCode="General">
                  <c:v>0</c:v>
                </c:pt>
                <c:pt idx="3" formatCode="General">
                  <c:v>964</c:v>
                </c:pt>
                <c:pt idx="4" formatCode="General">
                  <c:v>9078</c:v>
                </c:pt>
                <c:pt idx="5" formatCode="General">
                  <c:v>0</c:v>
                </c:pt>
                <c:pt idx="6" formatCode="General">
                  <c:v>0</c:v>
                </c:pt>
                <c:pt idx="7" formatCode="General">
                  <c:v>2354</c:v>
                </c:pt>
                <c:pt idx="8" formatCode="General">
                  <c:v>8396</c:v>
                </c:pt>
                <c:pt idx="9" formatCode="General">
                  <c:v>0</c:v>
                </c:pt>
                <c:pt idx="10" formatCode="General">
                  <c:v>3038</c:v>
                </c:pt>
                <c:pt idx="11" formatCode="General">
                  <c:v>2042</c:v>
                </c:pt>
                <c:pt idx="12" formatCode="General">
                  <c:v>465</c:v>
                </c:pt>
                <c:pt idx="13" formatCode="General">
                  <c:v>1864</c:v>
                </c:pt>
                <c:pt idx="14" formatCode="General">
                  <c:v>7418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87-40AE-BA63-4C97AC769AB7}"/>
            </c:ext>
          </c:extLst>
        </c:ser>
        <c:ser>
          <c:idx val="3"/>
          <c:order val="3"/>
          <c:tx>
            <c:strRef>
              <c:f>'ИТОГИ ЧАС 14-22'!$E$1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'ИТОГИ ЧАС 14-22'!$A$2:$A$16</c:f>
              <c:strCache>
                <c:ptCount val="15"/>
                <c:pt idx="0">
                  <c:v>Учреждение </c:v>
                </c:pt>
                <c:pt idx="1">
                  <c:v>ООО "КДЦ" Ультрамед</c:v>
                </c:pt>
                <c:pt idx="2">
                  <c:v>ООО "Доброе Дело"</c:v>
                </c:pt>
                <c:pt idx="3">
                  <c:v>ООО "Клиника "Неврология для всех"</c:v>
                </c:pt>
                <c:pt idx="4">
                  <c:v>Здоровье ООО "Многопрофильный  медицинский центр"</c:v>
                </c:pt>
                <c:pt idx="5">
                  <c:v>ООО "Мифра - мед"</c:v>
                </c:pt>
                <c:pt idx="6">
                  <c:v>Евромед ООО "Многопрофильный центр современной медицины"</c:v>
                </c:pt>
                <c:pt idx="7">
                  <c:v>Академия здоровья "Медицинский центр"</c:v>
                </c:pt>
                <c:pt idx="8">
                  <c:v>Доктор САШ</c:v>
                </c:pt>
                <c:pt idx="9">
                  <c:v>Ваш доктор ООО "Медицинский центр"</c:v>
                </c:pt>
                <c:pt idx="10">
                  <c:v>ЧУЗ "Поликлиника ОАО "Газпромнефть-ОНПЗ"</c:v>
                </c:pt>
                <c:pt idx="11">
                  <c:v>ЦКБ</c:v>
                </c:pt>
                <c:pt idx="12">
                  <c:v> "МедЭкс"</c:v>
                </c:pt>
                <c:pt idx="13">
                  <c:v>ООО МЦ МАКСИ Мед</c:v>
                </c:pt>
                <c:pt idx="14">
                  <c:v>ООО Центр Реабилитации "Рассвет"</c:v>
                </c:pt>
              </c:strCache>
            </c:strRef>
          </c:cat>
          <c:val>
            <c:numRef>
              <c:f>'ИТОГИ ЧАС 14-22'!$E$2:$E$16</c:f>
              <c:numCache>
                <c:formatCode>General</c:formatCode>
                <c:ptCount val="15"/>
                <c:pt idx="0">
                  <c:v>0</c:v>
                </c:pt>
                <c:pt idx="1">
                  <c:v>5451</c:v>
                </c:pt>
                <c:pt idx="2">
                  <c:v>0</c:v>
                </c:pt>
                <c:pt idx="3">
                  <c:v>974</c:v>
                </c:pt>
                <c:pt idx="4">
                  <c:v>10774</c:v>
                </c:pt>
                <c:pt idx="5">
                  <c:v>0</c:v>
                </c:pt>
                <c:pt idx="6">
                  <c:v>0</c:v>
                </c:pt>
                <c:pt idx="7">
                  <c:v>1415</c:v>
                </c:pt>
                <c:pt idx="8">
                  <c:v>2498</c:v>
                </c:pt>
                <c:pt idx="9">
                  <c:v>0</c:v>
                </c:pt>
                <c:pt idx="10">
                  <c:v>6703</c:v>
                </c:pt>
                <c:pt idx="11">
                  <c:v>3414</c:v>
                </c:pt>
                <c:pt idx="12">
                  <c:v>145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D87-40AE-BA63-4C97AC769AB7}"/>
            </c:ext>
          </c:extLst>
        </c:ser>
        <c:ser>
          <c:idx val="4"/>
          <c:order val="4"/>
          <c:tx>
            <c:strRef>
              <c:f>'ИТОГИ ЧАС 14-22'!$F$1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'ИТОГИ ЧАС 14-22'!$A$2:$A$16</c:f>
              <c:strCache>
                <c:ptCount val="15"/>
                <c:pt idx="0">
                  <c:v>Учреждение </c:v>
                </c:pt>
                <c:pt idx="1">
                  <c:v>ООО "КДЦ" Ультрамед</c:v>
                </c:pt>
                <c:pt idx="2">
                  <c:v>ООО "Доброе Дело"</c:v>
                </c:pt>
                <c:pt idx="3">
                  <c:v>ООО "Клиника "Неврология для всех"</c:v>
                </c:pt>
                <c:pt idx="4">
                  <c:v>Здоровье ООО "Многопрофильный  медицинский центр"</c:v>
                </c:pt>
                <c:pt idx="5">
                  <c:v>ООО "Мифра - мед"</c:v>
                </c:pt>
                <c:pt idx="6">
                  <c:v>Евромед ООО "Многопрофильный центр современной медицины"</c:v>
                </c:pt>
                <c:pt idx="7">
                  <c:v>Академия здоровья "Медицинский центр"</c:v>
                </c:pt>
                <c:pt idx="8">
                  <c:v>Доктор САШ</c:v>
                </c:pt>
                <c:pt idx="9">
                  <c:v>Ваш доктор ООО "Медицинский центр"</c:v>
                </c:pt>
                <c:pt idx="10">
                  <c:v>ЧУЗ "Поликлиника ОАО "Газпромнефть-ОНПЗ"</c:v>
                </c:pt>
                <c:pt idx="11">
                  <c:v>ЦКБ</c:v>
                </c:pt>
                <c:pt idx="12">
                  <c:v> "МедЭкс"</c:v>
                </c:pt>
                <c:pt idx="13">
                  <c:v>ООО МЦ МАКСИ Мед</c:v>
                </c:pt>
                <c:pt idx="14">
                  <c:v>ООО Центр Реабилитации "Рассвет"</c:v>
                </c:pt>
              </c:strCache>
            </c:strRef>
          </c:cat>
          <c:val>
            <c:numRef>
              <c:f>'ИТОГИ ЧАС 14-22'!$F$2:$F$16</c:f>
              <c:numCache>
                <c:formatCode>General</c:formatCode>
                <c:ptCount val="15"/>
                <c:pt idx="0">
                  <c:v>0</c:v>
                </c:pt>
                <c:pt idx="1">
                  <c:v>7542</c:v>
                </c:pt>
                <c:pt idx="2">
                  <c:v>0</c:v>
                </c:pt>
                <c:pt idx="3">
                  <c:v>1456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247</c:v>
                </c:pt>
                <c:pt idx="8">
                  <c:v>0</c:v>
                </c:pt>
                <c:pt idx="9">
                  <c:v>0</c:v>
                </c:pt>
                <c:pt idx="10">
                  <c:v>11706</c:v>
                </c:pt>
                <c:pt idx="11">
                  <c:v>3906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87-40AE-BA63-4C97AC769AB7}"/>
            </c:ext>
          </c:extLst>
        </c:ser>
        <c:ser>
          <c:idx val="5"/>
          <c:order val="5"/>
          <c:tx>
            <c:strRef>
              <c:f>'ИТОГИ ЧАС 14-22'!$G$1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'ИТОГИ ЧАС 14-22'!$A$2:$A$16</c:f>
              <c:strCache>
                <c:ptCount val="15"/>
                <c:pt idx="0">
                  <c:v>Учреждение </c:v>
                </c:pt>
                <c:pt idx="1">
                  <c:v>ООО "КДЦ" Ультрамед</c:v>
                </c:pt>
                <c:pt idx="2">
                  <c:v>ООО "Доброе Дело"</c:v>
                </c:pt>
                <c:pt idx="3">
                  <c:v>ООО "Клиника "Неврология для всех"</c:v>
                </c:pt>
                <c:pt idx="4">
                  <c:v>Здоровье ООО "Многопрофильный  медицинский центр"</c:v>
                </c:pt>
                <c:pt idx="5">
                  <c:v>ООО "Мифра - мед"</c:v>
                </c:pt>
                <c:pt idx="6">
                  <c:v>Евромед ООО "Многопрофильный центр современной медицины"</c:v>
                </c:pt>
                <c:pt idx="7">
                  <c:v>Академия здоровья "Медицинский центр"</c:v>
                </c:pt>
                <c:pt idx="8">
                  <c:v>Доктор САШ</c:v>
                </c:pt>
                <c:pt idx="9">
                  <c:v>Ваш доктор ООО "Медицинский центр"</c:v>
                </c:pt>
                <c:pt idx="10">
                  <c:v>ЧУЗ "Поликлиника ОАО "Газпромнефть-ОНПЗ"</c:v>
                </c:pt>
                <c:pt idx="11">
                  <c:v>ЦКБ</c:v>
                </c:pt>
                <c:pt idx="12">
                  <c:v> "МедЭкс"</c:v>
                </c:pt>
                <c:pt idx="13">
                  <c:v>ООО МЦ МАКСИ Мед</c:v>
                </c:pt>
                <c:pt idx="14">
                  <c:v>ООО Центр Реабилитации "Рассвет"</c:v>
                </c:pt>
              </c:strCache>
            </c:strRef>
          </c:cat>
          <c:val>
            <c:numRef>
              <c:f>'ИТОГИ ЧАС 14-22'!$G$2:$G$16</c:f>
              <c:numCache>
                <c:formatCode>General</c:formatCode>
                <c:ptCount val="15"/>
                <c:pt idx="0">
                  <c:v>0</c:v>
                </c:pt>
                <c:pt idx="1">
                  <c:v>5593</c:v>
                </c:pt>
                <c:pt idx="2">
                  <c:v>0</c:v>
                </c:pt>
                <c:pt idx="3">
                  <c:v>1424</c:v>
                </c:pt>
                <c:pt idx="4">
                  <c:v>11343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14751</c:v>
                </c:pt>
                <c:pt idx="11">
                  <c:v>5597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D87-40AE-BA63-4C97AC769AB7}"/>
            </c:ext>
          </c:extLst>
        </c:ser>
        <c:ser>
          <c:idx val="6"/>
          <c:order val="6"/>
          <c:tx>
            <c:strRef>
              <c:f>'ИТОГИ ЧАС 14-22'!$H$1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'ИТОГИ ЧАС 14-22'!$A$2:$A$16</c:f>
              <c:strCache>
                <c:ptCount val="15"/>
                <c:pt idx="0">
                  <c:v>Учреждение </c:v>
                </c:pt>
                <c:pt idx="1">
                  <c:v>ООО "КДЦ" Ультрамед</c:v>
                </c:pt>
                <c:pt idx="2">
                  <c:v>ООО "Доброе Дело"</c:v>
                </c:pt>
                <c:pt idx="3">
                  <c:v>ООО "Клиника "Неврология для всех"</c:v>
                </c:pt>
                <c:pt idx="4">
                  <c:v>Здоровье ООО "Многопрофильный  медицинский центр"</c:v>
                </c:pt>
                <c:pt idx="5">
                  <c:v>ООО "Мифра - мед"</c:v>
                </c:pt>
                <c:pt idx="6">
                  <c:v>Евромед ООО "Многопрофильный центр современной медицины"</c:v>
                </c:pt>
                <c:pt idx="7">
                  <c:v>Академия здоровья "Медицинский центр"</c:v>
                </c:pt>
                <c:pt idx="8">
                  <c:v>Доктор САШ</c:v>
                </c:pt>
                <c:pt idx="9">
                  <c:v>Ваш доктор ООО "Медицинский центр"</c:v>
                </c:pt>
                <c:pt idx="10">
                  <c:v>ЧУЗ "Поликлиника ОАО "Газпромнефть-ОНПЗ"</c:v>
                </c:pt>
                <c:pt idx="11">
                  <c:v>ЦКБ</c:v>
                </c:pt>
                <c:pt idx="12">
                  <c:v> "МедЭкс"</c:v>
                </c:pt>
                <c:pt idx="13">
                  <c:v>ООО МЦ МАКСИ Мед</c:v>
                </c:pt>
                <c:pt idx="14">
                  <c:v>ООО Центр Реабилитации "Рассвет"</c:v>
                </c:pt>
              </c:strCache>
            </c:strRef>
          </c:cat>
          <c:val>
            <c:numRef>
              <c:f>'ИТОГИ ЧАС 14-22'!$H$2:$H$16</c:f>
              <c:numCache>
                <c:formatCode>General</c:formatCode>
                <c:ptCount val="15"/>
                <c:pt idx="0">
                  <c:v>0</c:v>
                </c:pt>
                <c:pt idx="1">
                  <c:v>1404</c:v>
                </c:pt>
                <c:pt idx="2">
                  <c:v>0</c:v>
                </c:pt>
                <c:pt idx="3">
                  <c:v>342</c:v>
                </c:pt>
                <c:pt idx="4">
                  <c:v>11527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11848</c:v>
                </c:pt>
                <c:pt idx="11">
                  <c:v>6583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D87-40AE-BA63-4C97AC769AB7}"/>
            </c:ext>
          </c:extLst>
        </c:ser>
        <c:ser>
          <c:idx val="7"/>
          <c:order val="7"/>
          <c:tx>
            <c:strRef>
              <c:f>'ИТОГИ ЧАС 14-22'!$I$1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'ИТОГИ ЧАС 14-22'!$A$2:$A$16</c:f>
              <c:strCache>
                <c:ptCount val="15"/>
                <c:pt idx="0">
                  <c:v>Учреждение </c:v>
                </c:pt>
                <c:pt idx="1">
                  <c:v>ООО "КДЦ" Ультрамед</c:v>
                </c:pt>
                <c:pt idx="2">
                  <c:v>ООО "Доброе Дело"</c:v>
                </c:pt>
                <c:pt idx="3">
                  <c:v>ООО "Клиника "Неврология для всех"</c:v>
                </c:pt>
                <c:pt idx="4">
                  <c:v>Здоровье ООО "Многопрофильный  медицинский центр"</c:v>
                </c:pt>
                <c:pt idx="5">
                  <c:v>ООО "Мифра - мед"</c:v>
                </c:pt>
                <c:pt idx="6">
                  <c:v>Евромед ООО "Многопрофильный центр современной медицины"</c:v>
                </c:pt>
                <c:pt idx="7">
                  <c:v>Академия здоровья "Медицинский центр"</c:v>
                </c:pt>
                <c:pt idx="8">
                  <c:v>Доктор САШ</c:v>
                </c:pt>
                <c:pt idx="9">
                  <c:v>Ваш доктор ООО "Медицинский центр"</c:v>
                </c:pt>
                <c:pt idx="10">
                  <c:v>ЧУЗ "Поликлиника ОАО "Газпромнефть-ОНПЗ"</c:v>
                </c:pt>
                <c:pt idx="11">
                  <c:v>ЦКБ</c:v>
                </c:pt>
                <c:pt idx="12">
                  <c:v> "МедЭкс"</c:v>
                </c:pt>
                <c:pt idx="13">
                  <c:v>ООО МЦ МАКСИ Мед</c:v>
                </c:pt>
                <c:pt idx="14">
                  <c:v>ООО Центр Реабилитации "Рассвет"</c:v>
                </c:pt>
              </c:strCache>
            </c:strRef>
          </c:cat>
          <c:val>
            <c:numRef>
              <c:f>'ИТОГИ ЧАС 14-22'!$I$2:$I$16</c:f>
              <c:numCache>
                <c:formatCode>General</c:formatCode>
                <c:ptCount val="15"/>
                <c:pt idx="0">
                  <c:v>0</c:v>
                </c:pt>
                <c:pt idx="1">
                  <c:v>5420</c:v>
                </c:pt>
                <c:pt idx="2">
                  <c:v>0</c:v>
                </c:pt>
                <c:pt idx="3">
                  <c:v>0</c:v>
                </c:pt>
                <c:pt idx="4">
                  <c:v>10944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12388</c:v>
                </c:pt>
                <c:pt idx="11">
                  <c:v>5623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D87-40AE-BA63-4C97AC769AB7}"/>
            </c:ext>
          </c:extLst>
        </c:ser>
        <c:ser>
          <c:idx val="8"/>
          <c:order val="8"/>
          <c:tx>
            <c:strRef>
              <c:f>'ИТОГИ ЧАС 14-22'!$J$1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'ИТОГИ ЧАС 14-22'!$A$2:$A$16</c:f>
              <c:strCache>
                <c:ptCount val="15"/>
                <c:pt idx="0">
                  <c:v>Учреждение </c:v>
                </c:pt>
                <c:pt idx="1">
                  <c:v>ООО "КДЦ" Ультрамед</c:v>
                </c:pt>
                <c:pt idx="2">
                  <c:v>ООО "Доброе Дело"</c:v>
                </c:pt>
                <c:pt idx="3">
                  <c:v>ООО "Клиника "Неврология для всех"</c:v>
                </c:pt>
                <c:pt idx="4">
                  <c:v>Здоровье ООО "Многопрофильный  медицинский центр"</c:v>
                </c:pt>
                <c:pt idx="5">
                  <c:v>ООО "Мифра - мед"</c:v>
                </c:pt>
                <c:pt idx="6">
                  <c:v>Евромед ООО "Многопрофильный центр современной медицины"</c:v>
                </c:pt>
                <c:pt idx="7">
                  <c:v>Академия здоровья "Медицинский центр"</c:v>
                </c:pt>
                <c:pt idx="8">
                  <c:v>Доктор САШ</c:v>
                </c:pt>
                <c:pt idx="9">
                  <c:v>Ваш доктор ООО "Медицинский центр"</c:v>
                </c:pt>
                <c:pt idx="10">
                  <c:v>ЧУЗ "Поликлиника ОАО "Газпромнефть-ОНПЗ"</c:v>
                </c:pt>
                <c:pt idx="11">
                  <c:v>ЦКБ</c:v>
                </c:pt>
                <c:pt idx="12">
                  <c:v> "МедЭкс"</c:v>
                </c:pt>
                <c:pt idx="13">
                  <c:v>ООО МЦ МАКСИ Мед</c:v>
                </c:pt>
                <c:pt idx="14">
                  <c:v>ООО Центр Реабилитации "Рассвет"</c:v>
                </c:pt>
              </c:strCache>
            </c:strRef>
          </c:cat>
          <c:val>
            <c:numRef>
              <c:f>'ИТОГИ ЧАС 14-22'!$J$2:$J$16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10944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14649</c:v>
                </c:pt>
                <c:pt idx="11">
                  <c:v>5129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D87-40AE-BA63-4C97AC769A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02623919"/>
        <c:axId val="1702618511"/>
      </c:barChart>
      <c:catAx>
        <c:axId val="1702623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02618511"/>
        <c:crosses val="autoZero"/>
        <c:auto val="1"/>
        <c:lblAlgn val="ctr"/>
        <c:lblOffset val="100"/>
        <c:noMultiLvlLbl val="0"/>
      </c:catAx>
      <c:valAx>
        <c:axId val="17026185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026239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'ИТОГИ ЧАС 14-22'!$B$1</c:f>
              <c:strCache>
                <c:ptCount val="1"/>
                <c:pt idx="0">
                  <c:v>Всего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'ИТОГИ ЧАС 14-22'!$A$2:$A$15</c:f>
              <c:strCache>
                <c:ptCount val="14"/>
                <c:pt idx="0">
                  <c:v>ООО "Мифра - мед"</c:v>
                </c:pt>
                <c:pt idx="1">
                  <c:v>Евромед ООО "Многопрофильный центр современной медицины"</c:v>
                </c:pt>
                <c:pt idx="2">
                  <c:v>Ваш доктор ООО "Медицинский центр"</c:v>
                </c:pt>
                <c:pt idx="3">
                  <c:v> "МедЭкс"</c:v>
                </c:pt>
                <c:pt idx="4">
                  <c:v>ООО МЦ МАКСИ Мед</c:v>
                </c:pt>
                <c:pt idx="5">
                  <c:v>Академия здоровья "Медицинский центр"</c:v>
                </c:pt>
                <c:pt idx="6">
                  <c:v>ООО "Клиника "Неврология для всех"</c:v>
                </c:pt>
                <c:pt idx="7">
                  <c:v>ООО Центр Реабилитации "Рассвет"</c:v>
                </c:pt>
                <c:pt idx="8">
                  <c:v>Доктор САШ</c:v>
                </c:pt>
                <c:pt idx="9">
                  <c:v>ООО "Доброе Дело"</c:v>
                </c:pt>
                <c:pt idx="10">
                  <c:v>ЦКБ</c:v>
                </c:pt>
                <c:pt idx="11">
                  <c:v>ООО "КДЦ" Ультрамед</c:v>
                </c:pt>
                <c:pt idx="12">
                  <c:v>Здоровье ООО "Многопрофильный  медицинский центр"</c:v>
                </c:pt>
                <c:pt idx="13">
                  <c:v>ЧУЗ "Поликлиника ОАО "Газпромнефть-ОНПЗ"</c:v>
                </c:pt>
              </c:strCache>
            </c:strRef>
          </c:cat>
          <c:val>
            <c:numRef>
              <c:f>'ИТОГИ ЧАС 14-22'!$B$2:$B$15</c:f>
              <c:numCache>
                <c:formatCode>0.00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610</c:v>
                </c:pt>
                <c:pt idx="4">
                  <c:v>1864</c:v>
                </c:pt>
                <c:pt idx="5">
                  <c:v>4016</c:v>
                </c:pt>
                <c:pt idx="6">
                  <c:v>5160</c:v>
                </c:pt>
                <c:pt idx="7">
                  <c:v>7418</c:v>
                </c:pt>
                <c:pt idx="8">
                  <c:v>10894</c:v>
                </c:pt>
                <c:pt idx="9">
                  <c:v>13511</c:v>
                </c:pt>
                <c:pt idx="10">
                  <c:v>32294</c:v>
                </c:pt>
                <c:pt idx="11">
                  <c:v>34888</c:v>
                </c:pt>
                <c:pt idx="12">
                  <c:v>64610</c:v>
                </c:pt>
                <c:pt idx="13">
                  <c:v>89833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59-4A7A-955D-4E74DA54B6A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663809775"/>
        <c:axId val="1663810191"/>
      </c:barChart>
      <c:catAx>
        <c:axId val="1663809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63810191"/>
        <c:crosses val="autoZero"/>
        <c:auto val="1"/>
        <c:lblAlgn val="ctr"/>
        <c:lblOffset val="100"/>
        <c:noMultiLvlLbl val="0"/>
      </c:catAx>
      <c:valAx>
        <c:axId val="16638101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638097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'За 9 лет ГОР'!$B$1</c:f>
              <c:strCache>
                <c:ptCount val="1"/>
                <c:pt idx="0">
                  <c:v>Всего осмотрено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'За 9 лет ГОР'!$A$2:$A$22</c:f>
              <c:strCache>
                <c:ptCount val="21"/>
                <c:pt idx="0">
                  <c:v>ГБ – 9</c:v>
                </c:pt>
                <c:pt idx="1">
                  <c:v>ГП – 9</c:v>
                </c:pt>
                <c:pt idx="2">
                  <c:v>ГП- 15</c:v>
                </c:pt>
                <c:pt idx="3">
                  <c:v>ГП – 8</c:v>
                </c:pt>
                <c:pt idx="4">
                  <c:v>ГКБ - 11</c:v>
                </c:pt>
                <c:pt idx="5">
                  <c:v>ГП - 1</c:v>
                </c:pt>
                <c:pt idx="6">
                  <c:v>МСЧ № 4</c:v>
                </c:pt>
                <c:pt idx="7">
                  <c:v>ГП – 11</c:v>
                </c:pt>
                <c:pt idx="8">
                  <c:v>ГП – 10</c:v>
                </c:pt>
                <c:pt idx="9">
                  <c:v>ОГКБ – 1</c:v>
                </c:pt>
                <c:pt idx="10">
                  <c:v>ГП – 17</c:v>
                </c:pt>
                <c:pt idx="11">
                  <c:v>БСМП – 2</c:v>
                </c:pt>
                <c:pt idx="12">
                  <c:v>ГБ - 3</c:v>
                </c:pt>
                <c:pt idx="13">
                  <c:v>ГП - 12</c:v>
                </c:pt>
                <c:pt idx="14">
                  <c:v>ГП – 6</c:v>
                </c:pt>
                <c:pt idx="15">
                  <c:v>ГП – 13</c:v>
                </c:pt>
                <c:pt idx="16">
                  <c:v>ГП – 3</c:v>
                </c:pt>
                <c:pt idx="17">
                  <c:v>МСЧ № 9</c:v>
                </c:pt>
                <c:pt idx="18">
                  <c:v>ГП – 2</c:v>
                </c:pt>
                <c:pt idx="19">
                  <c:v>МСЧ № 7</c:v>
                </c:pt>
                <c:pt idx="20">
                  <c:v>ГП – 4</c:v>
                </c:pt>
              </c:strCache>
            </c:strRef>
          </c:cat>
          <c:val>
            <c:numRef>
              <c:f>'За 9 лет ГОР'!$B$2:$B$22</c:f>
              <c:numCache>
                <c:formatCode>General</c:formatCode>
                <c:ptCount val="21"/>
                <c:pt idx="0">
                  <c:v>184</c:v>
                </c:pt>
                <c:pt idx="1">
                  <c:v>476</c:v>
                </c:pt>
                <c:pt idx="2">
                  <c:v>524</c:v>
                </c:pt>
                <c:pt idx="3">
                  <c:v>1430</c:v>
                </c:pt>
                <c:pt idx="4">
                  <c:v>1555</c:v>
                </c:pt>
                <c:pt idx="5">
                  <c:v>3582</c:v>
                </c:pt>
                <c:pt idx="6">
                  <c:v>5490</c:v>
                </c:pt>
                <c:pt idx="7">
                  <c:v>6973</c:v>
                </c:pt>
                <c:pt idx="8">
                  <c:v>7595</c:v>
                </c:pt>
                <c:pt idx="9">
                  <c:v>8525</c:v>
                </c:pt>
                <c:pt idx="10">
                  <c:v>10079</c:v>
                </c:pt>
                <c:pt idx="11">
                  <c:v>13913</c:v>
                </c:pt>
                <c:pt idx="12">
                  <c:v>16377</c:v>
                </c:pt>
                <c:pt idx="13">
                  <c:v>16705</c:v>
                </c:pt>
                <c:pt idx="14">
                  <c:v>20262</c:v>
                </c:pt>
                <c:pt idx="15">
                  <c:v>29620</c:v>
                </c:pt>
                <c:pt idx="16">
                  <c:v>32085</c:v>
                </c:pt>
                <c:pt idx="17">
                  <c:v>35302</c:v>
                </c:pt>
                <c:pt idx="18">
                  <c:v>41896</c:v>
                </c:pt>
                <c:pt idx="19">
                  <c:v>44904</c:v>
                </c:pt>
                <c:pt idx="20">
                  <c:v>66482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02-436A-B430-41C1AFE74AB2}"/>
            </c:ext>
          </c:extLst>
        </c:ser>
        <c:ser>
          <c:idx val="1"/>
          <c:order val="1"/>
          <c:tx>
            <c:strRef>
              <c:f>'За 9 лет ГОР'!$C$1</c:f>
              <c:strCache>
                <c:ptCount val="1"/>
                <c:pt idx="0">
                  <c:v>Выявлено с подозрением на ПЗ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'За 9 лет ГОР'!$A$2:$A$22</c:f>
              <c:strCache>
                <c:ptCount val="21"/>
                <c:pt idx="0">
                  <c:v>ГБ – 9</c:v>
                </c:pt>
                <c:pt idx="1">
                  <c:v>ГП – 9</c:v>
                </c:pt>
                <c:pt idx="2">
                  <c:v>ГП- 15</c:v>
                </c:pt>
                <c:pt idx="3">
                  <c:v>ГП – 8</c:v>
                </c:pt>
                <c:pt idx="4">
                  <c:v>ГКБ - 11</c:v>
                </c:pt>
                <c:pt idx="5">
                  <c:v>ГП - 1</c:v>
                </c:pt>
                <c:pt idx="6">
                  <c:v>МСЧ № 4</c:v>
                </c:pt>
                <c:pt idx="7">
                  <c:v>ГП – 11</c:v>
                </c:pt>
                <c:pt idx="8">
                  <c:v>ГП – 10</c:v>
                </c:pt>
                <c:pt idx="9">
                  <c:v>ОГКБ – 1</c:v>
                </c:pt>
                <c:pt idx="10">
                  <c:v>ГП – 17</c:v>
                </c:pt>
                <c:pt idx="11">
                  <c:v>БСМП – 2</c:v>
                </c:pt>
                <c:pt idx="12">
                  <c:v>ГБ - 3</c:v>
                </c:pt>
                <c:pt idx="13">
                  <c:v>ГП - 12</c:v>
                </c:pt>
                <c:pt idx="14">
                  <c:v>ГП – 6</c:v>
                </c:pt>
                <c:pt idx="15">
                  <c:v>ГП – 13</c:v>
                </c:pt>
                <c:pt idx="16">
                  <c:v>ГП – 3</c:v>
                </c:pt>
                <c:pt idx="17">
                  <c:v>МСЧ № 9</c:v>
                </c:pt>
                <c:pt idx="18">
                  <c:v>ГП – 2</c:v>
                </c:pt>
                <c:pt idx="19">
                  <c:v>МСЧ № 7</c:v>
                </c:pt>
                <c:pt idx="20">
                  <c:v>ГП – 4</c:v>
                </c:pt>
              </c:strCache>
            </c:strRef>
          </c:cat>
          <c:val>
            <c:numRef>
              <c:f>'За 9 лет ГОР'!$C$2:$C$22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5</c:v>
                </c:pt>
                <c:pt idx="7">
                  <c:v>5</c:v>
                </c:pt>
                <c:pt idx="8">
                  <c:v>1</c:v>
                </c:pt>
                <c:pt idx="9">
                  <c:v>2</c:v>
                </c:pt>
                <c:pt idx="10">
                  <c:v>0</c:v>
                </c:pt>
                <c:pt idx="11">
                  <c:v>0</c:v>
                </c:pt>
                <c:pt idx="12">
                  <c:v>16</c:v>
                </c:pt>
                <c:pt idx="13">
                  <c:v>3</c:v>
                </c:pt>
                <c:pt idx="14">
                  <c:v>1</c:v>
                </c:pt>
                <c:pt idx="15">
                  <c:v>7</c:v>
                </c:pt>
                <c:pt idx="16">
                  <c:v>3</c:v>
                </c:pt>
                <c:pt idx="17">
                  <c:v>3</c:v>
                </c:pt>
                <c:pt idx="18">
                  <c:v>1</c:v>
                </c:pt>
                <c:pt idx="19">
                  <c:v>10</c:v>
                </c:pt>
                <c:pt idx="20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02-436A-B430-41C1AFE74AB2}"/>
            </c:ext>
          </c:extLst>
        </c:ser>
        <c:ser>
          <c:idx val="2"/>
          <c:order val="2"/>
          <c:tx>
            <c:strRef>
              <c:f>'За 9 лет ГОР'!$D$1</c:f>
              <c:strCache>
                <c:ptCount val="1"/>
                <c:pt idx="0">
                  <c:v>Выявлено хронических соматическиз заболеваний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'За 9 лет ГОР'!$A$2:$A$22</c:f>
              <c:strCache>
                <c:ptCount val="21"/>
                <c:pt idx="0">
                  <c:v>ГБ – 9</c:v>
                </c:pt>
                <c:pt idx="1">
                  <c:v>ГП – 9</c:v>
                </c:pt>
                <c:pt idx="2">
                  <c:v>ГП- 15</c:v>
                </c:pt>
                <c:pt idx="3">
                  <c:v>ГП – 8</c:v>
                </c:pt>
                <c:pt idx="4">
                  <c:v>ГКБ - 11</c:v>
                </c:pt>
                <c:pt idx="5">
                  <c:v>ГП - 1</c:v>
                </c:pt>
                <c:pt idx="6">
                  <c:v>МСЧ № 4</c:v>
                </c:pt>
                <c:pt idx="7">
                  <c:v>ГП – 11</c:v>
                </c:pt>
                <c:pt idx="8">
                  <c:v>ГП – 10</c:v>
                </c:pt>
                <c:pt idx="9">
                  <c:v>ОГКБ – 1</c:v>
                </c:pt>
                <c:pt idx="10">
                  <c:v>ГП – 17</c:v>
                </c:pt>
                <c:pt idx="11">
                  <c:v>БСМП – 2</c:v>
                </c:pt>
                <c:pt idx="12">
                  <c:v>ГБ - 3</c:v>
                </c:pt>
                <c:pt idx="13">
                  <c:v>ГП - 12</c:v>
                </c:pt>
                <c:pt idx="14">
                  <c:v>ГП – 6</c:v>
                </c:pt>
                <c:pt idx="15">
                  <c:v>ГП – 13</c:v>
                </c:pt>
                <c:pt idx="16">
                  <c:v>ГП – 3</c:v>
                </c:pt>
                <c:pt idx="17">
                  <c:v>МСЧ № 9</c:v>
                </c:pt>
                <c:pt idx="18">
                  <c:v>ГП – 2</c:v>
                </c:pt>
                <c:pt idx="19">
                  <c:v>МСЧ № 7</c:v>
                </c:pt>
                <c:pt idx="20">
                  <c:v>ГП – 4</c:v>
                </c:pt>
              </c:strCache>
            </c:strRef>
          </c:cat>
          <c:val>
            <c:numRef>
              <c:f>'За 9 лет ГОР'!$D$2:$D$22</c:f>
              <c:numCache>
                <c:formatCode>General</c:formatCode>
                <c:ptCount val="21"/>
                <c:pt idx="0">
                  <c:v>0</c:v>
                </c:pt>
                <c:pt idx="1">
                  <c:v>8</c:v>
                </c:pt>
                <c:pt idx="2">
                  <c:v>54</c:v>
                </c:pt>
                <c:pt idx="3">
                  <c:v>350</c:v>
                </c:pt>
                <c:pt idx="4">
                  <c:v>51</c:v>
                </c:pt>
                <c:pt idx="5">
                  <c:v>611</c:v>
                </c:pt>
                <c:pt idx="6">
                  <c:v>259</c:v>
                </c:pt>
                <c:pt idx="7">
                  <c:v>3115</c:v>
                </c:pt>
                <c:pt idx="8">
                  <c:v>1030</c:v>
                </c:pt>
                <c:pt idx="9">
                  <c:v>3579</c:v>
                </c:pt>
                <c:pt idx="10">
                  <c:v>306</c:v>
                </c:pt>
                <c:pt idx="11">
                  <c:v>8029</c:v>
                </c:pt>
                <c:pt idx="12">
                  <c:v>7837</c:v>
                </c:pt>
                <c:pt idx="13">
                  <c:v>4434</c:v>
                </c:pt>
                <c:pt idx="14">
                  <c:v>5448</c:v>
                </c:pt>
                <c:pt idx="15">
                  <c:v>1304</c:v>
                </c:pt>
                <c:pt idx="16">
                  <c:v>2484</c:v>
                </c:pt>
                <c:pt idx="17">
                  <c:v>13336</c:v>
                </c:pt>
                <c:pt idx="18">
                  <c:v>9543</c:v>
                </c:pt>
                <c:pt idx="19">
                  <c:v>5590</c:v>
                </c:pt>
                <c:pt idx="20">
                  <c:v>16927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02-436A-B430-41C1AFE74A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88037631"/>
        <c:axId val="1888033471"/>
      </c:barChart>
      <c:catAx>
        <c:axId val="1888037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8033471"/>
        <c:crosses val="autoZero"/>
        <c:auto val="1"/>
        <c:lblAlgn val="ctr"/>
        <c:lblOffset val="100"/>
        <c:noMultiLvlLbl val="0"/>
      </c:catAx>
      <c:valAx>
        <c:axId val="18880334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80376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9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msch7_mail@minzdrav.omskportal.r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272" y="618517"/>
            <a:ext cx="11747241" cy="609019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здравоохранения Омской области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учреждение здравоохранения Омской области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«Клиническая медико-санитарная часть № 7»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(БУЗОО «КМСЧ № 7»)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ул. 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Тварковского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д. 8, г. Омск, 644053</a:t>
            </a:r>
            <a:b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тел/факс (3812) 67-03-53,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msch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7_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mail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@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minzdrav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omskportal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ru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Рисунок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6483" y="618517"/>
            <a:ext cx="1194317" cy="1059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072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5687471"/>
              </p:ext>
            </p:extLst>
          </p:nvPr>
        </p:nvGraphicFramePr>
        <p:xfrm>
          <a:off x="581891" y="382385"/>
          <a:ext cx="10540538" cy="5818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1193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7063" y="955343"/>
            <a:ext cx="11354937" cy="4760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данных слайдах сведения, представленные ведомственными учреждениями здравоохранения.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Лидируют по числу осмотренных БУЗОО ККВД №1 и №2, между ними, на 2-м месте следует БУЗОО КМХЦ МЗОО и 4-е место занимает ФГБУЗ ЗСМЦ, 5-е место делят между собой БУЗОО КПБ и БУЗОО ОКБ.</a:t>
            </a:r>
            <a:endParaRPr lang="ru-RU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959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812140"/>
              </p:ext>
            </p:extLst>
          </p:nvPr>
        </p:nvGraphicFramePr>
        <p:xfrm>
          <a:off x="634482" y="494522"/>
          <a:ext cx="10832840" cy="5934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224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3621054"/>
              </p:ext>
            </p:extLst>
          </p:nvPr>
        </p:nvGraphicFramePr>
        <p:xfrm>
          <a:off x="641445" y="545909"/>
          <a:ext cx="10945504" cy="5786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491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137" y="409432"/>
            <a:ext cx="11327642" cy="61141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частных учреждений здравоохранения традиционно лидирует поликлиника </a:t>
            </a:r>
            <a:r>
              <a:rPr lang="ru-RU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Газпромнефть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-ОНПЗ, на 2-м месте Многопрофильный  медицинский центр Здоровье, 3-е место занимает </a:t>
            </a:r>
            <a:r>
              <a:rPr lang="ru-RU" sz="4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Ультрамед</a:t>
            </a:r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на 4- месте ЦКБ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Остальные представленные на слайде ЧУЗ – это случайные разовые сведения.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1590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5150" y="618517"/>
            <a:ext cx="10842171" cy="5660985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выявленных хронических соматических заболеваний и с подозрением на профессиональное заболевание относительно прошедших ПМО за 9-летний период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21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1243459"/>
              </p:ext>
            </p:extLst>
          </p:nvPr>
        </p:nvGraphicFramePr>
        <p:xfrm>
          <a:off x="718456" y="559837"/>
          <a:ext cx="10552923" cy="5906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114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2262" y="736978"/>
            <a:ext cx="11423177" cy="526803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данном слайде мы видим соотношение выявленных хронических соматических заболеваний и с подозрением на профессиональное заболевание относительно прошедших ПМО за 9-летний период в городских учреждениях здравоохранения</a:t>
            </a:r>
            <a:endParaRPr lang="ru-RU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6961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1737" y="191070"/>
            <a:ext cx="11200263" cy="60732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Здесь мы наблюдаем,  что к сожалению у лидеров по числу осмотренных значительно низкий процент выявленных </a:t>
            </a:r>
            <a:r>
              <a:rPr lang="ru-RU" sz="4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хронических соматических </a:t>
            </a:r>
            <a:r>
              <a:rPr lang="ru-RU" sz="4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заболеваний, а график выявленных </a:t>
            </a:r>
            <a:r>
              <a:rPr lang="ru-RU" sz="4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подозрением на </a:t>
            </a:r>
            <a:r>
              <a:rPr lang="ru-RU" sz="4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заболевание вообще неинформативен и требует дополнительного анализа</a:t>
            </a:r>
            <a:endParaRPr lang="ru-RU" sz="4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6725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1001155"/>
              </p:ext>
            </p:extLst>
          </p:nvPr>
        </p:nvGraphicFramePr>
        <p:xfrm>
          <a:off x="550506" y="317242"/>
          <a:ext cx="10534261" cy="5831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744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97034" y="556954"/>
            <a:ext cx="10195644" cy="58521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по предварительным и периодическим медицинским осмотрам за 2014-2022 гг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центра профпатологии БУЗОО «</a:t>
            </a:r>
            <a:r>
              <a:rPr lang="ru-RU" sz="2200" b="1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кмсч</a:t>
            </a: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№7» </a:t>
            </a:r>
            <a:br>
              <a:rPr lang="ru-RU" sz="22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Пашин Владимир Викторович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08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3858342"/>
              </p:ext>
            </p:extLst>
          </p:nvPr>
        </p:nvGraphicFramePr>
        <p:xfrm>
          <a:off x="573204" y="232012"/>
          <a:ext cx="10795379" cy="5936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32132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7104" y="941697"/>
            <a:ext cx="10495129" cy="489954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данных слайде мы видим, что наибольшая выявляемость профзаболеваний у Городской поликлиники 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№4, </a:t>
            </a:r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в процентном соотношении от числа осмотренных она находятся на 4-м месте, 2-е место по </a:t>
            </a:r>
            <a:r>
              <a:rPr lang="ru-RU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выявляемости</a:t>
            </a:r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занимает ГБ №3 и 1- место по процентному соотношению, на 3-м месте БУЗОО КМСЧ №7 и только 8-е место по процентному показателю.  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7522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4289010"/>
              </p:ext>
            </p:extLst>
          </p:nvPr>
        </p:nvGraphicFramePr>
        <p:xfrm>
          <a:off x="615820" y="326571"/>
          <a:ext cx="10804849" cy="6120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174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1320" y="1719618"/>
            <a:ext cx="11518710" cy="4026090"/>
          </a:xfrm>
        </p:spPr>
        <p:txBody>
          <a:bodyPr/>
          <a:lstStyle/>
          <a:p>
            <a:pPr marL="0" indent="0" algn="just">
              <a:buNone/>
            </a:pPr>
            <a:r>
              <a:rPr lang="ru-RU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районах области ситуация по выявлению </a:t>
            </a:r>
            <a:r>
              <a:rPr lang="ru-RU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хронических соматических </a:t>
            </a:r>
            <a:r>
              <a:rPr lang="ru-RU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заболеваний обстоит ещё хуже чем в городских медицинских учреждениях.</a:t>
            </a:r>
            <a:endParaRPr lang="ru-RU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30070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9899012"/>
              </p:ext>
            </p:extLst>
          </p:nvPr>
        </p:nvGraphicFramePr>
        <p:xfrm>
          <a:off x="438539" y="354563"/>
          <a:ext cx="11122090" cy="6111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842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4088932"/>
              </p:ext>
            </p:extLst>
          </p:nvPr>
        </p:nvGraphicFramePr>
        <p:xfrm>
          <a:off x="409433" y="423081"/>
          <a:ext cx="11395880" cy="6059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73134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490" y="272954"/>
            <a:ext cx="11477767" cy="603231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районах области </a:t>
            </a:r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выявляемость</a:t>
            </a:r>
            <a:r>
              <a:rPr lang="ru-RU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профзаболеваний в процентном отношении к числу осмотренных стремится к 0, за исключением некоторых районов, лидерами которых в порядке убывания стали </a:t>
            </a:r>
            <a:r>
              <a:rPr lang="ru-RU" sz="4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Исилькульский</a:t>
            </a:r>
            <a:r>
              <a:rPr lang="ru-RU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Тарский и 3-е место заняли с одинаковыми показателями </a:t>
            </a:r>
            <a:r>
              <a:rPr lang="ru-RU" sz="4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Большереченский</a:t>
            </a:r>
            <a:r>
              <a:rPr lang="ru-RU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Полтавский и </a:t>
            </a:r>
            <a:r>
              <a:rPr lang="ru-RU" sz="4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Щербакульский</a:t>
            </a:r>
            <a:r>
              <a:rPr lang="ru-RU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районы. </a:t>
            </a:r>
            <a:endParaRPr lang="ru-RU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499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4285084"/>
              </p:ext>
            </p:extLst>
          </p:nvPr>
        </p:nvGraphicFramePr>
        <p:xfrm>
          <a:off x="447869" y="298579"/>
          <a:ext cx="11243388" cy="6148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437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9761497"/>
              </p:ext>
            </p:extLst>
          </p:nvPr>
        </p:nvGraphicFramePr>
        <p:xfrm>
          <a:off x="438538" y="382555"/>
          <a:ext cx="11262049" cy="6158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735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3707" y="395785"/>
            <a:ext cx="9873704" cy="53954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ККВД №1 и ККВД №2 занимая 1-е место от числа осмотренных имеют самую низкую выявляемость как в количественном, так и в процентном соотношении по сравнению с другими ведомственными учреждениями, а по </a:t>
            </a:r>
            <a:r>
              <a:rPr lang="ru-RU" sz="4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выявляемости</a:t>
            </a:r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профзаболеваний находятся на нулевом показателе.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493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587829" y="419878"/>
          <a:ext cx="10711542" cy="5775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122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5981637"/>
              </p:ext>
            </p:extLst>
          </p:nvPr>
        </p:nvGraphicFramePr>
        <p:xfrm>
          <a:off x="345232" y="223935"/>
          <a:ext cx="11299371" cy="6307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245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4741557"/>
              </p:ext>
            </p:extLst>
          </p:nvPr>
        </p:nvGraphicFramePr>
        <p:xfrm>
          <a:off x="419878" y="298580"/>
          <a:ext cx="11327363" cy="6288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079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866" y="286602"/>
            <a:ext cx="10672549" cy="589583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частных учреждений наилучшие показатели как по </a:t>
            </a:r>
            <a:r>
              <a:rPr lang="ru-RU" sz="4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выявляемости</a:t>
            </a:r>
            <a:r>
              <a:rPr lang="ru-RU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хронических соматических, так и по </a:t>
            </a:r>
            <a:r>
              <a:rPr lang="ru-RU" sz="4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выявляемости</a:t>
            </a:r>
            <a:r>
              <a:rPr lang="ru-RU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профзаболеваний  имеет</a:t>
            </a:r>
            <a:r>
              <a:rPr lang="ru-RU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поликлиника </a:t>
            </a:r>
            <a:r>
              <a:rPr lang="ru-RU" sz="4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Газпромнефть</a:t>
            </a:r>
            <a:r>
              <a:rPr lang="ru-RU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-ОНПЗ, на 2-м месте Многопрофильный  медицинский центр </a:t>
            </a:r>
            <a:r>
              <a:rPr lang="ru-RU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Здоровье.</a:t>
            </a:r>
            <a:endParaRPr lang="ru-RU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1098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9044114"/>
              </p:ext>
            </p:extLst>
          </p:nvPr>
        </p:nvGraphicFramePr>
        <p:xfrm>
          <a:off x="419878" y="242596"/>
          <a:ext cx="11308702" cy="6466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871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1695" y="1160060"/>
            <a:ext cx="10877265" cy="4544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данным слайде представлены обобщенные сведения по всем медицинским учреждениям, предоставляющим сведения в Центр профессиональной патологии за последние 9 лет. </a:t>
            </a:r>
            <a:endParaRPr lang="ru-RU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2519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968" y="1082351"/>
            <a:ext cx="119898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ИЗМЕНЕНИЯ В ОТЧЕТЫХ ФОРМАХ С 2023 ГОДА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8457" y="2211355"/>
            <a:ext cx="106368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Отчетные формы предоставлять не позднее </a:t>
            </a:r>
            <a:endParaRPr lang="ru-RU" sz="4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sz="4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15-го 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числа месяца, следующего за отчетным.</a:t>
            </a:r>
            <a:r>
              <a:rPr lang="ru-RU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94312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785782"/>
              </p:ext>
            </p:extLst>
          </p:nvPr>
        </p:nvGraphicFramePr>
        <p:xfrm>
          <a:off x="466530" y="158620"/>
          <a:ext cx="11457992" cy="6484257"/>
        </p:xfrm>
        <a:graphic>
          <a:graphicData uri="http://schemas.openxmlformats.org/drawingml/2006/table">
            <a:tbl>
              <a:tblPr/>
              <a:tblGrid>
                <a:gridCol w="1289555">
                  <a:extLst>
                    <a:ext uri="{9D8B030D-6E8A-4147-A177-3AD203B41FA5}">
                      <a16:colId xmlns:a16="http://schemas.microsoft.com/office/drawing/2014/main" val="2305162442"/>
                    </a:ext>
                  </a:extLst>
                </a:gridCol>
                <a:gridCol w="1585516">
                  <a:extLst>
                    <a:ext uri="{9D8B030D-6E8A-4147-A177-3AD203B41FA5}">
                      <a16:colId xmlns:a16="http://schemas.microsoft.com/office/drawing/2014/main" val="1458256651"/>
                    </a:ext>
                  </a:extLst>
                </a:gridCol>
                <a:gridCol w="2008320">
                  <a:extLst>
                    <a:ext uri="{9D8B030D-6E8A-4147-A177-3AD203B41FA5}">
                      <a16:colId xmlns:a16="http://schemas.microsoft.com/office/drawing/2014/main" val="3396180034"/>
                    </a:ext>
                  </a:extLst>
                </a:gridCol>
                <a:gridCol w="6574601">
                  <a:extLst>
                    <a:ext uri="{9D8B030D-6E8A-4147-A177-3AD203B41FA5}">
                      <a16:colId xmlns:a16="http://schemas.microsoft.com/office/drawing/2014/main" val="1956460121"/>
                    </a:ext>
                  </a:extLst>
                </a:gridCol>
              </a:tblGrid>
              <a:tr h="19505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Год:</a:t>
                      </a:r>
                    </a:p>
                  </a:txBody>
                  <a:tcPr marL="3531" marR="3531" marT="3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31" marR="3531" marT="3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31" marR="3531" marT="3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Приложение №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445428"/>
                  </a:ext>
                </a:extLst>
              </a:tr>
              <a:tr h="19505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Квартал:</a:t>
                      </a:r>
                    </a:p>
                  </a:txBody>
                  <a:tcPr marL="3531" marR="3531" marT="3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31" marR="3531" marT="3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31" marR="3531" marT="3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31" marR="3531" marT="35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8816800"/>
                  </a:ext>
                </a:extLst>
              </a:tr>
              <a:tr h="195059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31" marR="3531" marT="353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31" marR="3531" marT="353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31" marR="3531" marT="35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31" marR="3531" marT="35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048994"/>
                  </a:ext>
                </a:extLst>
              </a:tr>
              <a:tr h="5246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3531" marR="3531" marT="3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Учреждение здравоохранения (во всех ячейках)</a:t>
                      </a:r>
                    </a:p>
                  </a:txBody>
                  <a:tcPr marL="3531" marR="3531" marT="3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Ведомственная принадлежность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(БУЗ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ВУЗ, ЧУЗ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 во всех ячейках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31" marR="3531" marT="3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Показатели</a:t>
                      </a:r>
                    </a:p>
                  </a:txBody>
                  <a:tcPr marL="3531" marR="3531" marT="3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124709"/>
                  </a:ext>
                </a:extLst>
              </a:tr>
              <a:tr h="6808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3531" marR="3531" marT="3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31" marR="3531" marT="3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31" marR="3531" marT="3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Численность лиц (работников), </a:t>
                      </a:r>
                      <a:r>
                        <a:rPr lang="ru-RU" sz="1200" b="1" i="1" u="sng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пригодных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по состоянию здоровья к выполнению отдельных видов работ по </a:t>
                      </a:r>
                      <a:r>
                        <a:rPr lang="ru-RU" sz="1200" b="1" i="1" u="sng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результатам экспертизы профессиональной пригодности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31" marR="3531" marT="3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866311"/>
                  </a:ext>
                </a:extLst>
              </a:tr>
              <a:tr h="5246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531" marR="3531" marT="3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31" marR="3531" marT="3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31" marR="3531" marT="3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Численность лиц (работников), </a:t>
                      </a:r>
                      <a:r>
                        <a:rPr lang="ru-RU" sz="1200" b="1" i="1" u="sng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временно непригодных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 состоянию здоровья к выполнению отдельных видов работ </a:t>
                      </a:r>
                      <a:r>
                        <a:rPr lang="ru-RU" sz="1200" b="1" i="1" u="sng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по результатам экспертизы профессиональной пригодности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3531" marR="3531" marT="3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01717"/>
                  </a:ext>
                </a:extLst>
              </a:tr>
              <a:tr h="5246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3531" marR="3531" marT="3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31" marR="3531" marT="3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31" marR="3531" marT="3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Численность лиц (работников), </a:t>
                      </a:r>
                      <a:r>
                        <a:rPr lang="ru-RU" sz="1200" b="1" i="1" u="sng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постоянно непригодных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 состоянию здоровья к выполнению отдельных видов работ </a:t>
                      </a:r>
                      <a:r>
                        <a:rPr lang="ru-RU" sz="1200" b="1" i="1" u="sng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по результатам экспертизы профессиональной пригодности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3531" marR="3531" marT="3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837928"/>
                  </a:ext>
                </a:extLst>
              </a:tr>
              <a:tr h="6558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531" marR="3531" marT="3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31" marR="3531" marT="3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31" marR="3531" marT="3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лиц </a:t>
                      </a:r>
                      <a:r>
                        <a:rPr lang="ru-RU" sz="1200" b="1" i="1" u="sng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с наличием причинно-следственной связи заболевания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профессиональной деятельностью по результатам проведения </a:t>
                      </a:r>
                      <a:r>
                        <a:rPr lang="ru-RU" sz="1200" b="1" i="1" u="sng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экспертизы связи острого заболевания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профессиональной деятельностью (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для центров профпатологии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).</a:t>
                      </a:r>
                    </a:p>
                  </a:txBody>
                  <a:tcPr marL="3531" marR="3531" marT="3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72546"/>
                  </a:ext>
                </a:extLst>
              </a:tr>
              <a:tr h="9931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3531" marR="3531" marT="3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31" marR="3531" marT="3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31" marR="3531" marT="3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лиц </a:t>
                      </a:r>
                      <a:r>
                        <a:rPr lang="ru-RU" sz="1200" b="1" i="1" u="sng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с отсутствием причинно-следственной связи заболевания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профессиональной деятельностью по результатам проведения </a:t>
                      </a:r>
                      <a:r>
                        <a:rPr lang="ru-RU" sz="1200" b="1" i="1" u="sng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экспертизы связи острого заболевания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профессиональной деятельностью (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для центров профпатологии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).</a:t>
                      </a:r>
                    </a:p>
                  </a:txBody>
                  <a:tcPr marL="3531" marR="3531" marT="3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472255"/>
                  </a:ext>
                </a:extLst>
              </a:tr>
              <a:tr h="9806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3531" marR="3531" marT="3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31" marR="3531" marT="3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31" marR="3531" marT="3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лиц </a:t>
                      </a:r>
                      <a:r>
                        <a:rPr lang="ru-RU" sz="1200" b="1" i="1" u="sng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с наличием причинно-следственной связи заболевания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профессиональной деятельностью по результатам проведения </a:t>
                      </a:r>
                      <a:r>
                        <a:rPr lang="ru-RU" sz="1200" b="1" i="1" u="sng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экспертизы связи хронического заболевания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профессиональной деятельностью (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для центров профпатологии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).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31" marR="3531" marT="3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887735"/>
                  </a:ext>
                </a:extLst>
              </a:tr>
              <a:tr h="9869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3531" marR="3531" marT="3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31" marR="3531" marT="3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31" marR="3531" marT="3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лиц </a:t>
                      </a:r>
                      <a:r>
                        <a:rPr lang="ru-RU" sz="1200" b="1" i="1" u="sng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с отсутствием причинно-следственной связи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заболевания с профессиональной деятельностью по результатам проведения экспертизы связи хронического заболевания с профессиональной деятельностью (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для центров профпатологии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).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31" marR="3531" marT="3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234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47636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619861" y="0"/>
            <a:ext cx="2397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Приложение № 2</a:t>
            </a:r>
            <a:r>
              <a:rPr lang="ru-RU" dirty="0"/>
              <a:t>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345500"/>
              </p:ext>
            </p:extLst>
          </p:nvPr>
        </p:nvGraphicFramePr>
        <p:xfrm>
          <a:off x="653143" y="811763"/>
          <a:ext cx="10702212" cy="4795935"/>
        </p:xfrm>
        <a:graphic>
          <a:graphicData uri="http://schemas.openxmlformats.org/drawingml/2006/table">
            <a:tbl>
              <a:tblPr/>
              <a:tblGrid>
                <a:gridCol w="5351106">
                  <a:extLst>
                    <a:ext uri="{9D8B030D-6E8A-4147-A177-3AD203B41FA5}">
                      <a16:colId xmlns:a16="http://schemas.microsoft.com/office/drawing/2014/main" val="3387841431"/>
                    </a:ext>
                  </a:extLst>
                </a:gridCol>
                <a:gridCol w="5351106">
                  <a:extLst>
                    <a:ext uri="{9D8B030D-6E8A-4147-A177-3AD203B41FA5}">
                      <a16:colId xmlns:a16="http://schemas.microsoft.com/office/drawing/2014/main" val="4052980636"/>
                    </a:ext>
                  </a:extLst>
                </a:gridCol>
              </a:tblGrid>
              <a:tr h="266440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Численность лиц (работников) с впервые установленными начальными признаками профессионального заболевания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2358343"/>
                  </a:ext>
                </a:extLst>
              </a:tr>
              <a:tr h="10657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Предварительный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Периодический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59582"/>
                  </a:ext>
                </a:extLst>
              </a:tr>
              <a:tr h="5328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0331303"/>
                  </a:ext>
                </a:extLst>
              </a:tr>
              <a:tr h="53288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882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18842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15804" y="0"/>
            <a:ext cx="23761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Приложение №3</a:t>
            </a:r>
            <a:r>
              <a:rPr lang="ru-RU" dirty="0"/>
              <a:t>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346477"/>
              </p:ext>
            </p:extLst>
          </p:nvPr>
        </p:nvGraphicFramePr>
        <p:xfrm>
          <a:off x="606490" y="2174032"/>
          <a:ext cx="11010122" cy="2183363"/>
        </p:xfrm>
        <a:graphic>
          <a:graphicData uri="http://schemas.openxmlformats.org/drawingml/2006/table">
            <a:tbl>
              <a:tblPr/>
              <a:tblGrid>
                <a:gridCol w="11010122">
                  <a:extLst>
                    <a:ext uri="{9D8B030D-6E8A-4147-A177-3AD203B41FA5}">
                      <a16:colId xmlns:a16="http://schemas.microsoft.com/office/drawing/2014/main" val="3605498418"/>
                    </a:ext>
                  </a:extLst>
                </a:gridCol>
              </a:tblGrid>
              <a:tr h="684338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ФОРМА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3285930"/>
                  </a:ext>
                </a:extLst>
              </a:tr>
              <a:tr h="14990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отчета хронических соматических заболеваний по результатам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проведённых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обязательных предварительных при поступлении на работу и периодических медицинских осмотров (обследований) работников в медицинском учреждении: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5441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50401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81118" y="0"/>
            <a:ext cx="23108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Приложение №4</a:t>
            </a:r>
            <a:r>
              <a:rPr lang="ru-RU" dirty="0"/>
              <a:t>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839519"/>
              </p:ext>
            </p:extLst>
          </p:nvPr>
        </p:nvGraphicFramePr>
        <p:xfrm>
          <a:off x="737117" y="1604866"/>
          <a:ext cx="10888827" cy="3722914"/>
        </p:xfrm>
        <a:graphic>
          <a:graphicData uri="http://schemas.openxmlformats.org/drawingml/2006/table">
            <a:tbl>
              <a:tblPr/>
              <a:tblGrid>
                <a:gridCol w="2070055">
                  <a:extLst>
                    <a:ext uri="{9D8B030D-6E8A-4147-A177-3AD203B41FA5}">
                      <a16:colId xmlns:a16="http://schemas.microsoft.com/office/drawing/2014/main" val="3313673058"/>
                    </a:ext>
                  </a:extLst>
                </a:gridCol>
                <a:gridCol w="1952247">
                  <a:extLst>
                    <a:ext uri="{9D8B030D-6E8A-4147-A177-3AD203B41FA5}">
                      <a16:colId xmlns:a16="http://schemas.microsoft.com/office/drawing/2014/main" val="3102726615"/>
                    </a:ext>
                  </a:extLst>
                </a:gridCol>
                <a:gridCol w="1817610">
                  <a:extLst>
                    <a:ext uri="{9D8B030D-6E8A-4147-A177-3AD203B41FA5}">
                      <a16:colId xmlns:a16="http://schemas.microsoft.com/office/drawing/2014/main" val="3501705573"/>
                    </a:ext>
                  </a:extLst>
                </a:gridCol>
                <a:gridCol w="1834439">
                  <a:extLst>
                    <a:ext uri="{9D8B030D-6E8A-4147-A177-3AD203B41FA5}">
                      <a16:colId xmlns:a16="http://schemas.microsoft.com/office/drawing/2014/main" val="3291388869"/>
                    </a:ext>
                  </a:extLst>
                </a:gridCol>
                <a:gridCol w="3214476">
                  <a:extLst>
                    <a:ext uri="{9D8B030D-6E8A-4147-A177-3AD203B41FA5}">
                      <a16:colId xmlns:a16="http://schemas.microsoft.com/office/drawing/2014/main" val="1063398367"/>
                    </a:ext>
                  </a:extLst>
                </a:gridCol>
              </a:tblGrid>
              <a:tr h="27921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Предварительный диагноз профзаболевания  по международной классификации болезней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и дата экстренного извещения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Дата направления на экспертизу в центр профпатологии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Центр профпатологии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Результат проведения экспертизы связи хронического заболевания с профессиональной деятельностью (</a:t>
                      </a:r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для центров профпатологии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160375"/>
                  </a:ext>
                </a:extLst>
              </a:tr>
              <a:tr h="4653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4017652"/>
                  </a:ext>
                </a:extLst>
              </a:tr>
              <a:tr h="46536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35086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15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3730294"/>
              </p:ext>
            </p:extLst>
          </p:nvPr>
        </p:nvGraphicFramePr>
        <p:xfrm>
          <a:off x="573577" y="515389"/>
          <a:ext cx="11139055" cy="571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304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34465" y="0"/>
            <a:ext cx="23575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Приложение №5</a:t>
            </a:r>
            <a:r>
              <a:rPr lang="ru-RU" dirty="0"/>
              <a:t>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589641"/>
              </p:ext>
            </p:extLst>
          </p:nvPr>
        </p:nvGraphicFramePr>
        <p:xfrm>
          <a:off x="326572" y="625152"/>
          <a:ext cx="11597950" cy="5950032"/>
        </p:xfrm>
        <a:graphic>
          <a:graphicData uri="http://schemas.openxmlformats.org/drawingml/2006/table">
            <a:tbl>
              <a:tblPr/>
              <a:tblGrid>
                <a:gridCol w="1353782">
                  <a:extLst>
                    <a:ext uri="{9D8B030D-6E8A-4147-A177-3AD203B41FA5}">
                      <a16:colId xmlns:a16="http://schemas.microsoft.com/office/drawing/2014/main" val="2493904047"/>
                    </a:ext>
                  </a:extLst>
                </a:gridCol>
                <a:gridCol w="1353782">
                  <a:extLst>
                    <a:ext uri="{9D8B030D-6E8A-4147-A177-3AD203B41FA5}">
                      <a16:colId xmlns:a16="http://schemas.microsoft.com/office/drawing/2014/main" val="2372454367"/>
                    </a:ext>
                  </a:extLst>
                </a:gridCol>
                <a:gridCol w="1262980">
                  <a:extLst>
                    <a:ext uri="{9D8B030D-6E8A-4147-A177-3AD203B41FA5}">
                      <a16:colId xmlns:a16="http://schemas.microsoft.com/office/drawing/2014/main" val="1474069406"/>
                    </a:ext>
                  </a:extLst>
                </a:gridCol>
                <a:gridCol w="1056610">
                  <a:extLst>
                    <a:ext uri="{9D8B030D-6E8A-4147-A177-3AD203B41FA5}">
                      <a16:colId xmlns:a16="http://schemas.microsoft.com/office/drawing/2014/main" val="517793072"/>
                    </a:ext>
                  </a:extLst>
                </a:gridCol>
                <a:gridCol w="1056610">
                  <a:extLst>
                    <a:ext uri="{9D8B030D-6E8A-4147-A177-3AD203B41FA5}">
                      <a16:colId xmlns:a16="http://schemas.microsoft.com/office/drawing/2014/main" val="3221839806"/>
                    </a:ext>
                  </a:extLst>
                </a:gridCol>
                <a:gridCol w="1056610">
                  <a:extLst>
                    <a:ext uri="{9D8B030D-6E8A-4147-A177-3AD203B41FA5}">
                      <a16:colId xmlns:a16="http://schemas.microsoft.com/office/drawing/2014/main" val="488994741"/>
                    </a:ext>
                  </a:extLst>
                </a:gridCol>
                <a:gridCol w="1056610">
                  <a:extLst>
                    <a:ext uri="{9D8B030D-6E8A-4147-A177-3AD203B41FA5}">
                      <a16:colId xmlns:a16="http://schemas.microsoft.com/office/drawing/2014/main" val="1213326787"/>
                    </a:ext>
                  </a:extLst>
                </a:gridCol>
                <a:gridCol w="1056610">
                  <a:extLst>
                    <a:ext uri="{9D8B030D-6E8A-4147-A177-3AD203B41FA5}">
                      <a16:colId xmlns:a16="http://schemas.microsoft.com/office/drawing/2014/main" val="3946889652"/>
                    </a:ext>
                  </a:extLst>
                </a:gridCol>
                <a:gridCol w="1089631">
                  <a:extLst>
                    <a:ext uri="{9D8B030D-6E8A-4147-A177-3AD203B41FA5}">
                      <a16:colId xmlns:a16="http://schemas.microsoft.com/office/drawing/2014/main" val="1678625370"/>
                    </a:ext>
                  </a:extLst>
                </a:gridCol>
                <a:gridCol w="1254725">
                  <a:extLst>
                    <a:ext uri="{9D8B030D-6E8A-4147-A177-3AD203B41FA5}">
                      <a16:colId xmlns:a16="http://schemas.microsoft.com/office/drawing/2014/main" val="3948848154"/>
                    </a:ext>
                  </a:extLst>
                </a:gridCol>
              </a:tblGrid>
              <a:tr h="918755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Исследования на выявление онкопатологии</a:t>
                      </a:r>
                    </a:p>
                  </a:txBody>
                  <a:tcPr marL="8745" marR="8745" marT="8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Выявлено</a:t>
                      </a:r>
                    </a:p>
                  </a:txBody>
                  <a:tcPr marL="8745" marR="8745" marT="8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650106"/>
                  </a:ext>
                </a:extLst>
              </a:tr>
              <a:tr h="192501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Рентгенография</a:t>
                      </a:r>
                    </a:p>
                  </a:txBody>
                  <a:tcPr marL="8745" marR="8745" marT="874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Маммография</a:t>
                      </a:r>
                    </a:p>
                  </a:txBody>
                  <a:tcPr marL="8745" marR="8745" marT="874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Цитологическое исследование у женщин</a:t>
                      </a:r>
                    </a:p>
                  </a:txBody>
                  <a:tcPr marL="8745" marR="8745" marT="874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УЗИ малого таза</a:t>
                      </a:r>
                    </a:p>
                  </a:txBody>
                  <a:tcPr marL="8745" marR="8745" marT="874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выявленых с подозрением на онкопатологию</a:t>
                      </a:r>
                    </a:p>
                  </a:txBody>
                  <a:tcPr marL="8745" marR="8745" marT="874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подтвержденных диагнозов</a:t>
                      </a:r>
                    </a:p>
                  </a:txBody>
                  <a:tcPr marL="8745" marR="8745" marT="874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905931"/>
                  </a:ext>
                </a:extLst>
              </a:tr>
              <a:tr h="2479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Подлежало</a:t>
                      </a:r>
                    </a:p>
                  </a:txBody>
                  <a:tcPr marL="8745" marR="8745" marT="874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Выполнено</a:t>
                      </a:r>
                    </a:p>
                  </a:txBody>
                  <a:tcPr marL="8745" marR="8745" marT="874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Подлежало</a:t>
                      </a:r>
                    </a:p>
                  </a:txBody>
                  <a:tcPr marL="8745" marR="8745" marT="874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Выполнено</a:t>
                      </a:r>
                    </a:p>
                  </a:txBody>
                  <a:tcPr marL="8745" marR="8745" marT="874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Подлежало</a:t>
                      </a:r>
                    </a:p>
                  </a:txBody>
                  <a:tcPr marL="8745" marR="8745" marT="874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Выполнено</a:t>
                      </a:r>
                    </a:p>
                  </a:txBody>
                  <a:tcPr marL="8745" marR="8745" marT="874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Подлежало</a:t>
                      </a:r>
                    </a:p>
                  </a:txBody>
                  <a:tcPr marL="8745" marR="8745" marT="874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Выполнено</a:t>
                      </a:r>
                    </a:p>
                  </a:txBody>
                  <a:tcPr marL="8745" marR="8745" marT="874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4638179"/>
                  </a:ext>
                </a:extLst>
              </a:tr>
              <a:tr h="2916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8745" marR="8745" marT="8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745" marR="8745" marT="87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8745" marR="8745" marT="8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745" marR="8745" marT="87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8745" marR="8745" marT="8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8745" marR="8745" marT="87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8745" marR="8745" marT="8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8745" marR="8745" marT="87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8745" marR="8745" marT="8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8745" marR="8745" marT="87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7387702"/>
                  </a:ext>
                </a:extLst>
              </a:tr>
              <a:tr h="29166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745" marR="8745" marT="8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745" marR="8745" marT="8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745" marR="8745" marT="8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745" marR="8745" marT="8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745" marR="8745" marT="8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745" marR="8745" marT="8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745" marR="8745" marT="8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745" marR="8745" marT="8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745" marR="8745" marT="8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745" marR="8745" marT="8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5144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1432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7"/>
            <a:ext cx="9905998" cy="5315751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</a:t>
            </a:r>
            <a:endParaRPr lang="ru-RU" sz="48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24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6680" y="714150"/>
            <a:ext cx="11155679" cy="553652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данных слайдах представлены сведения по проведению предварительных и периодических медицинских осмотрах за период с 2014 г. по 2022 г. в бюджетных городских медицинских учреждениях.</a:t>
            </a:r>
          </a:p>
          <a:p>
            <a:pPr marL="0" indent="0" algn="just"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Лидирующее положение по числу осмотренных за данный период занимает Городская поликлиника №4, за ними следует КМСЧ №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7,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3-е место занимает Городская поликлиника №2, на 4- месте КМСЧ №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9, на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5-м месте Городская поликлиника №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97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4443313"/>
              </p:ext>
            </p:extLst>
          </p:nvPr>
        </p:nvGraphicFramePr>
        <p:xfrm>
          <a:off x="550506" y="597158"/>
          <a:ext cx="11056776" cy="5738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576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2029381"/>
              </p:ext>
            </p:extLst>
          </p:nvPr>
        </p:nvGraphicFramePr>
        <p:xfrm>
          <a:off x="339634" y="235131"/>
          <a:ext cx="10946675" cy="6348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498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0941" y="887884"/>
            <a:ext cx="1076379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данных слайдах представлены сведения по проведению предварительных и периодических медицинских </a:t>
            </a: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осмотров медицинскими учреждениями районов области.</a:t>
            </a:r>
            <a:endParaRPr lang="ru-RU" sz="36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Первое место </a:t>
            </a:r>
            <a:r>
              <a:rPr lang="ru-RU" sz="3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занимает </a:t>
            </a:r>
            <a:r>
              <a:rPr lang="ru-RU" sz="36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Называевский</a:t>
            </a:r>
            <a:r>
              <a:rPr lang="ru-RU" sz="3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район, за ним следует Тарский </a:t>
            </a: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район, а на 3-м месте </a:t>
            </a:r>
            <a:r>
              <a:rPr lang="ru-RU" sz="3600" dirty="0" err="1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Любинский</a:t>
            </a: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район, </a:t>
            </a: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 место занимает </a:t>
            </a:r>
            <a:r>
              <a:rPr lang="ru-RU" sz="36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Большереченский</a:t>
            </a:r>
            <a:r>
              <a:rPr lang="ru-RU" sz="3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район, 5-е </a:t>
            </a:r>
            <a:r>
              <a:rPr lang="ru-RU" sz="3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делят </a:t>
            </a:r>
            <a:r>
              <a:rPr lang="ru-RU" sz="36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Саргатский</a:t>
            </a:r>
            <a:r>
              <a:rPr lang="ru-RU" sz="3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6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Щербакульский</a:t>
            </a:r>
            <a:r>
              <a:rPr lang="ru-RU" sz="3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районы.</a:t>
            </a:r>
          </a:p>
        </p:txBody>
      </p:sp>
    </p:spTree>
    <p:extLst>
      <p:ext uri="{BB962C8B-B14F-4D97-AF65-F5344CB8AC3E}">
        <p14:creationId xmlns:p14="http://schemas.microsoft.com/office/powerpoint/2010/main" val="213908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2808899"/>
              </p:ext>
            </p:extLst>
          </p:nvPr>
        </p:nvGraphicFramePr>
        <p:xfrm>
          <a:off x="457200" y="438539"/>
          <a:ext cx="10982131" cy="5906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190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344</TotalTime>
  <Words>902</Words>
  <Application>Microsoft Office PowerPoint</Application>
  <PresentationFormat>Широкоэкранный</PresentationFormat>
  <Paragraphs>136</Paragraphs>
  <Slides>41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7" baseType="lpstr">
      <vt:lpstr>Arial</vt:lpstr>
      <vt:lpstr>Calibri</vt:lpstr>
      <vt:lpstr>Times New Roman</vt:lpstr>
      <vt:lpstr>Trebuchet MS</vt:lpstr>
      <vt:lpstr>Tw Cen MT</vt:lpstr>
      <vt:lpstr>Контур</vt:lpstr>
      <vt:lpstr>Министерство здравоохранения Омской области  Бюджетное учреждение здравоохранения Омской области  «Клиническая медико-санитарная часть № 7» (БУЗОО «КМСЧ № 7») ул. Тварковского, д. 8, г. Омск, 644053 тел/факс (3812) 67-03-53, e-mail:  msch7_mail@minzdrav.omskportal.ru,   </vt:lpstr>
      <vt:lpstr>Сведения по предварительным и периодическим медицинским осмотрам за 2014-2022 гг.   Руководитель центра профпатологии БУЗОО «кмсч №7»  Пашин Владимир Викторович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Отношение выявленных хронических соматических заболеваний и с подозрением на профессиональное заболевание относительно прошедших ПМО за 9-летний период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34</cp:revision>
  <dcterms:created xsi:type="dcterms:W3CDTF">2023-03-17T07:05:05Z</dcterms:created>
  <dcterms:modified xsi:type="dcterms:W3CDTF">2023-03-29T08:47:11Z</dcterms:modified>
</cp:coreProperties>
</file>