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7" r:id="rId39"/>
    <p:sldId id="298" r:id="rId40"/>
    <p:sldId id="299" r:id="rId41"/>
    <p:sldId id="300" r:id="rId42"/>
    <p:sldId id="301" r:id="rId43"/>
    <p:sldId id="291" r:id="rId44"/>
    <p:sldId id="292" r:id="rId45"/>
    <p:sldId id="293" r:id="rId46"/>
    <p:sldId id="294" r:id="rId47"/>
    <p:sldId id="295" r:id="rId48"/>
    <p:sldId id="296" r:id="rId49"/>
    <p:sldId id="302" r:id="rId50"/>
    <p:sldId id="303" r:id="rId51"/>
    <p:sldId id="304" r:id="rId52"/>
    <p:sldId id="305" r:id="rId53"/>
    <p:sldId id="306" r:id="rId54"/>
    <p:sldId id="309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ysheva, Aleksandra" initials="KA" lastIdx="7" clrIdx="0">
    <p:extLst>
      <p:ext uri="{19B8F6BF-5375-455C-9EA6-DF929625EA0E}">
        <p15:presenceInfo xmlns:p15="http://schemas.microsoft.com/office/powerpoint/2012/main" xmlns="" userId="S::klnt662@astrazeneca.net::a56a88aa-efdd-468c-9c2f-f3cc2caa6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E6AF00"/>
    <a:srgbClr val="AAE0FA"/>
    <a:srgbClr val="F0D1BC"/>
    <a:srgbClr val="3C2961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 snapToGrid="0">
      <p:cViewPr varScale="1">
        <p:scale>
          <a:sx n="61" d="100"/>
          <a:sy n="61" d="100"/>
        </p:scale>
        <p:origin x="-760" y="-72"/>
      </p:cViewPr>
      <p:guideLst>
        <p:guide orient="horz" pos="10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23696674325036E-2"/>
          <c:y val="0.12721131615037773"/>
          <c:w val="0.90308125217559931"/>
          <c:h val="0.7388712571929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-5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E6-4461-9EA0-37BF95F22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041408"/>
        <c:axId val="199042944"/>
      </c:barChart>
      <c:catAx>
        <c:axId val="1990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42944"/>
        <c:crossesAt val="-5"/>
        <c:auto val="1"/>
        <c:lblAlgn val="ctr"/>
        <c:lblOffset val="100"/>
        <c:noMultiLvlLbl val="0"/>
      </c:catAx>
      <c:valAx>
        <c:axId val="199042944"/>
        <c:scaling>
          <c:orientation val="minMax"/>
          <c:max val="30"/>
          <c:min val="-5"/>
        </c:scaling>
        <c:delete val="0"/>
        <c:axPos val="l"/>
        <c:majorGridlines>
          <c:spPr>
            <a:ln w="254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41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As-needed SABA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26-40F5-B5C6-A5591DCA1D65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26-40F5-B5C6-A5591DCA1D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As-needed BUD/FORM</c:v>
                </c:pt>
              </c:strCache>
            </c:strRef>
          </c:tx>
          <c:spPr>
            <a:solidFill>
              <a:srgbClr val="E432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F26-40F5-B5C6-A5591DCA1D65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26-40F5-B5C6-A5591DCA1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8"/>
        <c:axId val="168087552"/>
        <c:axId val="168089088"/>
      </c:barChart>
      <c:catAx>
        <c:axId val="1680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089088"/>
        <c:crosses val="autoZero"/>
        <c:auto val="1"/>
        <c:lblAlgn val="ctr"/>
        <c:lblOffset val="100"/>
        <c:noMultiLvlLbl val="0"/>
      </c:catAx>
      <c:valAx>
        <c:axId val="168089088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087552"/>
        <c:crosses val="autoZero"/>
        <c:crossBetween val="between"/>
        <c:majorUnit val="10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03708374515568E-2"/>
          <c:y val="2.850350310369703E-2"/>
          <c:w val="0.84170813994024618"/>
          <c:h val="0.8697150417941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Первый день лечения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БУД/ФОРМ Рапихалер 160/4,5 мкг/доза 2 ингаляции 2 раза в день</c:v>
                </c:pt>
                <c:pt idx="1">
                  <c:v>Будесонид 160 мкг/доза 2 ингаляции 2 раза в день</c:v>
                </c:pt>
                <c:pt idx="2">
                  <c:v>Формотерол  4,5 мкг/доза 2 ингаляции 2 раза в день</c:v>
                </c:pt>
                <c:pt idx="3">
                  <c:v>Плацебо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370</c:v>
                </c:pt>
                <c:pt idx="1">
                  <c:v>110</c:v>
                </c:pt>
                <c:pt idx="2">
                  <c:v>350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8-4FD3-8DDD-E6D30790B9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недель лечения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БУД/ФОРМ Рапихалер 160/4,5 мкг/доза 2 ингаляции 2 раза в день</c:v>
                </c:pt>
                <c:pt idx="1">
                  <c:v>Будесонид 160 мкг/доза 2 ингаляции 2 раза в день</c:v>
                </c:pt>
                <c:pt idx="2">
                  <c:v>Формотерол  4,5 мкг/доза 2 ингаляции 2 раза в день</c:v>
                </c:pt>
                <c:pt idx="3">
                  <c:v>Плацебо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370</c:v>
                </c:pt>
                <c:pt idx="1">
                  <c:v>150</c:v>
                </c:pt>
                <c:pt idx="2">
                  <c:v>170</c:v>
                </c:pt>
                <c:pt idx="3">
                  <c:v>-30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48-4FD3-8DDD-E6D30790B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66592"/>
        <c:axId val="200768128"/>
      </c:barChart>
      <c:catAx>
        <c:axId val="20076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0768128"/>
        <c:crossesAt val="0"/>
        <c:auto val="1"/>
        <c:lblAlgn val="ctr"/>
        <c:lblOffset val="100"/>
        <c:noMultiLvlLbl val="0"/>
      </c:catAx>
      <c:valAx>
        <c:axId val="20076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7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04444943833177"/>
          <c:y val="9.3879307908129109E-2"/>
          <c:w val="0.24871586990155314"/>
          <c:h val="0.15907444322778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3D9F7-2EBC-4808-9F3B-A9782345565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E0A5-5FBD-48A0-A789-11ED477F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4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контроля симптомов БА проводится на основании клинических признаков за последние 4 недели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EE0A5-5FBD-48A0-A789-11ED477F598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56E4A8-6398-4A43-BA9F-928CADFE9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63F9C-0409-4FC6-8B53-3C193446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207803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21D954-5F27-4721-A113-EE3544EA0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8160" y="4296444"/>
            <a:ext cx="6075680" cy="66163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F5B558D-5C8B-4827-9326-4941C685B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6882" y="0"/>
            <a:ext cx="3678237" cy="10763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BDF824F0-E273-448E-A7B1-322A6ADAD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974079"/>
            <a:ext cx="5334000" cy="64738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uk-UA" dirty="0" err="1"/>
              <a:t>Копирайт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6A8FBAE-2DE8-4E88-9448-070219BBFEFF}"/>
              </a:ext>
            </a:extLst>
          </p:cNvPr>
          <p:cNvCxnSpPr>
            <a:cxnSpLocks/>
          </p:cNvCxnSpPr>
          <p:nvPr userDrawn="1"/>
        </p:nvCxnSpPr>
        <p:spPr>
          <a:xfrm>
            <a:off x="4673600" y="3992880"/>
            <a:ext cx="284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AF77D-A2EF-4474-B007-62523B94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7F3A4-63DE-49CC-B4B7-CCC78040F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A9816B-8289-4E84-94BB-9B1BDECD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A3FF47-A2F2-4C6F-A611-7D81D73F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AF77D-A2EF-4474-B007-62523B94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A9816B-8289-4E84-94BB-9B1BDECD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A3FF47-A2F2-4C6F-A611-7D81D73F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E8006E-7DC3-4149-9D47-1B6FD84DA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 b="66920"/>
          <a:stretch/>
        </p:blipFill>
        <p:spPr>
          <a:xfrm>
            <a:off x="2368" y="0"/>
            <a:ext cx="12187263" cy="1816968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A9816B-8289-4E84-94BB-9B1BDECD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A3FF47-A2F2-4C6F-A611-7D81D73F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FDEF652-3538-42BA-BF13-B840BB5B1D83}"/>
              </a:ext>
            </a:extLst>
          </p:cNvPr>
          <p:cNvSpPr/>
          <p:nvPr userDrawn="1"/>
        </p:nvSpPr>
        <p:spPr>
          <a:xfrm>
            <a:off x="0" y="2427790"/>
            <a:ext cx="12192000" cy="200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655D9D04-7439-4C0A-B4DA-A669A29B6798}"/>
              </a:ext>
            </a:extLst>
          </p:cNvPr>
          <p:cNvGrpSpPr/>
          <p:nvPr userDrawn="1"/>
        </p:nvGrpSpPr>
        <p:grpSpPr>
          <a:xfrm>
            <a:off x="502086" y="0"/>
            <a:ext cx="849451" cy="721995"/>
            <a:chOff x="486846" y="0"/>
            <a:chExt cx="932379" cy="79248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0850896-80CC-43B3-A1AF-2C4BAB72413A}"/>
                </a:ext>
              </a:extLst>
            </p:cNvPr>
            <p:cNvSpPr/>
            <p:nvPr userDrawn="1"/>
          </p:nvSpPr>
          <p:spPr>
            <a:xfrm>
              <a:off x="486846" y="0"/>
              <a:ext cx="932379" cy="792480"/>
            </a:xfrm>
            <a:prstGeom prst="rect">
              <a:avLst/>
            </a:prstGeom>
            <a:solidFill>
              <a:srgbClr val="3C2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xmlns="" id="{630EAF6C-C2FD-4569-8A45-4FE4D7B6A54F}"/>
                </a:ext>
              </a:extLst>
            </p:cNvPr>
            <p:cNvSpPr/>
            <p:nvPr userDrawn="1"/>
          </p:nvSpPr>
          <p:spPr>
            <a:xfrm rot="5400000">
              <a:off x="556070" y="185928"/>
              <a:ext cx="531495" cy="3920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9E05D3E-D56D-4BDE-8D18-9253C62B8D2A}"/>
              </a:ext>
            </a:extLst>
          </p:cNvPr>
          <p:cNvSpPr/>
          <p:nvPr userDrawn="1"/>
        </p:nvSpPr>
        <p:spPr>
          <a:xfrm>
            <a:off x="0" y="6726555"/>
            <a:ext cx="12192000" cy="131445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AAF77D-A2EF-4474-B007-62523B94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2"/>
            <a:ext cx="10459749" cy="7219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375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A0F4DF-FD76-463B-97EE-00EAC1F19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1713"/>
            <a:ext cx="6096000" cy="68545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56E4A8-6398-4A43-BA9F-928CADFE9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1713"/>
            <a:ext cx="6096000" cy="68545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15C240-4690-4B26-8DA7-8CDEC95D0164}"/>
              </a:ext>
            </a:extLst>
          </p:cNvPr>
          <p:cNvSpPr/>
          <p:nvPr userDrawn="1"/>
        </p:nvSpPr>
        <p:spPr>
          <a:xfrm>
            <a:off x="3321934" y="0"/>
            <a:ext cx="5243332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63F9C-0409-4FC6-8B53-3C193446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9144000" cy="207803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F5B558D-5C8B-4827-9326-4941C685B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6882" y="0"/>
            <a:ext cx="3678237" cy="10763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BDF824F0-E273-448E-A7B1-322A6ADAD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1" y="5974079"/>
            <a:ext cx="5334000" cy="64738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uk-UA" dirty="0" err="1"/>
              <a:t>Копирайт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9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62EF82-B9A6-4572-B216-8F995357C6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E773E-D1F5-4562-A9BD-F558CFD7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1"/>
            <a:ext cx="10459749" cy="120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157A71-2EE9-4CFA-A43A-4CDCD7A75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825625"/>
            <a:ext cx="1094422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E92C236-4EB7-419C-A321-C4A084FD3404}"/>
              </a:ext>
            </a:extLst>
          </p:cNvPr>
          <p:cNvSpPr/>
          <p:nvPr userDrawn="1"/>
        </p:nvSpPr>
        <p:spPr>
          <a:xfrm>
            <a:off x="0" y="6644640"/>
            <a:ext cx="12192000" cy="2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3FD1B0-5376-4C4D-9150-EC952D192660}"/>
              </a:ext>
            </a:extLst>
          </p:cNvPr>
          <p:cNvSpPr/>
          <p:nvPr userDrawn="1"/>
        </p:nvSpPr>
        <p:spPr>
          <a:xfrm>
            <a:off x="0" y="6726555"/>
            <a:ext cx="12192000" cy="131445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BA8C4B-F865-46D5-9AC0-938240659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356351"/>
            <a:ext cx="9903691" cy="3126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37DA2A-0BE3-464C-8228-1A55444F3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831" y="6331935"/>
            <a:ext cx="501073" cy="3126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F32C-737B-4782-9E82-D0A36F26D9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5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6128179-6E54-4E93-BFE8-874307D98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Современные подходы к </a:t>
            </a:r>
            <a:r>
              <a:rPr lang="ru-RU" sz="3200" dirty="0" smtClean="0"/>
              <a:t>ведению </a:t>
            </a:r>
            <a:r>
              <a:rPr lang="ru-RU" sz="3200" dirty="0"/>
              <a:t>бронхо-</a:t>
            </a:r>
            <a:r>
              <a:rPr lang="ru-RU" sz="3200" dirty="0" err="1"/>
              <a:t>обструктивного</a:t>
            </a:r>
            <a:r>
              <a:rPr lang="ru-RU" sz="3200" dirty="0"/>
              <a:t> </a:t>
            </a:r>
            <a:r>
              <a:rPr lang="ru-RU" sz="3200" dirty="0" smtClean="0"/>
              <a:t>синдрома и диагностике бронхиальной астмы. </a:t>
            </a:r>
            <a:r>
              <a:rPr lang="ru-RU" sz="3200" dirty="0"/>
              <a:t>Профессиональные аспекты, риски развития, выбор терапии.</a:t>
            </a:r>
            <a:endParaRPr lang="ru-RU" sz="3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76CAE70-60E3-4174-8B65-9B4580F7B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518" y="0"/>
            <a:ext cx="4408149" cy="1184988"/>
          </a:xfrm>
        </p:spPr>
        <p:txBody>
          <a:bodyPr/>
          <a:lstStyle/>
          <a:p>
            <a:r>
              <a:rPr lang="ru-RU" dirty="0" smtClean="0"/>
              <a:t>Региональная научно-практическая конференция </a:t>
            </a:r>
            <a:endParaRPr lang="ru-RU" dirty="0"/>
          </a:p>
          <a:p>
            <a:r>
              <a:rPr lang="ru-RU" dirty="0"/>
              <a:t>«Актуальные вопросы </a:t>
            </a:r>
            <a:r>
              <a:rPr lang="ru-RU" dirty="0" err="1"/>
              <a:t>профпатологии</a:t>
            </a:r>
            <a:r>
              <a:rPr lang="ru-RU" dirty="0" smtClean="0"/>
              <a:t>»</a:t>
            </a:r>
          </a:p>
          <a:p>
            <a:r>
              <a:rPr lang="ru-RU" dirty="0" smtClean="0">
                <a:effectLst/>
              </a:rPr>
              <a:t>21.03.23 г.</a:t>
            </a:r>
            <a:endParaRPr lang="ru-RU" dirty="0">
              <a:effectLst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E943B74-D961-4CFE-8010-2CBF5A767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000" dirty="0"/>
              <a:t>Лекция при поддержке компании </a:t>
            </a:r>
            <a:r>
              <a:rPr lang="ru-RU" sz="1000" dirty="0" err="1"/>
              <a:t>АстраЗенека</a:t>
            </a:r>
            <a:r>
              <a:rPr lang="ru-RU" sz="1000" dirty="0"/>
              <a:t>.</a:t>
            </a:r>
          </a:p>
          <a:p>
            <a:r>
              <a:rPr lang="ru-RU" sz="1000" dirty="0"/>
              <a:t>Представлена информация только в рамках зарегистрированных в РФ показаний.</a:t>
            </a:r>
          </a:p>
          <a:p>
            <a:r>
              <a:rPr lang="ru-RU" sz="1000" dirty="0"/>
              <a:t>Мнение лектора не всегда может совпадать с точкой зрения компании </a:t>
            </a:r>
            <a:r>
              <a:rPr lang="ru-RU" sz="1000" dirty="0" err="1"/>
              <a:t>АстраЗенека</a:t>
            </a:r>
            <a:r>
              <a:rPr lang="ru-RU" sz="1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AC4F62-CA39-43E7-A19D-556DFFE47725}"/>
              </a:ext>
            </a:extLst>
          </p:cNvPr>
          <p:cNvSpPr txBox="1"/>
          <p:nvPr/>
        </p:nvSpPr>
        <p:spPr>
          <a:xfrm>
            <a:off x="4256882" y="6576706"/>
            <a:ext cx="60940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SYM_</a:t>
            </a:r>
            <a:r>
              <a:rPr lang="en-US" sz="9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RU-11307</a:t>
            </a:r>
            <a:r>
              <a:rPr lang="ru-RU" sz="900" dirty="0"/>
              <a:t>    . Дата одобрения: 13.09. 2021. Дата истечения:  12.09.2023. </a:t>
            </a:r>
          </a:p>
        </p:txBody>
      </p:sp>
    </p:spTree>
    <p:extLst>
      <p:ext uri="{BB962C8B-B14F-4D97-AF65-F5344CB8AC3E}">
        <p14:creationId xmlns:p14="http://schemas.microsoft.com/office/powerpoint/2010/main" val="338819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закон от 21.11.2011 N 323-ФЗ </a:t>
            </a:r>
            <a:br>
              <a:rPr lang="ru-RU" dirty="0"/>
            </a:br>
            <a:r>
              <a:rPr lang="ru-RU" dirty="0"/>
              <a:t>(ред. от 31.07.2020)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E3C39C-0E3C-44A2-86DA-3080D4C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10</a:t>
            </a:fld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6718B0A-1571-4081-AE95-812706AF5797}"/>
              </a:ext>
            </a:extLst>
          </p:cNvPr>
          <p:cNvSpPr/>
          <p:nvPr/>
        </p:nvSpPr>
        <p:spPr>
          <a:xfrm>
            <a:off x="787400" y="2195053"/>
            <a:ext cx="10617200" cy="16631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5731" defTabSz="685800">
              <a:lnSpc>
                <a:spcPct val="115000"/>
              </a:lnSpc>
              <a:spcAft>
                <a:spcPts val="450"/>
              </a:spcAft>
            </a:pPr>
            <a:r>
              <a:rPr lang="ru-RU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Врач-терапевт и врач общей практики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являясь врачами, осуществляющими первичный прием, диспансерное наблюдение и лечение пациента, обязаны:</a:t>
            </a:r>
          </a:p>
          <a:p>
            <a:pPr marL="421481" indent="-285750" defTabSz="685800">
              <a:lnSpc>
                <a:spcPct val="115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Выставить первичный диагноз</a:t>
            </a:r>
          </a:p>
          <a:p>
            <a:pPr marL="421481" indent="-285750" defTabSz="685800">
              <a:lnSpc>
                <a:spcPct val="115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Назначить первичное лечение</a:t>
            </a:r>
            <a:endParaRPr lang="ru-RU" dirty="0">
              <a:solidFill>
                <a:srgbClr val="C7C2BA">
                  <a:lumMod val="75000"/>
                </a:srgb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A57805-30D2-45CA-9FB7-A55D934F9D38}"/>
              </a:ext>
            </a:extLst>
          </p:cNvPr>
          <p:cNvSpPr/>
          <p:nvPr/>
        </p:nvSpPr>
        <p:spPr>
          <a:xfrm>
            <a:off x="787400" y="4442641"/>
            <a:ext cx="10617200" cy="1663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5731" defTabSz="685800">
              <a:lnSpc>
                <a:spcPct val="115000"/>
              </a:lnSpc>
              <a:spcAft>
                <a:spcPts val="450"/>
              </a:spcAft>
            </a:pPr>
            <a:r>
              <a:rPr lang="ru-RU" u="sng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 случае необходимости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врачи первичного звена направляют пациента на прием к врачу-специалисту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(врач-пульмонолог, врач-аллерголог). Врач-специалист при необходимости проводит дополнительные обследования и корректирует лечение, подтверждает выставленный первичный диагноз.</a:t>
            </a:r>
            <a:endParaRPr lang="ru-RU" dirty="0">
              <a:solidFill>
                <a:srgbClr val="C7C2B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7A82683-997B-4797-8A4D-33B5BCC4D29B}"/>
              </a:ext>
            </a:extLst>
          </p:cNvPr>
          <p:cNvSpPr/>
          <p:nvPr/>
        </p:nvSpPr>
        <p:spPr>
          <a:xfrm rot="5400000">
            <a:off x="5902086" y="3897726"/>
            <a:ext cx="387828" cy="505360"/>
          </a:xfrm>
          <a:prstGeom prst="rightArrow">
            <a:avLst>
              <a:gd name="adj1" fmla="val 50000"/>
              <a:gd name="adj2" fmla="val 81437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67764B-8C0B-4EF8-8998-C08A9E3511C8}"/>
              </a:ext>
            </a:extLst>
          </p:cNvPr>
          <p:cNvSpPr txBox="1"/>
          <p:nvPr/>
        </p:nvSpPr>
        <p:spPr>
          <a:xfrm>
            <a:off x="334963" y="1587208"/>
            <a:ext cx="11522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«Об основах охраны здоровья граждан в Российской Федерации»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5498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Бронхиальная астма, определение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Global Initiative for Asthma (GINA). Global Strategy for Asthma Management and Prevention 2021. </a:t>
            </a:r>
            <a:r>
              <a:rPr lang="ru-RU" dirty="0"/>
              <a:t>Доступно по ссылке </a:t>
            </a:r>
            <a:r>
              <a:rPr lang="es-AR" dirty="0"/>
              <a:t>http://www.ginasthma.org/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E3C39C-0E3C-44A2-86DA-3080D4C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11</a:t>
            </a:fld>
            <a:endParaRPr lang="ru-RU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34ACA3F5-E5D1-47FA-ACC2-39AEBA94E284}"/>
              </a:ext>
            </a:extLst>
          </p:cNvPr>
          <p:cNvSpPr txBox="1">
            <a:spLocks/>
          </p:cNvSpPr>
          <p:nvPr/>
        </p:nvSpPr>
        <p:spPr>
          <a:xfrm>
            <a:off x="4988404" y="1905104"/>
            <a:ext cx="6498427" cy="424688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2"/>
                </a:solidFill>
                <a:latin typeface="Arial" charset="0"/>
                <a:cs typeface="Arial" charset="0"/>
              </a:rPr>
              <a:t>Бронхиальная астма –</a:t>
            </a:r>
            <a:endParaRPr lang="en-US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857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charset="0"/>
                <a:cs typeface="Arial" charset="0"/>
              </a:rPr>
              <a:t>это гетерогенное заболевание, характеризующееся хроническим воспалением дыхательных путей, о наличии которого свидетельствуют повторяющиеся респираторные симптомы, такие как свистящие хрипы,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ru-RU" sz="2000" dirty="0">
                <a:latin typeface="Arial" charset="0"/>
                <a:cs typeface="Arial" charset="0"/>
              </a:rPr>
              <a:t>затруднение дыхания, заложенность в груди и кашель.</a:t>
            </a:r>
            <a:endParaRPr lang="en-US" sz="2000" dirty="0">
              <a:latin typeface="Arial" charset="0"/>
              <a:cs typeface="Arial" charset="0"/>
            </a:endParaRPr>
          </a:p>
          <a:p>
            <a:pPr marL="85725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marL="857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charset="0"/>
                <a:cs typeface="Arial" charset="0"/>
              </a:rPr>
              <a:t>Интенсивность симптомов меняется в зависимости от времени и сочетается с вариабельным ограничением  экспираторного (выдыхаемого) потока воздуха.</a:t>
            </a:r>
            <a:endParaRPr lang="en-AU" sz="1800" dirty="0">
              <a:latin typeface="Arial" charset="0"/>
              <a:cs typeface="Arial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6CA39606-DF1A-492D-8AAD-8B5D35D93C47}"/>
              </a:ext>
            </a:extLst>
          </p:cNvPr>
          <p:cNvSpPr/>
          <p:nvPr/>
        </p:nvSpPr>
        <p:spPr>
          <a:xfrm>
            <a:off x="755890" y="2135648"/>
            <a:ext cx="3860800" cy="38608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E0E28B-EDD4-4A1B-AF4D-8DE0FA6A6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294" y="2236124"/>
            <a:ext cx="3289992" cy="3289992"/>
          </a:xfrm>
          <a:prstGeom prst="rect">
            <a:avLst/>
          </a:prstGeom>
        </p:spPr>
      </p:pic>
      <p:sp>
        <p:nvSpPr>
          <p:cNvPr id="9" name="Молния 8">
            <a:extLst>
              <a:ext uri="{FF2B5EF4-FFF2-40B4-BE49-F238E27FC236}">
                <a16:creationId xmlns:a16="http://schemas.microsoft.com/office/drawing/2014/main" xmlns="" id="{E93479AA-B2C8-45A0-997C-3B9AC064E99B}"/>
              </a:ext>
            </a:extLst>
          </p:cNvPr>
          <p:cNvSpPr/>
          <p:nvPr/>
        </p:nvSpPr>
        <p:spPr>
          <a:xfrm>
            <a:off x="1995951" y="3361836"/>
            <a:ext cx="379202" cy="519284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234433E5-AD87-48FD-ABB1-1CCB6FAA142F}"/>
              </a:ext>
            </a:extLst>
          </p:cNvPr>
          <p:cNvSpPr/>
          <p:nvPr/>
        </p:nvSpPr>
        <p:spPr>
          <a:xfrm flipH="1">
            <a:off x="3329809" y="3806406"/>
            <a:ext cx="379202" cy="519284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6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диагностики бронхиальной астмы </a:t>
            </a:r>
            <a:br>
              <a:rPr lang="ru-RU" dirty="0"/>
            </a:br>
            <a:r>
              <a:rPr lang="ru-RU" dirty="0"/>
              <a:t>для врачей первичного звена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Авдеев С.Н., </a:t>
            </a:r>
            <a:r>
              <a:rPr lang="ru-RU" dirty="0" err="1"/>
              <a:t>Айсанов</a:t>
            </a:r>
            <a:r>
              <a:rPr lang="ru-RU" dirty="0"/>
              <a:t> З.Р., Белевский А.С., Емельянов А.В., </a:t>
            </a:r>
            <a:r>
              <a:rPr lang="ru-RU" dirty="0" err="1"/>
              <a:t>Курбачева</a:t>
            </a:r>
            <a:r>
              <a:rPr lang="ru-RU" dirty="0"/>
              <a:t> О.М., Лещенко И.В., Ненашева Н.М., </a:t>
            </a:r>
            <a:r>
              <a:rPr lang="ru-RU" dirty="0" err="1"/>
              <a:t>Фассахов</a:t>
            </a:r>
            <a:r>
              <a:rPr lang="ru-RU" dirty="0"/>
              <a:t> Р.С.</a:t>
            </a:r>
            <a:br>
              <a:rPr lang="ru-RU" dirty="0"/>
            </a:br>
            <a:r>
              <a:rPr lang="ru-RU" dirty="0"/>
              <a:t>Пути улучшения диагностики и лечения больных бронхиальной астмой врачами первичного звена. Пульмонология. 2019; 29 (4): 457–467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12</a:t>
            </a:fld>
            <a:endParaRPr lang="ru-RU"/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xmlns="" id="{7DC70C05-A5EF-49E8-991C-C10102ED373C}"/>
              </a:ext>
            </a:extLst>
          </p:cNvPr>
          <p:cNvSpPr/>
          <p:nvPr/>
        </p:nvSpPr>
        <p:spPr bwMode="auto">
          <a:xfrm>
            <a:off x="801424" y="1745454"/>
            <a:ext cx="5087250" cy="1049577"/>
          </a:xfrm>
          <a:prstGeom prst="rect">
            <a:avLst/>
          </a:prstGeom>
          <a:solidFill>
            <a:srgbClr val="F4F4F4">
              <a:alpha val="50000"/>
            </a:srgbClr>
          </a:solidFill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00" tIns="72000" rIns="72000" bIns="72000" anchor="ctr"/>
          <a:lstStyle/>
          <a:p>
            <a:pPr marL="5390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kern="0" dirty="0">
                <a:solidFill>
                  <a:schemeClr val="tx1"/>
                </a:solidFill>
                <a:latin typeface="Arial"/>
              </a:rPr>
              <a:t>Оценка жалоб, симптомов, </a:t>
            </a:r>
          </a:p>
          <a:p>
            <a:pPr marL="5390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kern="0" dirty="0">
                <a:solidFill>
                  <a:schemeClr val="tx1"/>
                </a:solidFill>
                <a:latin typeface="Arial"/>
              </a:rPr>
              <a:t>опрос пациента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FB3A5B5-40CF-44CA-9171-A336074286E3}"/>
              </a:ext>
            </a:extLst>
          </p:cNvPr>
          <p:cNvSpPr/>
          <p:nvPr/>
        </p:nvSpPr>
        <p:spPr>
          <a:xfrm>
            <a:off x="1060518" y="1928011"/>
            <a:ext cx="684462" cy="684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xmlns="" id="{44D2A68B-738C-4DD9-BA6D-057525D55B8D}"/>
              </a:ext>
            </a:extLst>
          </p:cNvPr>
          <p:cNvSpPr/>
          <p:nvPr/>
        </p:nvSpPr>
        <p:spPr bwMode="auto">
          <a:xfrm>
            <a:off x="801424" y="3074382"/>
            <a:ext cx="5087250" cy="1049577"/>
          </a:xfrm>
          <a:prstGeom prst="rect">
            <a:avLst/>
          </a:prstGeom>
          <a:solidFill>
            <a:srgbClr val="F4F4F4">
              <a:alpha val="50000"/>
            </a:srgbClr>
          </a:solidFill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00" tIns="72000" rIns="72000" bIns="72000" anchor="ctr"/>
          <a:lstStyle/>
          <a:p>
            <a:pPr marL="5390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kern="0" dirty="0">
                <a:solidFill>
                  <a:schemeClr val="tx1"/>
                </a:solidFill>
                <a:latin typeface="Arial"/>
              </a:rPr>
              <a:t>Оценка анамнеза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C06B7B4-C3B0-4274-913C-B8AF6EA1E8FB}"/>
              </a:ext>
            </a:extLst>
          </p:cNvPr>
          <p:cNvSpPr/>
          <p:nvPr/>
        </p:nvSpPr>
        <p:spPr>
          <a:xfrm>
            <a:off x="1060518" y="3256939"/>
            <a:ext cx="684462" cy="684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xmlns="" id="{76B87073-D2D9-462E-8356-1EF7ADF6FC05}"/>
              </a:ext>
            </a:extLst>
          </p:cNvPr>
          <p:cNvSpPr/>
          <p:nvPr/>
        </p:nvSpPr>
        <p:spPr bwMode="auto">
          <a:xfrm>
            <a:off x="801424" y="4372830"/>
            <a:ext cx="5087250" cy="1049577"/>
          </a:xfrm>
          <a:prstGeom prst="rect">
            <a:avLst/>
          </a:prstGeom>
          <a:solidFill>
            <a:srgbClr val="F4F4F4">
              <a:alpha val="50000"/>
            </a:srgbClr>
          </a:solidFill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00" tIns="72000" rIns="72000" bIns="72000" anchor="ctr"/>
          <a:lstStyle/>
          <a:p>
            <a:pPr marL="5390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kern="0" dirty="0">
                <a:solidFill>
                  <a:schemeClr val="tx1"/>
                </a:solidFill>
                <a:latin typeface="Arial"/>
              </a:rPr>
              <a:t>Клиническое обследование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EE9CE2B-9B2C-4FA2-ADBD-5A271DF3B285}"/>
              </a:ext>
            </a:extLst>
          </p:cNvPr>
          <p:cNvSpPr/>
          <p:nvPr/>
        </p:nvSpPr>
        <p:spPr>
          <a:xfrm>
            <a:off x="1060518" y="4555387"/>
            <a:ext cx="684462" cy="684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xmlns="" id="{1D1320B3-7BD1-4E7A-A959-C07179888BD9}"/>
              </a:ext>
            </a:extLst>
          </p:cNvPr>
          <p:cNvSpPr/>
          <p:nvPr/>
        </p:nvSpPr>
        <p:spPr bwMode="auto">
          <a:xfrm>
            <a:off x="6480864" y="1745454"/>
            <a:ext cx="5087250" cy="1049577"/>
          </a:xfrm>
          <a:prstGeom prst="rect">
            <a:avLst/>
          </a:prstGeom>
          <a:solidFill>
            <a:srgbClr val="F4F4F4">
              <a:alpha val="50000"/>
            </a:srgbClr>
          </a:solidFill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00" tIns="72000" rIns="72000" bIns="72000" anchor="ctr"/>
          <a:lstStyle/>
          <a:p>
            <a:pPr marL="5390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kern="0" dirty="0">
                <a:solidFill>
                  <a:schemeClr val="tx1"/>
                </a:solidFill>
                <a:latin typeface="Arial"/>
              </a:rPr>
              <a:t>Спирометрия и </a:t>
            </a:r>
            <a:r>
              <a:rPr lang="ru-RU" kern="0" dirty="0" err="1">
                <a:solidFill>
                  <a:schemeClr val="tx1"/>
                </a:solidFill>
                <a:latin typeface="Arial"/>
              </a:rPr>
              <a:t>пикфлоуметрия</a:t>
            </a:r>
            <a:endParaRPr lang="ru-RU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726D0C7-5F0C-467C-BF7D-492ED908C6EF}"/>
              </a:ext>
            </a:extLst>
          </p:cNvPr>
          <p:cNvSpPr/>
          <p:nvPr/>
        </p:nvSpPr>
        <p:spPr>
          <a:xfrm>
            <a:off x="6739958" y="1928011"/>
            <a:ext cx="684462" cy="684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xmlns="" id="{8046119F-3E64-41FA-876C-B57F9F38665F}"/>
              </a:ext>
            </a:extLst>
          </p:cNvPr>
          <p:cNvSpPr/>
          <p:nvPr/>
        </p:nvSpPr>
        <p:spPr bwMode="auto">
          <a:xfrm>
            <a:off x="6480864" y="3074382"/>
            <a:ext cx="5087250" cy="1049577"/>
          </a:xfrm>
          <a:prstGeom prst="rect">
            <a:avLst/>
          </a:prstGeom>
          <a:solidFill>
            <a:srgbClr val="F4F4F4">
              <a:alpha val="50000"/>
            </a:srgbClr>
          </a:solidFill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00" tIns="72000" rIns="72000" bIns="72000" anchor="ctr"/>
          <a:lstStyle/>
          <a:p>
            <a:pPr marL="539025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kern="0" dirty="0">
                <a:solidFill>
                  <a:schemeClr val="tx1"/>
                </a:solidFill>
                <a:latin typeface="Arial"/>
              </a:rPr>
              <a:t>Оценка шагов 1-4 и постановка первичного диагноза «бронхиальная астма»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5D2DF85-F91F-4427-B3C7-3BC2AE7125C3}"/>
              </a:ext>
            </a:extLst>
          </p:cNvPr>
          <p:cNvSpPr/>
          <p:nvPr/>
        </p:nvSpPr>
        <p:spPr>
          <a:xfrm>
            <a:off x="6739958" y="3256939"/>
            <a:ext cx="684462" cy="6844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473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9">
            <a:extLst>
              <a:ext uri="{FF2B5EF4-FFF2-40B4-BE49-F238E27FC236}">
                <a16:creationId xmlns:a16="http://schemas.microsoft.com/office/drawing/2014/main" xmlns="" id="{3B46246F-5254-49E6-96C4-9D2C997BF608}"/>
              </a:ext>
            </a:extLst>
          </p:cNvPr>
          <p:cNvSpPr/>
          <p:nvPr/>
        </p:nvSpPr>
        <p:spPr>
          <a:xfrm>
            <a:off x="3595131" y="2121005"/>
            <a:ext cx="2326697" cy="2326697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1080000" rIns="0" bIns="0" rtlCol="0" anchor="t" anchorCtr="0"/>
          <a:lstStyle/>
          <a:p>
            <a:pPr algn="ctr" defTabSz="68580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ОДЫШКА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1: Оценка жалоб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Авдеев С.Н., </a:t>
            </a:r>
            <a:r>
              <a:rPr lang="ru-RU" dirty="0" err="1"/>
              <a:t>Айсанов</a:t>
            </a:r>
            <a:r>
              <a:rPr lang="ru-RU" dirty="0"/>
              <a:t> З.Р., Белевский А.С., Емельянов А.В., </a:t>
            </a:r>
            <a:r>
              <a:rPr lang="ru-RU" dirty="0" err="1"/>
              <a:t>Курбачева</a:t>
            </a:r>
            <a:r>
              <a:rPr lang="ru-RU" dirty="0"/>
              <a:t> О.М., Лещенко И.В., Ненашева Н.М., </a:t>
            </a:r>
            <a:r>
              <a:rPr lang="ru-RU" dirty="0" err="1"/>
              <a:t>Фассахов</a:t>
            </a:r>
            <a:r>
              <a:rPr lang="ru-RU" dirty="0"/>
              <a:t> Р.С.</a:t>
            </a:r>
            <a:br>
              <a:rPr lang="ru-RU" dirty="0"/>
            </a:br>
            <a:r>
              <a:rPr lang="ru-RU" dirty="0"/>
              <a:t>Пути улучшения диагностики и лечения больных бронхиальной астмой врачами первичного звена. Пульмонология. 2019; 29 (4): 457–467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13</a:t>
            </a:fld>
            <a:endParaRPr lang="ru-RU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xmlns="" id="{ECBC805C-2175-422B-9789-BA9CFF5BF4D2}"/>
              </a:ext>
            </a:extLst>
          </p:cNvPr>
          <p:cNvSpPr/>
          <p:nvPr/>
        </p:nvSpPr>
        <p:spPr>
          <a:xfrm>
            <a:off x="920089" y="2121005"/>
            <a:ext cx="2326697" cy="2326697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1080000" rIns="0" bIns="0" rtlCol="0" anchor="t" anchorCtr="0"/>
          <a:lstStyle/>
          <a:p>
            <a:pPr algn="ctr" defTabSz="68580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СВИСТЯЩИЕ </a:t>
            </a:r>
          </a:p>
          <a:p>
            <a:pPr algn="ctr" defTabSz="68580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ХРИПЫ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3FE1224-A7F7-47AA-9815-488AB0A95E12}"/>
              </a:ext>
            </a:extLst>
          </p:cNvPr>
          <p:cNvSpPr txBox="1">
            <a:spLocks/>
          </p:cNvSpPr>
          <p:nvPr/>
        </p:nvSpPr>
        <p:spPr>
          <a:xfrm>
            <a:off x="343505" y="4742891"/>
            <a:ext cx="11504991" cy="543279"/>
          </a:xfrm>
          <a:prstGeom prst="rect">
            <a:avLst/>
          </a:prstGeom>
        </p:spPr>
        <p:txBody>
          <a:bodyPr/>
          <a:lstStyle>
            <a:lvl1pPr marL="257168" indent="-257168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69">
              <a:buNone/>
            </a:pPr>
            <a:r>
              <a:rPr lang="ru-RU" sz="1600" b="1" dirty="0">
                <a:solidFill>
                  <a:srgbClr val="4B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вариабельны по времени и интенсивности и часто ухудшаются ночью или рано утром </a:t>
            </a:r>
          </a:p>
          <a:p>
            <a:pPr marL="0" indent="0" algn="ctr" defTabSz="257169">
              <a:buNone/>
            </a:pPr>
            <a:endParaRPr lang="en-GB" sz="1400" b="1" baseline="30000" dirty="0">
              <a:solidFill>
                <a:srgbClr val="D000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8CFF2FF-9084-4929-8639-90405262721B}"/>
              </a:ext>
            </a:extLst>
          </p:cNvPr>
          <p:cNvSpPr txBox="1">
            <a:spLocks/>
          </p:cNvSpPr>
          <p:nvPr/>
        </p:nvSpPr>
        <p:spPr>
          <a:xfrm>
            <a:off x="1108364" y="5425605"/>
            <a:ext cx="10254564" cy="543279"/>
          </a:xfrm>
          <a:prstGeom prst="rect">
            <a:avLst/>
          </a:prstGeom>
        </p:spPr>
        <p:txBody>
          <a:bodyPr/>
          <a:lstStyle>
            <a:lvl1pPr marL="257168" indent="-257168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69">
              <a:buNone/>
            </a:pPr>
            <a:r>
              <a:rPr lang="ru-RU" sz="1600" dirty="0">
                <a:solidFill>
                  <a:srgbClr val="123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 могут провоцировать респираторные вирусные инфекции, физические упражнения, воздействие аллергенов, изменения погоды, контакт с неспецифическими </a:t>
            </a:r>
            <a:r>
              <a:rPr lang="ru-RU" sz="1600" dirty="0" err="1">
                <a:solidFill>
                  <a:srgbClr val="123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ирритантами</a:t>
            </a:r>
            <a:r>
              <a:rPr lang="ru-RU" sz="1600" dirty="0">
                <a:solidFill>
                  <a:srgbClr val="123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u="sng" dirty="0">
              <a:solidFill>
                <a:srgbClr val="123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57169">
              <a:buNone/>
            </a:pPr>
            <a:endParaRPr lang="en-GB" sz="1800" b="1" baseline="30000" dirty="0">
              <a:solidFill>
                <a:srgbClr val="D000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995D65-2809-4B76-A1AF-DE3600499668}"/>
              </a:ext>
            </a:extLst>
          </p:cNvPr>
          <p:cNvSpPr txBox="1"/>
          <p:nvPr/>
        </p:nvSpPr>
        <p:spPr>
          <a:xfrm>
            <a:off x="2173603" y="1456234"/>
            <a:ext cx="78447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Симптомы, характерные для бронхиальной астмы</a:t>
            </a:r>
            <a:endParaRPr lang="ru-RU" sz="2000" dirty="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xmlns="" id="{93A08A35-D344-46CF-9275-260E4A9D4CE9}"/>
              </a:ext>
            </a:extLst>
          </p:cNvPr>
          <p:cNvSpPr/>
          <p:nvPr/>
        </p:nvSpPr>
        <p:spPr>
          <a:xfrm>
            <a:off x="6270173" y="2121005"/>
            <a:ext cx="2326697" cy="2326697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1080000" rIns="0" bIns="0" rtlCol="0" anchor="t" anchorCtr="0"/>
          <a:lstStyle/>
          <a:p>
            <a:pPr algn="ctr" defTabSz="68580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</a:t>
            </a:r>
            <a:b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ЗАЛОЖЕННОСТИ</a:t>
            </a:r>
            <a:b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ГРУДИ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xmlns="" id="{430F33A7-BB32-444E-B8F5-BD65FDE6A32E}"/>
              </a:ext>
            </a:extLst>
          </p:cNvPr>
          <p:cNvSpPr/>
          <p:nvPr/>
        </p:nvSpPr>
        <p:spPr>
          <a:xfrm>
            <a:off x="8945214" y="2121005"/>
            <a:ext cx="2326697" cy="2326697"/>
          </a:xfrm>
          <a:prstGeom prst="ellipse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1080000" rIns="0" bIns="0" rtlCol="0" anchor="t" anchorCtr="0"/>
          <a:lstStyle/>
          <a:p>
            <a:pPr algn="ctr" defTabSz="68580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СУХОЙ </a:t>
            </a:r>
          </a:p>
          <a:p>
            <a:pPr algn="ctr" defTabSz="685800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КАШЕЛЬ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47CA697-D498-4C2E-9CC2-12F44E1070EA}"/>
              </a:ext>
            </a:extLst>
          </p:cNvPr>
          <p:cNvCxnSpPr>
            <a:cxnSpLocks/>
          </p:cNvCxnSpPr>
          <p:nvPr/>
        </p:nvCxnSpPr>
        <p:spPr>
          <a:xfrm>
            <a:off x="1592715" y="5286170"/>
            <a:ext cx="91902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Рисунок 24">
            <a:extLst>
              <a:ext uri="{FF2B5EF4-FFF2-40B4-BE49-F238E27FC236}">
                <a16:creationId xmlns:a16="http://schemas.microsoft.com/office/drawing/2014/main" xmlns="" id="{C8A5C6EF-8D2C-41E0-9DA7-8F8A069E10CC}"/>
              </a:ext>
            </a:extLst>
          </p:cNvPr>
          <p:cNvGrpSpPr/>
          <p:nvPr/>
        </p:nvGrpSpPr>
        <p:grpSpPr>
          <a:xfrm>
            <a:off x="9697390" y="2378721"/>
            <a:ext cx="851999" cy="1056481"/>
            <a:chOff x="9831776" y="2452263"/>
            <a:chExt cx="705088" cy="874311"/>
          </a:xfrm>
          <a:solidFill>
            <a:schemeClr val="accent2"/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45EB8983-A1A2-4632-845F-BD664FD110F2}"/>
                </a:ext>
              </a:extLst>
            </p:cNvPr>
            <p:cNvSpPr/>
            <p:nvPr/>
          </p:nvSpPr>
          <p:spPr>
            <a:xfrm>
              <a:off x="9930481" y="2452263"/>
              <a:ext cx="606383" cy="493562"/>
            </a:xfrm>
            <a:custGeom>
              <a:avLst/>
              <a:gdLst>
                <a:gd name="connsiteX0" fmla="*/ 521773 w 606383"/>
                <a:gd name="connsiteY0" fmla="*/ 112814 h 493562"/>
                <a:gd name="connsiteX1" fmla="*/ 400018 w 606383"/>
                <a:gd name="connsiteY1" fmla="*/ 175074 h 493562"/>
                <a:gd name="connsiteX2" fmla="*/ 398918 w 606383"/>
                <a:gd name="connsiteY2" fmla="*/ 165527 h 493562"/>
                <a:gd name="connsiteX3" fmla="*/ 449403 w 606383"/>
                <a:gd name="connsiteY3" fmla="*/ 119823 h 493562"/>
                <a:gd name="connsiteX4" fmla="*/ 449375 w 606383"/>
                <a:gd name="connsiteY4" fmla="*/ 105735 h 493562"/>
                <a:gd name="connsiteX5" fmla="*/ 437162 w 606383"/>
                <a:gd name="connsiteY5" fmla="*/ 98712 h 493562"/>
                <a:gd name="connsiteX6" fmla="*/ 388328 w 606383"/>
                <a:gd name="connsiteY6" fmla="*/ 63317 h 493562"/>
                <a:gd name="connsiteX7" fmla="*/ 275570 w 606383"/>
                <a:gd name="connsiteY7" fmla="*/ 0 h 493562"/>
                <a:gd name="connsiteX8" fmla="*/ 192919 w 606383"/>
                <a:gd name="connsiteY8" fmla="*/ 27752 h 493562"/>
                <a:gd name="connsiteX9" fmla="*/ 116446 w 606383"/>
                <a:gd name="connsiteY9" fmla="*/ 61695 h 493562"/>
                <a:gd name="connsiteX10" fmla="*/ 85083 w 606383"/>
                <a:gd name="connsiteY10" fmla="*/ 201007 h 493562"/>
                <a:gd name="connsiteX11" fmla="*/ 87762 w 606383"/>
                <a:gd name="connsiteY11" fmla="*/ 206309 h 493562"/>
                <a:gd name="connsiteX12" fmla="*/ 175927 w 606383"/>
                <a:gd name="connsiteY12" fmla="*/ 279596 h 493562"/>
                <a:gd name="connsiteX13" fmla="*/ 130223 w 606383"/>
                <a:gd name="connsiteY13" fmla="*/ 442472 h 493562"/>
                <a:gd name="connsiteX14" fmla="*/ 16238 w 606383"/>
                <a:gd name="connsiteY14" fmla="*/ 395005 h 493562"/>
                <a:gd name="connsiteX15" fmla="*/ 162 w 606383"/>
                <a:gd name="connsiteY15" fmla="*/ 406822 h 493562"/>
                <a:gd name="connsiteX16" fmla="*/ 11980 w 606383"/>
                <a:gd name="connsiteY16" fmla="*/ 422898 h 493562"/>
                <a:gd name="connsiteX17" fmla="*/ 125739 w 606383"/>
                <a:gd name="connsiteY17" fmla="*/ 472833 h 493562"/>
                <a:gd name="connsiteX18" fmla="*/ 152250 w 606383"/>
                <a:gd name="connsiteY18" fmla="*/ 488316 h 493562"/>
                <a:gd name="connsiteX19" fmla="*/ 169228 w 606383"/>
                <a:gd name="connsiteY19" fmla="*/ 493562 h 493562"/>
                <a:gd name="connsiteX20" fmla="*/ 206810 w 606383"/>
                <a:gd name="connsiteY20" fmla="*/ 475907 h 493562"/>
                <a:gd name="connsiteX21" fmla="*/ 207980 w 606383"/>
                <a:gd name="connsiteY21" fmla="*/ 455995 h 493562"/>
                <a:gd name="connsiteX22" fmla="*/ 188068 w 606383"/>
                <a:gd name="connsiteY22" fmla="*/ 454825 h 493562"/>
                <a:gd name="connsiteX23" fmla="*/ 169228 w 606383"/>
                <a:gd name="connsiteY23" fmla="*/ 465359 h 493562"/>
                <a:gd name="connsiteX24" fmla="*/ 161726 w 606383"/>
                <a:gd name="connsiteY24" fmla="*/ 454317 h 493562"/>
                <a:gd name="connsiteX25" fmla="*/ 202198 w 606383"/>
                <a:gd name="connsiteY25" fmla="*/ 292753 h 493562"/>
                <a:gd name="connsiteX26" fmla="*/ 267870 w 606383"/>
                <a:gd name="connsiteY26" fmla="*/ 310183 h 493562"/>
                <a:gd name="connsiteX27" fmla="*/ 278362 w 606383"/>
                <a:gd name="connsiteY27" fmla="*/ 306812 h 493562"/>
                <a:gd name="connsiteX28" fmla="*/ 521773 w 606383"/>
                <a:gd name="connsiteY28" fmla="*/ 141018 h 493562"/>
                <a:gd name="connsiteX29" fmla="*/ 578152 w 606383"/>
                <a:gd name="connsiteY29" fmla="*/ 197876 h 493562"/>
                <a:gd name="connsiteX30" fmla="*/ 553615 w 606383"/>
                <a:gd name="connsiteY30" fmla="*/ 206069 h 493562"/>
                <a:gd name="connsiteX31" fmla="*/ 529571 w 606383"/>
                <a:gd name="connsiteY31" fmla="*/ 213022 h 493562"/>
                <a:gd name="connsiteX32" fmla="*/ 409847 w 606383"/>
                <a:gd name="connsiteY32" fmla="*/ 332576 h 493562"/>
                <a:gd name="connsiteX33" fmla="*/ 311149 w 606383"/>
                <a:gd name="connsiteY33" fmla="*/ 432911 h 493562"/>
                <a:gd name="connsiteX34" fmla="*/ 189197 w 606383"/>
                <a:gd name="connsiteY34" fmla="*/ 410249 h 493562"/>
                <a:gd name="connsiteX35" fmla="*/ 170512 w 606383"/>
                <a:gd name="connsiteY35" fmla="*/ 417229 h 493562"/>
                <a:gd name="connsiteX36" fmla="*/ 177478 w 606383"/>
                <a:gd name="connsiteY36" fmla="*/ 435914 h 493562"/>
                <a:gd name="connsiteX37" fmla="*/ 288995 w 606383"/>
                <a:gd name="connsiteY37" fmla="*/ 464569 h 493562"/>
                <a:gd name="connsiteX38" fmla="*/ 321697 w 606383"/>
                <a:gd name="connsiteY38" fmla="*/ 459084 h 493562"/>
                <a:gd name="connsiteX39" fmla="*/ 431578 w 606383"/>
                <a:gd name="connsiteY39" fmla="*/ 350570 h 493562"/>
                <a:gd name="connsiteX40" fmla="*/ 542192 w 606383"/>
                <a:gd name="connsiteY40" fmla="*/ 238278 h 493562"/>
                <a:gd name="connsiteX41" fmla="*/ 559326 w 606383"/>
                <a:gd name="connsiteY41" fmla="*/ 233723 h 493562"/>
                <a:gd name="connsiteX42" fmla="*/ 606384 w 606383"/>
                <a:gd name="connsiteY42" fmla="*/ 197425 h 493562"/>
                <a:gd name="connsiteX43" fmla="*/ 521773 w 606383"/>
                <a:gd name="connsiteY43" fmla="*/ 112814 h 493562"/>
                <a:gd name="connsiteX44" fmla="*/ 137415 w 606383"/>
                <a:gd name="connsiteY44" fmla="*/ 80535 h 493562"/>
                <a:gd name="connsiteX45" fmla="*/ 194936 w 606383"/>
                <a:gd name="connsiteY45" fmla="*/ 56167 h 493562"/>
                <a:gd name="connsiteX46" fmla="*/ 207106 w 606383"/>
                <a:gd name="connsiteY46" fmla="*/ 52557 h 493562"/>
                <a:gd name="connsiteX47" fmla="*/ 275570 w 606383"/>
                <a:gd name="connsiteY47" fmla="*/ 28204 h 493562"/>
                <a:gd name="connsiteX48" fmla="*/ 366103 w 606383"/>
                <a:gd name="connsiteY48" fmla="*/ 80676 h 493562"/>
                <a:gd name="connsiteX49" fmla="*/ 411539 w 606383"/>
                <a:gd name="connsiteY49" fmla="*/ 121995 h 493562"/>
                <a:gd name="connsiteX50" fmla="*/ 324348 w 606383"/>
                <a:gd name="connsiteY50" fmla="*/ 155120 h 493562"/>
                <a:gd name="connsiteX51" fmla="*/ 238581 w 606383"/>
                <a:gd name="connsiteY51" fmla="*/ 121332 h 493562"/>
                <a:gd name="connsiteX52" fmla="*/ 225100 w 606383"/>
                <a:gd name="connsiteY52" fmla="*/ 112814 h 493562"/>
                <a:gd name="connsiteX53" fmla="*/ 212295 w 606383"/>
                <a:gd name="connsiteY53" fmla="*/ 122333 h 493562"/>
                <a:gd name="connsiteX54" fmla="*/ 172951 w 606383"/>
                <a:gd name="connsiteY54" fmla="*/ 173071 h 493562"/>
                <a:gd name="connsiteX55" fmla="*/ 141025 w 606383"/>
                <a:gd name="connsiteY55" fmla="*/ 155120 h 493562"/>
                <a:gd name="connsiteX56" fmla="*/ 108957 w 606383"/>
                <a:gd name="connsiteY56" fmla="*/ 163863 h 493562"/>
                <a:gd name="connsiteX57" fmla="*/ 137415 w 606383"/>
                <a:gd name="connsiteY57" fmla="*/ 80535 h 493562"/>
                <a:gd name="connsiteX58" fmla="*/ 264571 w 606383"/>
                <a:gd name="connsiteY58" fmla="*/ 281457 h 493562"/>
                <a:gd name="connsiteX59" fmla="*/ 115642 w 606383"/>
                <a:gd name="connsiteY59" fmla="*/ 195296 h 493562"/>
                <a:gd name="connsiteX60" fmla="*/ 141025 w 606383"/>
                <a:gd name="connsiteY60" fmla="*/ 183323 h 493562"/>
                <a:gd name="connsiteX61" fmla="*/ 155620 w 606383"/>
                <a:gd name="connsiteY61" fmla="*/ 201106 h 493562"/>
                <a:gd name="connsiteX62" fmla="*/ 165633 w 606383"/>
                <a:gd name="connsiteY62" fmla="*/ 211061 h 493562"/>
                <a:gd name="connsiteX63" fmla="*/ 179255 w 606383"/>
                <a:gd name="connsiteY63" fmla="*/ 207338 h 493562"/>
                <a:gd name="connsiteX64" fmla="*/ 227412 w 606383"/>
                <a:gd name="connsiteY64" fmla="*/ 151862 h 493562"/>
                <a:gd name="connsiteX65" fmla="*/ 324348 w 606383"/>
                <a:gd name="connsiteY65" fmla="*/ 183323 h 493562"/>
                <a:gd name="connsiteX66" fmla="*/ 371871 w 606383"/>
                <a:gd name="connsiteY66" fmla="*/ 176554 h 493562"/>
                <a:gd name="connsiteX67" fmla="*/ 368882 w 606383"/>
                <a:gd name="connsiteY67" fmla="*/ 197721 h 493562"/>
                <a:gd name="connsiteX68" fmla="*/ 264571 w 606383"/>
                <a:gd name="connsiteY68" fmla="*/ 281457 h 49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6383" h="493562">
                  <a:moveTo>
                    <a:pt x="521773" y="112814"/>
                  </a:moveTo>
                  <a:cubicBezTo>
                    <a:pt x="495939" y="112814"/>
                    <a:pt x="448007" y="141215"/>
                    <a:pt x="400018" y="175074"/>
                  </a:cubicBezTo>
                  <a:cubicBezTo>
                    <a:pt x="399750" y="171576"/>
                    <a:pt x="399384" y="168403"/>
                    <a:pt x="398918" y="165527"/>
                  </a:cubicBezTo>
                  <a:cubicBezTo>
                    <a:pt x="433087" y="147321"/>
                    <a:pt x="448444" y="121501"/>
                    <a:pt x="449403" y="119823"/>
                  </a:cubicBezTo>
                  <a:cubicBezTo>
                    <a:pt x="451899" y="115451"/>
                    <a:pt x="451885" y="110093"/>
                    <a:pt x="449375" y="105735"/>
                  </a:cubicBezTo>
                  <a:cubicBezTo>
                    <a:pt x="446864" y="101378"/>
                    <a:pt x="442183" y="98712"/>
                    <a:pt x="437162" y="98712"/>
                  </a:cubicBezTo>
                  <a:cubicBezTo>
                    <a:pt x="416969" y="98712"/>
                    <a:pt x="405997" y="85922"/>
                    <a:pt x="388328" y="63317"/>
                  </a:cubicBezTo>
                  <a:cubicBezTo>
                    <a:pt x="366287" y="35113"/>
                    <a:pt x="338845" y="0"/>
                    <a:pt x="275570" y="0"/>
                  </a:cubicBezTo>
                  <a:cubicBezTo>
                    <a:pt x="233786" y="0"/>
                    <a:pt x="204286" y="18995"/>
                    <a:pt x="192919" y="27752"/>
                  </a:cubicBezTo>
                  <a:cubicBezTo>
                    <a:pt x="178536" y="27216"/>
                    <a:pt x="145199" y="29698"/>
                    <a:pt x="116446" y="61695"/>
                  </a:cubicBezTo>
                  <a:cubicBezTo>
                    <a:pt x="64509" y="119484"/>
                    <a:pt x="84223" y="197707"/>
                    <a:pt x="85083" y="201007"/>
                  </a:cubicBezTo>
                  <a:cubicBezTo>
                    <a:pt x="85591" y="202953"/>
                    <a:pt x="86507" y="204758"/>
                    <a:pt x="87762" y="206309"/>
                  </a:cubicBezTo>
                  <a:cubicBezTo>
                    <a:pt x="89835" y="208876"/>
                    <a:pt x="123595" y="249700"/>
                    <a:pt x="175927" y="279596"/>
                  </a:cubicBezTo>
                  <a:cubicBezTo>
                    <a:pt x="137725" y="323072"/>
                    <a:pt x="123694" y="395259"/>
                    <a:pt x="130223" y="442472"/>
                  </a:cubicBezTo>
                  <a:cubicBezTo>
                    <a:pt x="99820" y="423900"/>
                    <a:pt x="60588" y="401788"/>
                    <a:pt x="16238" y="395005"/>
                  </a:cubicBezTo>
                  <a:cubicBezTo>
                    <a:pt x="8525" y="393849"/>
                    <a:pt x="1347" y="399123"/>
                    <a:pt x="162" y="406822"/>
                  </a:cubicBezTo>
                  <a:cubicBezTo>
                    <a:pt x="-1008" y="414522"/>
                    <a:pt x="4280" y="421714"/>
                    <a:pt x="11980" y="422898"/>
                  </a:cubicBezTo>
                  <a:cubicBezTo>
                    <a:pt x="55808" y="429597"/>
                    <a:pt x="96224" y="454585"/>
                    <a:pt x="125739" y="472833"/>
                  </a:cubicBezTo>
                  <a:cubicBezTo>
                    <a:pt x="135906" y="479122"/>
                    <a:pt x="144748" y="484551"/>
                    <a:pt x="152250" y="488316"/>
                  </a:cubicBezTo>
                  <a:cubicBezTo>
                    <a:pt x="158553" y="492575"/>
                    <a:pt x="164815" y="493562"/>
                    <a:pt x="169228" y="493562"/>
                  </a:cubicBezTo>
                  <a:cubicBezTo>
                    <a:pt x="186080" y="493562"/>
                    <a:pt x="203482" y="478854"/>
                    <a:pt x="206810" y="475907"/>
                  </a:cubicBezTo>
                  <a:cubicBezTo>
                    <a:pt x="212634" y="470732"/>
                    <a:pt x="213156" y="461819"/>
                    <a:pt x="207980" y="455995"/>
                  </a:cubicBezTo>
                  <a:cubicBezTo>
                    <a:pt x="202791" y="450185"/>
                    <a:pt x="193893" y="449664"/>
                    <a:pt x="188068" y="454825"/>
                  </a:cubicBezTo>
                  <a:cubicBezTo>
                    <a:pt x="182583" y="459690"/>
                    <a:pt x="173163" y="465359"/>
                    <a:pt x="169228" y="465359"/>
                  </a:cubicBezTo>
                  <a:cubicBezTo>
                    <a:pt x="167480" y="465359"/>
                    <a:pt x="164265" y="461495"/>
                    <a:pt x="161726" y="454317"/>
                  </a:cubicBezTo>
                  <a:cubicBezTo>
                    <a:pt x="149768" y="420600"/>
                    <a:pt x="159188" y="334607"/>
                    <a:pt x="202198" y="292753"/>
                  </a:cubicBezTo>
                  <a:cubicBezTo>
                    <a:pt x="222294" y="301482"/>
                    <a:pt x="244306" y="308053"/>
                    <a:pt x="267870" y="310183"/>
                  </a:cubicBezTo>
                  <a:cubicBezTo>
                    <a:pt x="271706" y="310493"/>
                    <a:pt x="275471" y="309294"/>
                    <a:pt x="278362" y="306812"/>
                  </a:cubicBezTo>
                  <a:cubicBezTo>
                    <a:pt x="352523" y="242706"/>
                    <a:pt x="484192" y="141018"/>
                    <a:pt x="521773" y="141018"/>
                  </a:cubicBezTo>
                  <a:cubicBezTo>
                    <a:pt x="577531" y="141018"/>
                    <a:pt x="578180" y="196861"/>
                    <a:pt x="578152" y="197876"/>
                  </a:cubicBezTo>
                  <a:cubicBezTo>
                    <a:pt x="576333" y="201373"/>
                    <a:pt x="560426" y="204659"/>
                    <a:pt x="553615" y="206069"/>
                  </a:cubicBezTo>
                  <a:cubicBezTo>
                    <a:pt x="544731" y="207903"/>
                    <a:pt x="536340" y="209637"/>
                    <a:pt x="529571" y="213022"/>
                  </a:cubicBezTo>
                  <a:cubicBezTo>
                    <a:pt x="493894" y="230860"/>
                    <a:pt x="451165" y="282572"/>
                    <a:pt x="409847" y="332576"/>
                  </a:cubicBezTo>
                  <a:cubicBezTo>
                    <a:pt x="372957" y="377209"/>
                    <a:pt x="334826" y="423364"/>
                    <a:pt x="311149" y="432911"/>
                  </a:cubicBezTo>
                  <a:cubicBezTo>
                    <a:pt x="279730" y="445560"/>
                    <a:pt x="212450" y="420839"/>
                    <a:pt x="189197" y="410249"/>
                  </a:cubicBezTo>
                  <a:cubicBezTo>
                    <a:pt x="182089" y="406992"/>
                    <a:pt x="173755" y="410150"/>
                    <a:pt x="170512" y="417229"/>
                  </a:cubicBezTo>
                  <a:cubicBezTo>
                    <a:pt x="167282" y="424309"/>
                    <a:pt x="170399" y="432671"/>
                    <a:pt x="177478" y="435914"/>
                  </a:cubicBezTo>
                  <a:cubicBezTo>
                    <a:pt x="185220" y="439440"/>
                    <a:pt x="241909" y="464569"/>
                    <a:pt x="288995" y="464569"/>
                  </a:cubicBezTo>
                  <a:cubicBezTo>
                    <a:pt x="300812" y="464569"/>
                    <a:pt x="312023" y="462990"/>
                    <a:pt x="321697" y="459084"/>
                  </a:cubicBezTo>
                  <a:cubicBezTo>
                    <a:pt x="352002" y="446871"/>
                    <a:pt x="388878" y="402239"/>
                    <a:pt x="431578" y="350570"/>
                  </a:cubicBezTo>
                  <a:cubicBezTo>
                    <a:pt x="469202" y="305050"/>
                    <a:pt x="511831" y="253451"/>
                    <a:pt x="542192" y="238278"/>
                  </a:cubicBezTo>
                  <a:cubicBezTo>
                    <a:pt x="545661" y="236543"/>
                    <a:pt x="552614" y="235105"/>
                    <a:pt x="559326" y="233723"/>
                  </a:cubicBezTo>
                  <a:cubicBezTo>
                    <a:pt x="578067" y="229803"/>
                    <a:pt x="606384" y="223950"/>
                    <a:pt x="606384" y="197425"/>
                  </a:cubicBezTo>
                  <a:cubicBezTo>
                    <a:pt x="606384" y="163411"/>
                    <a:pt x="583849" y="112814"/>
                    <a:pt x="521773" y="112814"/>
                  </a:cubicBezTo>
                  <a:close/>
                  <a:moveTo>
                    <a:pt x="137415" y="80535"/>
                  </a:moveTo>
                  <a:cubicBezTo>
                    <a:pt x="163517" y="51486"/>
                    <a:pt x="193751" y="55998"/>
                    <a:pt x="194936" y="56167"/>
                  </a:cubicBezTo>
                  <a:cubicBezTo>
                    <a:pt x="199308" y="56957"/>
                    <a:pt x="203848" y="55617"/>
                    <a:pt x="207106" y="52557"/>
                  </a:cubicBezTo>
                  <a:cubicBezTo>
                    <a:pt x="207360" y="52332"/>
                    <a:pt x="233476" y="28204"/>
                    <a:pt x="275570" y="28204"/>
                  </a:cubicBezTo>
                  <a:cubicBezTo>
                    <a:pt x="325096" y="28204"/>
                    <a:pt x="345007" y="53700"/>
                    <a:pt x="366103" y="80676"/>
                  </a:cubicBezTo>
                  <a:cubicBezTo>
                    <a:pt x="378936" y="97091"/>
                    <a:pt x="392079" y="113914"/>
                    <a:pt x="411539" y="121995"/>
                  </a:cubicBezTo>
                  <a:cubicBezTo>
                    <a:pt x="396704" y="136392"/>
                    <a:pt x="368853" y="155120"/>
                    <a:pt x="324348" y="155120"/>
                  </a:cubicBezTo>
                  <a:cubicBezTo>
                    <a:pt x="255433" y="155120"/>
                    <a:pt x="239145" y="122502"/>
                    <a:pt x="238581" y="121332"/>
                  </a:cubicBezTo>
                  <a:cubicBezTo>
                    <a:pt x="236282" y="115987"/>
                    <a:pt x="230853" y="112462"/>
                    <a:pt x="225100" y="112814"/>
                  </a:cubicBezTo>
                  <a:cubicBezTo>
                    <a:pt x="219276" y="113040"/>
                    <a:pt x="214185" y="116819"/>
                    <a:pt x="212295" y="122333"/>
                  </a:cubicBezTo>
                  <a:cubicBezTo>
                    <a:pt x="209052" y="131781"/>
                    <a:pt x="190325" y="154259"/>
                    <a:pt x="172951" y="173071"/>
                  </a:cubicBezTo>
                  <a:cubicBezTo>
                    <a:pt x="165943" y="163355"/>
                    <a:pt x="155451" y="155120"/>
                    <a:pt x="141025" y="155120"/>
                  </a:cubicBezTo>
                  <a:cubicBezTo>
                    <a:pt x="127882" y="155120"/>
                    <a:pt x="117278" y="158701"/>
                    <a:pt x="108957" y="163863"/>
                  </a:cubicBezTo>
                  <a:cubicBezTo>
                    <a:pt x="108633" y="140355"/>
                    <a:pt x="113400" y="107258"/>
                    <a:pt x="137415" y="80535"/>
                  </a:cubicBezTo>
                  <a:close/>
                  <a:moveTo>
                    <a:pt x="264571" y="281457"/>
                  </a:moveTo>
                  <a:cubicBezTo>
                    <a:pt x="192172" y="272235"/>
                    <a:pt x="133918" y="215123"/>
                    <a:pt x="115642" y="195296"/>
                  </a:cubicBezTo>
                  <a:cubicBezTo>
                    <a:pt x="119548" y="189951"/>
                    <a:pt x="127177" y="183323"/>
                    <a:pt x="141025" y="183323"/>
                  </a:cubicBezTo>
                  <a:cubicBezTo>
                    <a:pt x="148978" y="183323"/>
                    <a:pt x="154563" y="197411"/>
                    <a:pt x="155620" y="201106"/>
                  </a:cubicBezTo>
                  <a:cubicBezTo>
                    <a:pt x="156932" y="205971"/>
                    <a:pt x="160753" y="209778"/>
                    <a:pt x="165633" y="211061"/>
                  </a:cubicBezTo>
                  <a:cubicBezTo>
                    <a:pt x="170526" y="212373"/>
                    <a:pt x="175701" y="210934"/>
                    <a:pt x="179255" y="207338"/>
                  </a:cubicBezTo>
                  <a:cubicBezTo>
                    <a:pt x="185699" y="200823"/>
                    <a:pt x="211534" y="174256"/>
                    <a:pt x="227412" y="151862"/>
                  </a:cubicBezTo>
                  <a:cubicBezTo>
                    <a:pt x="242642" y="166232"/>
                    <a:pt x="271791" y="183323"/>
                    <a:pt x="324348" y="183323"/>
                  </a:cubicBezTo>
                  <a:cubicBezTo>
                    <a:pt x="342370" y="183323"/>
                    <a:pt x="358080" y="180672"/>
                    <a:pt x="371871" y="176554"/>
                  </a:cubicBezTo>
                  <a:cubicBezTo>
                    <a:pt x="372520" y="184381"/>
                    <a:pt x="372040" y="192659"/>
                    <a:pt x="368882" y="197721"/>
                  </a:cubicBezTo>
                  <a:cubicBezTo>
                    <a:pt x="322247" y="232637"/>
                    <a:pt x="280266" y="268018"/>
                    <a:pt x="264571" y="28145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81C8643D-AD99-4E10-BC24-3C12AC859D74}"/>
                </a:ext>
              </a:extLst>
            </p:cNvPr>
            <p:cNvSpPr/>
            <p:nvPr/>
          </p:nvSpPr>
          <p:spPr>
            <a:xfrm>
              <a:off x="9831776" y="2621485"/>
              <a:ext cx="155119" cy="705089"/>
            </a:xfrm>
            <a:custGeom>
              <a:avLst/>
              <a:gdLst>
                <a:gd name="connsiteX0" fmla="*/ 155120 w 155119"/>
                <a:gd name="connsiteY0" fmla="*/ 14102 h 705089"/>
                <a:gd name="connsiteX1" fmla="*/ 141018 w 155119"/>
                <a:gd name="connsiteY1" fmla="*/ 0 h 705089"/>
                <a:gd name="connsiteX2" fmla="*/ 0 w 155119"/>
                <a:gd name="connsiteY2" fmla="*/ 267934 h 705089"/>
                <a:gd name="connsiteX3" fmla="*/ 0 w 155119"/>
                <a:gd name="connsiteY3" fmla="*/ 690987 h 705089"/>
                <a:gd name="connsiteX4" fmla="*/ 14102 w 155119"/>
                <a:gd name="connsiteY4" fmla="*/ 705089 h 705089"/>
                <a:gd name="connsiteX5" fmla="*/ 28204 w 155119"/>
                <a:gd name="connsiteY5" fmla="*/ 690987 h 705089"/>
                <a:gd name="connsiteX6" fmla="*/ 28204 w 155119"/>
                <a:gd name="connsiteY6" fmla="*/ 267934 h 705089"/>
                <a:gd name="connsiteX7" fmla="*/ 141018 w 155119"/>
                <a:gd name="connsiteY7" fmla="*/ 28204 h 705089"/>
                <a:gd name="connsiteX8" fmla="*/ 155120 w 155119"/>
                <a:gd name="connsiteY8" fmla="*/ 14102 h 70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19" h="705089">
                  <a:moveTo>
                    <a:pt x="155120" y="14102"/>
                  </a:moveTo>
                  <a:cubicBezTo>
                    <a:pt x="155120" y="6318"/>
                    <a:pt x="148802" y="0"/>
                    <a:pt x="141018" y="0"/>
                  </a:cubicBezTo>
                  <a:cubicBezTo>
                    <a:pt x="135264" y="0"/>
                    <a:pt x="0" y="3046"/>
                    <a:pt x="0" y="267934"/>
                  </a:cubicBezTo>
                  <a:lnTo>
                    <a:pt x="0" y="690987"/>
                  </a:lnTo>
                  <a:cubicBezTo>
                    <a:pt x="0" y="698771"/>
                    <a:pt x="6318" y="705089"/>
                    <a:pt x="14102" y="705089"/>
                  </a:cubicBezTo>
                  <a:cubicBezTo>
                    <a:pt x="21886" y="705089"/>
                    <a:pt x="28204" y="698771"/>
                    <a:pt x="28204" y="690987"/>
                  </a:cubicBezTo>
                  <a:lnTo>
                    <a:pt x="28204" y="267934"/>
                  </a:lnTo>
                  <a:cubicBezTo>
                    <a:pt x="28204" y="78307"/>
                    <a:pt x="101998" y="28204"/>
                    <a:pt x="141018" y="28204"/>
                  </a:cubicBezTo>
                  <a:cubicBezTo>
                    <a:pt x="148802" y="28204"/>
                    <a:pt x="155120" y="21886"/>
                    <a:pt x="155120" y="1410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898288B0-4285-4AA0-B94E-9DC4A94E2835}"/>
                </a:ext>
              </a:extLst>
            </p:cNvPr>
            <p:cNvSpPr/>
            <p:nvPr/>
          </p:nvSpPr>
          <p:spPr>
            <a:xfrm>
              <a:off x="10311237" y="2776590"/>
              <a:ext cx="211516" cy="549983"/>
            </a:xfrm>
            <a:custGeom>
              <a:avLst/>
              <a:gdLst>
                <a:gd name="connsiteX0" fmla="*/ 102915 w 211516"/>
                <a:gd name="connsiteY0" fmla="*/ 648 h 549983"/>
                <a:gd name="connsiteX1" fmla="*/ 85245 w 211516"/>
                <a:gd name="connsiteY1" fmla="*/ 9899 h 549983"/>
                <a:gd name="connsiteX2" fmla="*/ 94496 w 211516"/>
                <a:gd name="connsiteY2" fmla="*/ 27569 h 549983"/>
                <a:gd name="connsiteX3" fmla="*/ 182745 w 211516"/>
                <a:gd name="connsiteY3" fmla="*/ 264070 h 549983"/>
                <a:gd name="connsiteX4" fmla="*/ 173381 w 211516"/>
                <a:gd name="connsiteY4" fmla="*/ 274576 h 549983"/>
                <a:gd name="connsiteX5" fmla="*/ 173325 w 211516"/>
                <a:gd name="connsiteY5" fmla="*/ 274632 h 549983"/>
                <a:gd name="connsiteX6" fmla="*/ 30968 w 211516"/>
                <a:gd name="connsiteY6" fmla="*/ 310225 h 549983"/>
                <a:gd name="connsiteX7" fmla="*/ 54870 w 211516"/>
                <a:gd name="connsiteY7" fmla="*/ 175595 h 549983"/>
                <a:gd name="connsiteX8" fmla="*/ 48679 w 211516"/>
                <a:gd name="connsiteY8" fmla="*/ 156642 h 549983"/>
                <a:gd name="connsiteX9" fmla="*/ 29727 w 211516"/>
                <a:gd name="connsiteY9" fmla="*/ 162833 h 549983"/>
                <a:gd name="connsiteX10" fmla="*/ 0 w 211516"/>
                <a:gd name="connsiteY10" fmla="*/ 535882 h 549983"/>
                <a:gd name="connsiteX11" fmla="*/ 14102 w 211516"/>
                <a:gd name="connsiteY11" fmla="*/ 549983 h 549983"/>
                <a:gd name="connsiteX12" fmla="*/ 28204 w 211516"/>
                <a:gd name="connsiteY12" fmla="*/ 535882 h 549983"/>
                <a:gd name="connsiteX13" fmla="*/ 29853 w 211516"/>
                <a:gd name="connsiteY13" fmla="*/ 338358 h 549983"/>
                <a:gd name="connsiteX14" fmla="*/ 30319 w 211516"/>
                <a:gd name="connsiteY14" fmla="*/ 338457 h 549983"/>
                <a:gd name="connsiteX15" fmla="*/ 30347 w 211516"/>
                <a:gd name="connsiteY15" fmla="*/ 338457 h 549983"/>
                <a:gd name="connsiteX16" fmla="*/ 169207 w 211516"/>
                <a:gd name="connsiteY16" fmla="*/ 312340 h 549983"/>
                <a:gd name="connsiteX17" fmla="*/ 169207 w 211516"/>
                <a:gd name="connsiteY17" fmla="*/ 535882 h 549983"/>
                <a:gd name="connsiteX18" fmla="*/ 183309 w 211516"/>
                <a:gd name="connsiteY18" fmla="*/ 549983 h 549983"/>
                <a:gd name="connsiteX19" fmla="*/ 197411 w 211516"/>
                <a:gd name="connsiteY19" fmla="*/ 535882 h 549983"/>
                <a:gd name="connsiteX20" fmla="*/ 197411 w 211516"/>
                <a:gd name="connsiteY20" fmla="*/ 290257 h 549983"/>
                <a:gd name="connsiteX21" fmla="*/ 208904 w 211516"/>
                <a:gd name="connsiteY21" fmla="*/ 276127 h 549983"/>
                <a:gd name="connsiteX22" fmla="*/ 211414 w 211516"/>
                <a:gd name="connsiteY22" fmla="*/ 266270 h 549983"/>
                <a:gd name="connsiteX23" fmla="*/ 102915 w 211516"/>
                <a:gd name="connsiteY23" fmla="*/ 648 h 54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1516" h="549983">
                  <a:moveTo>
                    <a:pt x="102915" y="648"/>
                  </a:moveTo>
                  <a:cubicBezTo>
                    <a:pt x="95511" y="-1678"/>
                    <a:pt x="87572" y="2453"/>
                    <a:pt x="85245" y="9899"/>
                  </a:cubicBezTo>
                  <a:cubicBezTo>
                    <a:pt x="82918" y="17331"/>
                    <a:pt x="87064" y="25242"/>
                    <a:pt x="94496" y="27569"/>
                  </a:cubicBezTo>
                  <a:cubicBezTo>
                    <a:pt x="142104" y="42446"/>
                    <a:pt x="159731" y="75529"/>
                    <a:pt x="182745" y="264070"/>
                  </a:cubicBezTo>
                  <a:cubicBezTo>
                    <a:pt x="180023" y="267609"/>
                    <a:pt x="176935" y="271135"/>
                    <a:pt x="173381" y="274576"/>
                  </a:cubicBezTo>
                  <a:cubicBezTo>
                    <a:pt x="173367" y="274590"/>
                    <a:pt x="173339" y="274604"/>
                    <a:pt x="173325" y="274632"/>
                  </a:cubicBezTo>
                  <a:cubicBezTo>
                    <a:pt x="153836" y="293514"/>
                    <a:pt x="118483" y="309915"/>
                    <a:pt x="30968" y="310225"/>
                  </a:cubicBezTo>
                  <a:cubicBezTo>
                    <a:pt x="34070" y="245977"/>
                    <a:pt x="40684" y="203545"/>
                    <a:pt x="54870" y="175595"/>
                  </a:cubicBezTo>
                  <a:cubicBezTo>
                    <a:pt x="58395" y="168657"/>
                    <a:pt x="55632" y="160168"/>
                    <a:pt x="48679" y="156642"/>
                  </a:cubicBezTo>
                  <a:cubicBezTo>
                    <a:pt x="41755" y="153117"/>
                    <a:pt x="33252" y="155895"/>
                    <a:pt x="29727" y="162833"/>
                  </a:cubicBezTo>
                  <a:cubicBezTo>
                    <a:pt x="0" y="221384"/>
                    <a:pt x="0" y="326484"/>
                    <a:pt x="0" y="535882"/>
                  </a:cubicBezTo>
                  <a:cubicBezTo>
                    <a:pt x="0" y="543666"/>
                    <a:pt x="6318" y="549983"/>
                    <a:pt x="14102" y="549983"/>
                  </a:cubicBezTo>
                  <a:cubicBezTo>
                    <a:pt x="21886" y="549983"/>
                    <a:pt x="28204" y="543666"/>
                    <a:pt x="28204" y="535882"/>
                  </a:cubicBezTo>
                  <a:cubicBezTo>
                    <a:pt x="28204" y="455205"/>
                    <a:pt x="28232" y="390549"/>
                    <a:pt x="29853" y="338358"/>
                  </a:cubicBezTo>
                  <a:cubicBezTo>
                    <a:pt x="30023" y="338358"/>
                    <a:pt x="30150" y="338457"/>
                    <a:pt x="30319" y="338457"/>
                  </a:cubicBezTo>
                  <a:lnTo>
                    <a:pt x="30347" y="338457"/>
                  </a:lnTo>
                  <a:cubicBezTo>
                    <a:pt x="100503" y="338273"/>
                    <a:pt x="142104" y="327655"/>
                    <a:pt x="169207" y="312340"/>
                  </a:cubicBezTo>
                  <a:lnTo>
                    <a:pt x="169207" y="535882"/>
                  </a:lnTo>
                  <a:cubicBezTo>
                    <a:pt x="169207" y="543666"/>
                    <a:pt x="175525" y="549983"/>
                    <a:pt x="183309" y="549983"/>
                  </a:cubicBezTo>
                  <a:cubicBezTo>
                    <a:pt x="191093" y="549983"/>
                    <a:pt x="197411" y="543666"/>
                    <a:pt x="197411" y="535882"/>
                  </a:cubicBezTo>
                  <a:lnTo>
                    <a:pt x="197411" y="290257"/>
                  </a:lnTo>
                  <a:cubicBezTo>
                    <a:pt x="201684" y="285660"/>
                    <a:pt x="205491" y="280921"/>
                    <a:pt x="208904" y="276127"/>
                  </a:cubicBezTo>
                  <a:cubicBezTo>
                    <a:pt x="210949" y="273264"/>
                    <a:pt x="211837" y="269753"/>
                    <a:pt x="211414" y="266270"/>
                  </a:cubicBezTo>
                  <a:cubicBezTo>
                    <a:pt x="187525" y="68238"/>
                    <a:pt x="168262" y="21082"/>
                    <a:pt x="102915" y="64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7312B138-8A94-45DF-8EBB-D604D570E86E}"/>
                </a:ext>
              </a:extLst>
            </p:cNvPr>
            <p:cNvSpPr/>
            <p:nvPr/>
          </p:nvSpPr>
          <p:spPr>
            <a:xfrm>
              <a:off x="10353542" y="3129149"/>
              <a:ext cx="44954" cy="197424"/>
            </a:xfrm>
            <a:custGeom>
              <a:avLst/>
              <a:gdLst>
                <a:gd name="connsiteX0" fmla="*/ 14102 w 44954"/>
                <a:gd name="connsiteY0" fmla="*/ 0 h 197424"/>
                <a:gd name="connsiteX1" fmla="*/ 0 w 44954"/>
                <a:gd name="connsiteY1" fmla="*/ 14102 h 197424"/>
                <a:gd name="connsiteX2" fmla="*/ 16922 w 44954"/>
                <a:gd name="connsiteY2" fmla="*/ 185565 h 197424"/>
                <a:gd name="connsiteX3" fmla="*/ 30827 w 44954"/>
                <a:gd name="connsiteY3" fmla="*/ 197425 h 197424"/>
                <a:gd name="connsiteX4" fmla="*/ 33083 w 44954"/>
                <a:gd name="connsiteY4" fmla="*/ 197242 h 197424"/>
                <a:gd name="connsiteX5" fmla="*/ 44773 w 44954"/>
                <a:gd name="connsiteY5" fmla="*/ 181081 h 197424"/>
                <a:gd name="connsiteX6" fmla="*/ 28204 w 44954"/>
                <a:gd name="connsiteY6" fmla="*/ 14102 h 197424"/>
                <a:gd name="connsiteX7" fmla="*/ 14102 w 44954"/>
                <a:gd name="connsiteY7" fmla="*/ 0 h 1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4" h="197424">
                  <a:moveTo>
                    <a:pt x="14102" y="0"/>
                  </a:moveTo>
                  <a:cubicBezTo>
                    <a:pt x="6318" y="0"/>
                    <a:pt x="0" y="6318"/>
                    <a:pt x="0" y="14102"/>
                  </a:cubicBezTo>
                  <a:cubicBezTo>
                    <a:pt x="0" y="79548"/>
                    <a:pt x="16231" y="181264"/>
                    <a:pt x="16922" y="185565"/>
                  </a:cubicBezTo>
                  <a:cubicBezTo>
                    <a:pt x="18036" y="192489"/>
                    <a:pt x="24029" y="197425"/>
                    <a:pt x="30827" y="197425"/>
                  </a:cubicBezTo>
                  <a:cubicBezTo>
                    <a:pt x="31574" y="197425"/>
                    <a:pt x="32321" y="197369"/>
                    <a:pt x="33083" y="197242"/>
                  </a:cubicBezTo>
                  <a:cubicBezTo>
                    <a:pt x="40768" y="196001"/>
                    <a:pt x="46014" y="188766"/>
                    <a:pt x="44773" y="181081"/>
                  </a:cubicBezTo>
                  <a:cubicBezTo>
                    <a:pt x="44604" y="180052"/>
                    <a:pt x="28204" y="77306"/>
                    <a:pt x="28204" y="14102"/>
                  </a:cubicBezTo>
                  <a:cubicBezTo>
                    <a:pt x="28204" y="6318"/>
                    <a:pt x="21886" y="0"/>
                    <a:pt x="14102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" name="Рисунок 26">
            <a:extLst>
              <a:ext uri="{FF2B5EF4-FFF2-40B4-BE49-F238E27FC236}">
                <a16:creationId xmlns:a16="http://schemas.microsoft.com/office/drawing/2014/main" xmlns="" id="{4B7CBA28-6F50-4BED-B8EC-7037DF5403E5}"/>
              </a:ext>
            </a:extLst>
          </p:cNvPr>
          <p:cNvGrpSpPr/>
          <p:nvPr/>
        </p:nvGrpSpPr>
        <p:grpSpPr>
          <a:xfrm>
            <a:off x="1607996" y="2423161"/>
            <a:ext cx="932518" cy="932516"/>
            <a:chOff x="1572604" y="2387768"/>
            <a:chExt cx="1003301" cy="1003301"/>
          </a:xfrm>
          <a:solidFill>
            <a:schemeClr val="accent2"/>
          </a:solidFill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98502DB9-7BD6-4734-9486-4AAE80C751F8}"/>
                </a:ext>
              </a:extLst>
            </p:cNvPr>
            <p:cNvSpPr/>
            <p:nvPr/>
          </p:nvSpPr>
          <p:spPr>
            <a:xfrm>
              <a:off x="1572604" y="2387768"/>
              <a:ext cx="1003301" cy="1003301"/>
            </a:xfrm>
            <a:custGeom>
              <a:avLst/>
              <a:gdLst>
                <a:gd name="connsiteX0" fmla="*/ 838517 w 1003301"/>
                <a:gd name="connsiteY0" fmla="*/ 370267 h 1003301"/>
                <a:gd name="connsiteX1" fmla="*/ 663474 w 1003301"/>
                <a:gd name="connsiteY1" fmla="*/ 226552 h 1003301"/>
                <a:gd name="connsiteX2" fmla="*/ 587028 w 1003301"/>
                <a:gd name="connsiteY2" fmla="*/ 371917 h 1003301"/>
                <a:gd name="connsiteX3" fmla="*/ 550198 w 1003301"/>
                <a:gd name="connsiteY3" fmla="*/ 339828 h 1003301"/>
                <a:gd name="connsiteX4" fmla="*/ 550198 w 1003301"/>
                <a:gd name="connsiteY4" fmla="*/ 16182 h 1003301"/>
                <a:gd name="connsiteX5" fmla="*/ 534015 w 1003301"/>
                <a:gd name="connsiteY5" fmla="*/ 0 h 1003301"/>
                <a:gd name="connsiteX6" fmla="*/ 517833 w 1003301"/>
                <a:gd name="connsiteY6" fmla="*/ 16182 h 1003301"/>
                <a:gd name="connsiteX7" fmla="*/ 517833 w 1003301"/>
                <a:gd name="connsiteY7" fmla="*/ 339828 h 1003301"/>
                <a:gd name="connsiteX8" fmla="*/ 588177 w 1003301"/>
                <a:gd name="connsiteY8" fmla="*/ 409509 h 1003301"/>
                <a:gd name="connsiteX9" fmla="*/ 592094 w 1003301"/>
                <a:gd name="connsiteY9" fmla="*/ 461017 h 1003301"/>
                <a:gd name="connsiteX10" fmla="*/ 501651 w 1003301"/>
                <a:gd name="connsiteY10" fmla="*/ 404557 h 1003301"/>
                <a:gd name="connsiteX11" fmla="*/ 411208 w 1003301"/>
                <a:gd name="connsiteY11" fmla="*/ 461033 h 1003301"/>
                <a:gd name="connsiteX12" fmla="*/ 415124 w 1003301"/>
                <a:gd name="connsiteY12" fmla="*/ 409525 h 1003301"/>
                <a:gd name="connsiteX13" fmla="*/ 485468 w 1003301"/>
                <a:gd name="connsiteY13" fmla="*/ 339828 h 1003301"/>
                <a:gd name="connsiteX14" fmla="*/ 485468 w 1003301"/>
                <a:gd name="connsiteY14" fmla="*/ 16182 h 1003301"/>
                <a:gd name="connsiteX15" fmla="*/ 469286 w 1003301"/>
                <a:gd name="connsiteY15" fmla="*/ 0 h 1003301"/>
                <a:gd name="connsiteX16" fmla="*/ 453104 w 1003301"/>
                <a:gd name="connsiteY16" fmla="*/ 16182 h 1003301"/>
                <a:gd name="connsiteX17" fmla="*/ 453104 w 1003301"/>
                <a:gd name="connsiteY17" fmla="*/ 339828 h 1003301"/>
                <a:gd name="connsiteX18" fmla="*/ 416273 w 1003301"/>
                <a:gd name="connsiteY18" fmla="*/ 371917 h 1003301"/>
                <a:gd name="connsiteX19" fmla="*/ 339828 w 1003301"/>
                <a:gd name="connsiteY19" fmla="*/ 226552 h 1003301"/>
                <a:gd name="connsiteX20" fmla="*/ 164784 w 1003301"/>
                <a:gd name="connsiteY20" fmla="*/ 370267 h 1003301"/>
                <a:gd name="connsiteX21" fmla="*/ 0 w 1003301"/>
                <a:gd name="connsiteY21" fmla="*/ 712020 h 1003301"/>
                <a:gd name="connsiteX22" fmla="*/ 113276 w 1003301"/>
                <a:gd name="connsiteY22" fmla="*/ 1003301 h 1003301"/>
                <a:gd name="connsiteX23" fmla="*/ 313904 w 1003301"/>
                <a:gd name="connsiteY23" fmla="*/ 906564 h 1003301"/>
                <a:gd name="connsiteX24" fmla="*/ 436922 w 1003301"/>
                <a:gd name="connsiteY24" fmla="*/ 776750 h 1003301"/>
                <a:gd name="connsiteX25" fmla="*/ 406547 w 1003301"/>
                <a:gd name="connsiteY25" fmla="*/ 507298 h 1003301"/>
                <a:gd name="connsiteX26" fmla="*/ 501651 w 1003301"/>
                <a:gd name="connsiteY26" fmla="*/ 437067 h 1003301"/>
                <a:gd name="connsiteX27" fmla="*/ 596754 w 1003301"/>
                <a:gd name="connsiteY27" fmla="*/ 507298 h 1003301"/>
                <a:gd name="connsiteX28" fmla="*/ 566380 w 1003301"/>
                <a:gd name="connsiteY28" fmla="*/ 776750 h 1003301"/>
                <a:gd name="connsiteX29" fmla="*/ 689398 w 1003301"/>
                <a:gd name="connsiteY29" fmla="*/ 906564 h 1003301"/>
                <a:gd name="connsiteX30" fmla="*/ 890026 w 1003301"/>
                <a:gd name="connsiteY30" fmla="*/ 1003301 h 1003301"/>
                <a:gd name="connsiteX31" fmla="*/ 1003301 w 1003301"/>
                <a:gd name="connsiteY31" fmla="*/ 712020 h 1003301"/>
                <a:gd name="connsiteX32" fmla="*/ 838517 w 1003301"/>
                <a:gd name="connsiteY32" fmla="*/ 370267 h 1003301"/>
                <a:gd name="connsiteX33" fmla="*/ 236067 w 1003301"/>
                <a:gd name="connsiteY33" fmla="*/ 891466 h 1003301"/>
                <a:gd name="connsiteX34" fmla="*/ 113276 w 1003301"/>
                <a:gd name="connsiteY34" fmla="*/ 970937 h 1003301"/>
                <a:gd name="connsiteX35" fmla="*/ 32365 w 1003301"/>
                <a:gd name="connsiteY35" fmla="*/ 712020 h 1003301"/>
                <a:gd name="connsiteX36" fmla="*/ 192844 w 1003301"/>
                <a:gd name="connsiteY36" fmla="*/ 386401 h 1003301"/>
                <a:gd name="connsiteX37" fmla="*/ 339828 w 1003301"/>
                <a:gd name="connsiteY37" fmla="*/ 258917 h 1003301"/>
                <a:gd name="connsiteX38" fmla="*/ 375979 w 1003301"/>
                <a:gd name="connsiteY38" fmla="*/ 488365 h 1003301"/>
                <a:gd name="connsiteX39" fmla="*/ 404557 w 1003301"/>
                <a:gd name="connsiteY39" fmla="*/ 776750 h 1003301"/>
                <a:gd name="connsiteX40" fmla="*/ 236067 w 1003301"/>
                <a:gd name="connsiteY40" fmla="*/ 891466 h 1003301"/>
                <a:gd name="connsiteX41" fmla="*/ 890026 w 1003301"/>
                <a:gd name="connsiteY41" fmla="*/ 970937 h 1003301"/>
                <a:gd name="connsiteX42" fmla="*/ 767234 w 1003301"/>
                <a:gd name="connsiteY42" fmla="*/ 891466 h 1003301"/>
                <a:gd name="connsiteX43" fmla="*/ 598744 w 1003301"/>
                <a:gd name="connsiteY43" fmla="*/ 776750 h 1003301"/>
                <a:gd name="connsiteX44" fmla="*/ 627322 w 1003301"/>
                <a:gd name="connsiteY44" fmla="*/ 488365 h 1003301"/>
                <a:gd name="connsiteX45" fmla="*/ 663474 w 1003301"/>
                <a:gd name="connsiteY45" fmla="*/ 258917 h 1003301"/>
                <a:gd name="connsiteX46" fmla="*/ 810457 w 1003301"/>
                <a:gd name="connsiteY46" fmla="*/ 386401 h 1003301"/>
                <a:gd name="connsiteX47" fmla="*/ 970937 w 1003301"/>
                <a:gd name="connsiteY47" fmla="*/ 712020 h 1003301"/>
                <a:gd name="connsiteX48" fmla="*/ 890026 w 1003301"/>
                <a:gd name="connsiteY48" fmla="*/ 970937 h 100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3301" h="1003301">
                  <a:moveTo>
                    <a:pt x="838517" y="370267"/>
                  </a:moveTo>
                  <a:cubicBezTo>
                    <a:pt x="799761" y="302916"/>
                    <a:pt x="755842" y="226552"/>
                    <a:pt x="663474" y="226552"/>
                  </a:cubicBezTo>
                  <a:cubicBezTo>
                    <a:pt x="598308" y="226552"/>
                    <a:pt x="586818" y="306751"/>
                    <a:pt x="587028" y="371917"/>
                  </a:cubicBezTo>
                  <a:cubicBezTo>
                    <a:pt x="560182" y="355913"/>
                    <a:pt x="550198" y="343647"/>
                    <a:pt x="550198" y="339828"/>
                  </a:cubicBezTo>
                  <a:lnTo>
                    <a:pt x="550198" y="16182"/>
                  </a:lnTo>
                  <a:cubicBezTo>
                    <a:pt x="550198" y="7233"/>
                    <a:pt x="542948" y="0"/>
                    <a:pt x="534015" y="0"/>
                  </a:cubicBezTo>
                  <a:cubicBezTo>
                    <a:pt x="525083" y="0"/>
                    <a:pt x="517833" y="7233"/>
                    <a:pt x="517833" y="16182"/>
                  </a:cubicBezTo>
                  <a:lnTo>
                    <a:pt x="517833" y="339828"/>
                  </a:lnTo>
                  <a:cubicBezTo>
                    <a:pt x="517833" y="362030"/>
                    <a:pt x="541686" y="385478"/>
                    <a:pt x="588177" y="409509"/>
                  </a:cubicBezTo>
                  <a:cubicBezTo>
                    <a:pt x="589084" y="426338"/>
                    <a:pt x="590459" y="443589"/>
                    <a:pt x="592094" y="461017"/>
                  </a:cubicBezTo>
                  <a:cubicBezTo>
                    <a:pt x="546751" y="423733"/>
                    <a:pt x="516215" y="404557"/>
                    <a:pt x="501651" y="404557"/>
                  </a:cubicBezTo>
                  <a:cubicBezTo>
                    <a:pt x="487087" y="404557"/>
                    <a:pt x="456551" y="423733"/>
                    <a:pt x="411208" y="461033"/>
                  </a:cubicBezTo>
                  <a:cubicBezTo>
                    <a:pt x="412842" y="443605"/>
                    <a:pt x="414202" y="426355"/>
                    <a:pt x="415124" y="409525"/>
                  </a:cubicBezTo>
                  <a:cubicBezTo>
                    <a:pt x="461616" y="385478"/>
                    <a:pt x="485468" y="362030"/>
                    <a:pt x="485468" y="339828"/>
                  </a:cubicBezTo>
                  <a:lnTo>
                    <a:pt x="485468" y="16182"/>
                  </a:lnTo>
                  <a:cubicBezTo>
                    <a:pt x="485468" y="7233"/>
                    <a:pt x="478219" y="0"/>
                    <a:pt x="469286" y="0"/>
                  </a:cubicBezTo>
                  <a:cubicBezTo>
                    <a:pt x="460354" y="0"/>
                    <a:pt x="453104" y="7233"/>
                    <a:pt x="453104" y="16182"/>
                  </a:cubicBezTo>
                  <a:lnTo>
                    <a:pt x="453104" y="339828"/>
                  </a:lnTo>
                  <a:cubicBezTo>
                    <a:pt x="453104" y="343647"/>
                    <a:pt x="443119" y="355913"/>
                    <a:pt x="416273" y="371917"/>
                  </a:cubicBezTo>
                  <a:cubicBezTo>
                    <a:pt x="416483" y="306751"/>
                    <a:pt x="404994" y="226552"/>
                    <a:pt x="339828" y="226552"/>
                  </a:cubicBezTo>
                  <a:cubicBezTo>
                    <a:pt x="247459" y="226552"/>
                    <a:pt x="203541" y="302916"/>
                    <a:pt x="164784" y="370267"/>
                  </a:cubicBezTo>
                  <a:cubicBezTo>
                    <a:pt x="103081" y="477539"/>
                    <a:pt x="0" y="566881"/>
                    <a:pt x="0" y="712020"/>
                  </a:cubicBezTo>
                  <a:cubicBezTo>
                    <a:pt x="0" y="806573"/>
                    <a:pt x="0" y="1003301"/>
                    <a:pt x="113276" y="1003301"/>
                  </a:cubicBezTo>
                  <a:cubicBezTo>
                    <a:pt x="175659" y="1003301"/>
                    <a:pt x="183070" y="922876"/>
                    <a:pt x="313904" y="906564"/>
                  </a:cubicBezTo>
                  <a:cubicBezTo>
                    <a:pt x="371561" y="899379"/>
                    <a:pt x="436922" y="891239"/>
                    <a:pt x="436922" y="776750"/>
                  </a:cubicBezTo>
                  <a:cubicBezTo>
                    <a:pt x="436922" y="609473"/>
                    <a:pt x="398440" y="588080"/>
                    <a:pt x="406547" y="507298"/>
                  </a:cubicBezTo>
                  <a:cubicBezTo>
                    <a:pt x="449350" y="470338"/>
                    <a:pt x="489967" y="440304"/>
                    <a:pt x="501651" y="437067"/>
                  </a:cubicBezTo>
                  <a:cubicBezTo>
                    <a:pt x="513334" y="440304"/>
                    <a:pt x="553952" y="470338"/>
                    <a:pt x="596754" y="507298"/>
                  </a:cubicBezTo>
                  <a:cubicBezTo>
                    <a:pt x="604295" y="582417"/>
                    <a:pt x="566380" y="618131"/>
                    <a:pt x="566380" y="776750"/>
                  </a:cubicBezTo>
                  <a:cubicBezTo>
                    <a:pt x="566380" y="891239"/>
                    <a:pt x="631740" y="899379"/>
                    <a:pt x="689398" y="906564"/>
                  </a:cubicBezTo>
                  <a:cubicBezTo>
                    <a:pt x="820167" y="922859"/>
                    <a:pt x="827610" y="1003301"/>
                    <a:pt x="890026" y="1003301"/>
                  </a:cubicBezTo>
                  <a:cubicBezTo>
                    <a:pt x="1003301" y="1003301"/>
                    <a:pt x="1003301" y="806573"/>
                    <a:pt x="1003301" y="712020"/>
                  </a:cubicBezTo>
                  <a:cubicBezTo>
                    <a:pt x="1003301" y="566493"/>
                    <a:pt x="896062" y="470322"/>
                    <a:pt x="838517" y="370267"/>
                  </a:cubicBezTo>
                  <a:close/>
                  <a:moveTo>
                    <a:pt x="236067" y="891466"/>
                  </a:moveTo>
                  <a:cubicBezTo>
                    <a:pt x="162745" y="924591"/>
                    <a:pt x="143828" y="970937"/>
                    <a:pt x="113276" y="970937"/>
                  </a:cubicBezTo>
                  <a:cubicBezTo>
                    <a:pt x="32365" y="970937"/>
                    <a:pt x="32365" y="782834"/>
                    <a:pt x="32365" y="712020"/>
                  </a:cubicBezTo>
                  <a:cubicBezTo>
                    <a:pt x="32365" y="579471"/>
                    <a:pt x="134022" y="488656"/>
                    <a:pt x="192844" y="386401"/>
                  </a:cubicBezTo>
                  <a:cubicBezTo>
                    <a:pt x="228898" y="323727"/>
                    <a:pt x="266182" y="258917"/>
                    <a:pt x="339828" y="258917"/>
                  </a:cubicBezTo>
                  <a:cubicBezTo>
                    <a:pt x="401774" y="258917"/>
                    <a:pt x="382484" y="426435"/>
                    <a:pt x="375979" y="488365"/>
                  </a:cubicBezTo>
                  <a:cubicBezTo>
                    <a:pt x="363616" y="605670"/>
                    <a:pt x="404557" y="604570"/>
                    <a:pt x="404557" y="776750"/>
                  </a:cubicBezTo>
                  <a:cubicBezTo>
                    <a:pt x="404557" y="903780"/>
                    <a:pt x="316445" y="855153"/>
                    <a:pt x="236067" y="891466"/>
                  </a:cubicBezTo>
                  <a:close/>
                  <a:moveTo>
                    <a:pt x="890026" y="970937"/>
                  </a:moveTo>
                  <a:cubicBezTo>
                    <a:pt x="859554" y="970937"/>
                    <a:pt x="840427" y="924542"/>
                    <a:pt x="767234" y="891466"/>
                  </a:cubicBezTo>
                  <a:cubicBezTo>
                    <a:pt x="686776" y="855120"/>
                    <a:pt x="598744" y="903813"/>
                    <a:pt x="598744" y="776750"/>
                  </a:cubicBezTo>
                  <a:cubicBezTo>
                    <a:pt x="598744" y="610784"/>
                    <a:pt x="639022" y="599359"/>
                    <a:pt x="627322" y="488365"/>
                  </a:cubicBezTo>
                  <a:cubicBezTo>
                    <a:pt x="620866" y="426824"/>
                    <a:pt x="601479" y="258917"/>
                    <a:pt x="663474" y="258917"/>
                  </a:cubicBezTo>
                  <a:cubicBezTo>
                    <a:pt x="737119" y="258917"/>
                    <a:pt x="774403" y="323727"/>
                    <a:pt x="810457" y="386401"/>
                  </a:cubicBezTo>
                  <a:cubicBezTo>
                    <a:pt x="869345" y="488786"/>
                    <a:pt x="970937" y="579342"/>
                    <a:pt x="970937" y="712020"/>
                  </a:cubicBezTo>
                  <a:cubicBezTo>
                    <a:pt x="970937" y="782834"/>
                    <a:pt x="970937" y="970937"/>
                    <a:pt x="890026" y="97093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FB22F0AC-0639-4D05-BA2E-64BE1A4D30B9}"/>
                </a:ext>
              </a:extLst>
            </p:cNvPr>
            <p:cNvSpPr/>
            <p:nvPr/>
          </p:nvSpPr>
          <p:spPr>
            <a:xfrm>
              <a:off x="1669671" y="2787260"/>
              <a:ext cx="268054" cy="459171"/>
            </a:xfrm>
            <a:custGeom>
              <a:avLst/>
              <a:gdLst>
                <a:gd name="connsiteX0" fmla="*/ 259396 w 268054"/>
                <a:gd name="connsiteY0" fmla="*/ 1877 h 459171"/>
                <a:gd name="connsiteX1" fmla="*/ 237534 w 268054"/>
                <a:gd name="connsiteY1" fmla="*/ 8657 h 459171"/>
                <a:gd name="connsiteX2" fmla="*/ 230041 w 268054"/>
                <a:gd name="connsiteY2" fmla="*/ 20146 h 459171"/>
                <a:gd name="connsiteX3" fmla="*/ 113383 w 268054"/>
                <a:gd name="connsiteY3" fmla="*/ 72690 h 459171"/>
                <a:gd name="connsiteX4" fmla="*/ 75452 w 268054"/>
                <a:gd name="connsiteY4" fmla="*/ 103971 h 459171"/>
                <a:gd name="connsiteX5" fmla="*/ 67102 w 268054"/>
                <a:gd name="connsiteY5" fmla="*/ 125267 h 459171"/>
                <a:gd name="connsiteX6" fmla="*/ 81941 w 268054"/>
                <a:gd name="connsiteY6" fmla="*/ 134976 h 459171"/>
                <a:gd name="connsiteX7" fmla="*/ 88414 w 268054"/>
                <a:gd name="connsiteY7" fmla="*/ 133617 h 459171"/>
                <a:gd name="connsiteX8" fmla="*/ 136637 w 268054"/>
                <a:gd name="connsiteY8" fmla="*/ 95200 h 459171"/>
                <a:gd name="connsiteX9" fmla="*/ 207208 w 268054"/>
                <a:gd name="connsiteY9" fmla="*/ 52203 h 459171"/>
                <a:gd name="connsiteX10" fmla="*/ 172271 w 268054"/>
                <a:gd name="connsiteY10" fmla="*/ 111366 h 459171"/>
                <a:gd name="connsiteX11" fmla="*/ 127721 w 268054"/>
                <a:gd name="connsiteY11" fmla="*/ 227069 h 459171"/>
                <a:gd name="connsiteX12" fmla="*/ 53250 w 268054"/>
                <a:gd name="connsiteY12" fmla="*/ 280115 h 459171"/>
                <a:gd name="connsiteX13" fmla="*/ 12487 w 268054"/>
                <a:gd name="connsiteY13" fmla="*/ 312965 h 459171"/>
                <a:gd name="connsiteX14" fmla="*/ 431 w 268054"/>
                <a:gd name="connsiteY14" fmla="*/ 332432 h 459171"/>
                <a:gd name="connsiteX15" fmla="*/ 16193 w 268054"/>
                <a:gd name="connsiteY15" fmla="*/ 344892 h 459171"/>
                <a:gd name="connsiteX16" fmla="*/ 19915 w 268054"/>
                <a:gd name="connsiteY16" fmla="*/ 344472 h 459171"/>
                <a:gd name="connsiteX17" fmla="*/ 78446 w 268054"/>
                <a:gd name="connsiteY17" fmla="*/ 300423 h 459171"/>
                <a:gd name="connsiteX18" fmla="*/ 123157 w 268054"/>
                <a:gd name="connsiteY18" fmla="*/ 262201 h 459171"/>
                <a:gd name="connsiteX19" fmla="*/ 121183 w 268054"/>
                <a:gd name="connsiteY19" fmla="*/ 284290 h 459171"/>
                <a:gd name="connsiteX20" fmla="*/ 69529 w 268054"/>
                <a:gd name="connsiteY20" fmla="*/ 432633 h 459171"/>
                <a:gd name="connsiteX21" fmla="*/ 71585 w 268054"/>
                <a:gd name="connsiteY21" fmla="*/ 455417 h 459171"/>
                <a:gd name="connsiteX22" fmla="*/ 81941 w 268054"/>
                <a:gd name="connsiteY22" fmla="*/ 459172 h 459171"/>
                <a:gd name="connsiteX23" fmla="*/ 94385 w 268054"/>
                <a:gd name="connsiteY23" fmla="*/ 453362 h 459171"/>
                <a:gd name="connsiteX24" fmla="*/ 153451 w 268054"/>
                <a:gd name="connsiteY24" fmla="*/ 286944 h 459171"/>
                <a:gd name="connsiteX25" fmla="*/ 175847 w 268054"/>
                <a:gd name="connsiteY25" fmla="*/ 175221 h 459171"/>
                <a:gd name="connsiteX26" fmla="*/ 190686 w 268054"/>
                <a:gd name="connsiteY26" fmla="*/ 208557 h 459171"/>
                <a:gd name="connsiteX27" fmla="*/ 226595 w 268054"/>
                <a:gd name="connsiteY27" fmla="*/ 329422 h 459171"/>
                <a:gd name="connsiteX28" fmla="*/ 242745 w 268054"/>
                <a:gd name="connsiteY28" fmla="*/ 344892 h 459171"/>
                <a:gd name="connsiteX29" fmla="*/ 243457 w 268054"/>
                <a:gd name="connsiteY29" fmla="*/ 344876 h 459171"/>
                <a:gd name="connsiteX30" fmla="*/ 258927 w 268054"/>
                <a:gd name="connsiteY30" fmla="*/ 328014 h 459171"/>
                <a:gd name="connsiteX31" fmla="*/ 219911 w 268054"/>
                <a:gd name="connsiteY31" fmla="*/ 194656 h 459171"/>
                <a:gd name="connsiteX32" fmla="*/ 199279 w 268054"/>
                <a:gd name="connsiteY32" fmla="*/ 134523 h 459171"/>
                <a:gd name="connsiteX33" fmla="*/ 246337 w 268054"/>
                <a:gd name="connsiteY33" fmla="*/ 53061 h 459171"/>
                <a:gd name="connsiteX34" fmla="*/ 266193 w 268054"/>
                <a:gd name="connsiteY34" fmla="*/ 23723 h 459171"/>
                <a:gd name="connsiteX35" fmla="*/ 259396 w 268054"/>
                <a:gd name="connsiteY35" fmla="*/ 1877 h 45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8054" h="459171">
                  <a:moveTo>
                    <a:pt x="259396" y="1877"/>
                  </a:moveTo>
                  <a:cubicBezTo>
                    <a:pt x="251451" y="-2315"/>
                    <a:pt x="241693" y="760"/>
                    <a:pt x="237534" y="8657"/>
                  </a:cubicBezTo>
                  <a:cubicBezTo>
                    <a:pt x="236223" y="11133"/>
                    <a:pt x="233472" y="15259"/>
                    <a:pt x="230041" y="20146"/>
                  </a:cubicBezTo>
                  <a:cubicBezTo>
                    <a:pt x="171057" y="13204"/>
                    <a:pt x="139227" y="45989"/>
                    <a:pt x="113383" y="72690"/>
                  </a:cubicBezTo>
                  <a:cubicBezTo>
                    <a:pt x="100696" y="85798"/>
                    <a:pt x="88722" y="98161"/>
                    <a:pt x="75452" y="103971"/>
                  </a:cubicBezTo>
                  <a:cubicBezTo>
                    <a:pt x="67264" y="107547"/>
                    <a:pt x="63526" y="117094"/>
                    <a:pt x="67102" y="125267"/>
                  </a:cubicBezTo>
                  <a:cubicBezTo>
                    <a:pt x="69756" y="131351"/>
                    <a:pt x="75711" y="134976"/>
                    <a:pt x="81941" y="134976"/>
                  </a:cubicBezTo>
                  <a:cubicBezTo>
                    <a:pt x="84110" y="134976"/>
                    <a:pt x="86310" y="134555"/>
                    <a:pt x="88414" y="133617"/>
                  </a:cubicBezTo>
                  <a:cubicBezTo>
                    <a:pt x="107542" y="125267"/>
                    <a:pt x="122332" y="109974"/>
                    <a:pt x="136637" y="95200"/>
                  </a:cubicBezTo>
                  <a:cubicBezTo>
                    <a:pt x="156671" y="74503"/>
                    <a:pt x="176009" y="55035"/>
                    <a:pt x="207208" y="52203"/>
                  </a:cubicBezTo>
                  <a:cubicBezTo>
                    <a:pt x="191819" y="74163"/>
                    <a:pt x="179067" y="94213"/>
                    <a:pt x="172271" y="111366"/>
                  </a:cubicBezTo>
                  <a:cubicBezTo>
                    <a:pt x="145441" y="154314"/>
                    <a:pt x="133708" y="192407"/>
                    <a:pt x="127721" y="227069"/>
                  </a:cubicBezTo>
                  <a:cubicBezTo>
                    <a:pt x="89029" y="236228"/>
                    <a:pt x="69254" y="260291"/>
                    <a:pt x="53250" y="280115"/>
                  </a:cubicBezTo>
                  <a:cubicBezTo>
                    <a:pt x="40288" y="296151"/>
                    <a:pt x="30045" y="308838"/>
                    <a:pt x="12487" y="312965"/>
                  </a:cubicBezTo>
                  <a:cubicBezTo>
                    <a:pt x="3781" y="315020"/>
                    <a:pt x="-1608" y="323726"/>
                    <a:pt x="431" y="332432"/>
                  </a:cubicBezTo>
                  <a:cubicBezTo>
                    <a:pt x="2211" y="339860"/>
                    <a:pt x="8846" y="344892"/>
                    <a:pt x="16193" y="344892"/>
                  </a:cubicBezTo>
                  <a:cubicBezTo>
                    <a:pt x="17422" y="344892"/>
                    <a:pt x="18669" y="344747"/>
                    <a:pt x="19915" y="344472"/>
                  </a:cubicBezTo>
                  <a:cubicBezTo>
                    <a:pt x="48266" y="337805"/>
                    <a:pt x="63607" y="318807"/>
                    <a:pt x="78446" y="300423"/>
                  </a:cubicBezTo>
                  <a:cubicBezTo>
                    <a:pt x="90874" y="285050"/>
                    <a:pt x="102833" y="270389"/>
                    <a:pt x="123157" y="262201"/>
                  </a:cubicBezTo>
                  <a:cubicBezTo>
                    <a:pt x="122429" y="269693"/>
                    <a:pt x="121782" y="277089"/>
                    <a:pt x="121183" y="284290"/>
                  </a:cubicBezTo>
                  <a:cubicBezTo>
                    <a:pt x="116976" y="335717"/>
                    <a:pt x="113335" y="380121"/>
                    <a:pt x="69529" y="432633"/>
                  </a:cubicBezTo>
                  <a:cubicBezTo>
                    <a:pt x="63801" y="439494"/>
                    <a:pt x="64739" y="449705"/>
                    <a:pt x="71585" y="455417"/>
                  </a:cubicBezTo>
                  <a:cubicBezTo>
                    <a:pt x="74611" y="457942"/>
                    <a:pt x="78284" y="459172"/>
                    <a:pt x="81941" y="459172"/>
                  </a:cubicBezTo>
                  <a:cubicBezTo>
                    <a:pt x="86569" y="459172"/>
                    <a:pt x="91181" y="457197"/>
                    <a:pt x="94385" y="453362"/>
                  </a:cubicBezTo>
                  <a:cubicBezTo>
                    <a:pt x="144761" y="392970"/>
                    <a:pt x="149179" y="339067"/>
                    <a:pt x="153451" y="286944"/>
                  </a:cubicBezTo>
                  <a:cubicBezTo>
                    <a:pt x="156315" y="251925"/>
                    <a:pt x="159422" y="215984"/>
                    <a:pt x="175847" y="175221"/>
                  </a:cubicBezTo>
                  <a:cubicBezTo>
                    <a:pt x="179974" y="185885"/>
                    <a:pt x="185136" y="196857"/>
                    <a:pt x="190686" y="208557"/>
                  </a:cubicBezTo>
                  <a:cubicBezTo>
                    <a:pt x="206512" y="241827"/>
                    <a:pt x="224426" y="279532"/>
                    <a:pt x="226595" y="329422"/>
                  </a:cubicBezTo>
                  <a:cubicBezTo>
                    <a:pt x="226967" y="338096"/>
                    <a:pt x="234136" y="344892"/>
                    <a:pt x="242745" y="344892"/>
                  </a:cubicBezTo>
                  <a:cubicBezTo>
                    <a:pt x="242987" y="344892"/>
                    <a:pt x="243230" y="344892"/>
                    <a:pt x="243457" y="344876"/>
                  </a:cubicBezTo>
                  <a:cubicBezTo>
                    <a:pt x="252389" y="344488"/>
                    <a:pt x="259299" y="336947"/>
                    <a:pt x="258927" y="328014"/>
                  </a:cubicBezTo>
                  <a:cubicBezTo>
                    <a:pt x="256467" y="271554"/>
                    <a:pt x="236207" y="228914"/>
                    <a:pt x="219911" y="194656"/>
                  </a:cubicBezTo>
                  <a:cubicBezTo>
                    <a:pt x="208843" y="171370"/>
                    <a:pt x="199279" y="151239"/>
                    <a:pt x="199279" y="134523"/>
                  </a:cubicBezTo>
                  <a:cubicBezTo>
                    <a:pt x="199279" y="118292"/>
                    <a:pt x="229896" y="75846"/>
                    <a:pt x="246337" y="53061"/>
                  </a:cubicBezTo>
                  <a:cubicBezTo>
                    <a:pt x="255480" y="40374"/>
                    <a:pt x="262713" y="30374"/>
                    <a:pt x="266193" y="23723"/>
                  </a:cubicBezTo>
                  <a:cubicBezTo>
                    <a:pt x="270352" y="15810"/>
                    <a:pt x="267309" y="6035"/>
                    <a:pt x="259396" y="187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386774AA-E7EB-49E1-9F99-4B8A54C881EC}"/>
                </a:ext>
              </a:extLst>
            </p:cNvPr>
            <p:cNvSpPr/>
            <p:nvPr/>
          </p:nvSpPr>
          <p:spPr>
            <a:xfrm>
              <a:off x="2210796" y="2787275"/>
              <a:ext cx="268025" cy="459141"/>
            </a:xfrm>
            <a:custGeom>
              <a:avLst/>
              <a:gdLst>
                <a:gd name="connsiteX0" fmla="*/ 255539 w 268025"/>
                <a:gd name="connsiteY0" fmla="*/ 312934 h 459141"/>
                <a:gd name="connsiteX1" fmla="*/ 214776 w 268025"/>
                <a:gd name="connsiteY1" fmla="*/ 280084 h 459141"/>
                <a:gd name="connsiteX2" fmla="*/ 140305 w 268025"/>
                <a:gd name="connsiteY2" fmla="*/ 227039 h 459141"/>
                <a:gd name="connsiteX3" fmla="*/ 95755 w 268025"/>
                <a:gd name="connsiteY3" fmla="*/ 111335 h 459141"/>
                <a:gd name="connsiteX4" fmla="*/ 60817 w 268025"/>
                <a:gd name="connsiteY4" fmla="*/ 52173 h 459141"/>
                <a:gd name="connsiteX5" fmla="*/ 131405 w 268025"/>
                <a:gd name="connsiteY5" fmla="*/ 95186 h 459141"/>
                <a:gd name="connsiteX6" fmla="*/ 179628 w 268025"/>
                <a:gd name="connsiteY6" fmla="*/ 133602 h 459141"/>
                <a:gd name="connsiteX7" fmla="*/ 186101 w 268025"/>
                <a:gd name="connsiteY7" fmla="*/ 134962 h 459141"/>
                <a:gd name="connsiteX8" fmla="*/ 200940 w 268025"/>
                <a:gd name="connsiteY8" fmla="*/ 125252 h 459141"/>
                <a:gd name="connsiteX9" fmla="*/ 192590 w 268025"/>
                <a:gd name="connsiteY9" fmla="*/ 103956 h 459141"/>
                <a:gd name="connsiteX10" fmla="*/ 154658 w 268025"/>
                <a:gd name="connsiteY10" fmla="*/ 72676 h 459141"/>
                <a:gd name="connsiteX11" fmla="*/ 38000 w 268025"/>
                <a:gd name="connsiteY11" fmla="*/ 20132 h 459141"/>
                <a:gd name="connsiteX12" fmla="*/ 30508 w 268025"/>
                <a:gd name="connsiteY12" fmla="*/ 8643 h 459141"/>
                <a:gd name="connsiteX13" fmla="*/ 8646 w 268025"/>
                <a:gd name="connsiteY13" fmla="*/ 1862 h 459141"/>
                <a:gd name="connsiteX14" fmla="*/ 1865 w 268025"/>
                <a:gd name="connsiteY14" fmla="*/ 23725 h 459141"/>
                <a:gd name="connsiteX15" fmla="*/ 21721 w 268025"/>
                <a:gd name="connsiteY15" fmla="*/ 53063 h 459141"/>
                <a:gd name="connsiteX16" fmla="*/ 68779 w 268025"/>
                <a:gd name="connsiteY16" fmla="*/ 134525 h 459141"/>
                <a:gd name="connsiteX17" fmla="*/ 48147 w 268025"/>
                <a:gd name="connsiteY17" fmla="*/ 194658 h 459141"/>
                <a:gd name="connsiteX18" fmla="*/ 9131 w 268025"/>
                <a:gd name="connsiteY18" fmla="*/ 328016 h 459141"/>
                <a:gd name="connsiteX19" fmla="*/ 24602 w 268025"/>
                <a:gd name="connsiteY19" fmla="*/ 344878 h 459141"/>
                <a:gd name="connsiteX20" fmla="*/ 25297 w 268025"/>
                <a:gd name="connsiteY20" fmla="*/ 344878 h 459141"/>
                <a:gd name="connsiteX21" fmla="*/ 41447 w 268025"/>
                <a:gd name="connsiteY21" fmla="*/ 329392 h 459141"/>
                <a:gd name="connsiteX22" fmla="*/ 77356 w 268025"/>
                <a:gd name="connsiteY22" fmla="*/ 208526 h 459141"/>
                <a:gd name="connsiteX23" fmla="*/ 92195 w 268025"/>
                <a:gd name="connsiteY23" fmla="*/ 175191 h 459141"/>
                <a:gd name="connsiteX24" fmla="*/ 114591 w 268025"/>
                <a:gd name="connsiteY24" fmla="*/ 286913 h 459141"/>
                <a:gd name="connsiteX25" fmla="*/ 173656 w 268025"/>
                <a:gd name="connsiteY25" fmla="*/ 453332 h 459141"/>
                <a:gd name="connsiteX26" fmla="*/ 186101 w 268025"/>
                <a:gd name="connsiteY26" fmla="*/ 459141 h 459141"/>
                <a:gd name="connsiteX27" fmla="*/ 196457 w 268025"/>
                <a:gd name="connsiteY27" fmla="*/ 455387 h 459141"/>
                <a:gd name="connsiteX28" fmla="*/ 198513 w 268025"/>
                <a:gd name="connsiteY28" fmla="*/ 432602 h 459141"/>
                <a:gd name="connsiteX29" fmla="*/ 146859 w 268025"/>
                <a:gd name="connsiteY29" fmla="*/ 284259 h 459141"/>
                <a:gd name="connsiteX30" fmla="*/ 144884 w 268025"/>
                <a:gd name="connsiteY30" fmla="*/ 262170 h 459141"/>
                <a:gd name="connsiteX31" fmla="*/ 189596 w 268025"/>
                <a:gd name="connsiteY31" fmla="*/ 300393 h 459141"/>
                <a:gd name="connsiteX32" fmla="*/ 248127 w 268025"/>
                <a:gd name="connsiteY32" fmla="*/ 344441 h 459141"/>
                <a:gd name="connsiteX33" fmla="*/ 251849 w 268025"/>
                <a:gd name="connsiteY33" fmla="*/ 344878 h 459141"/>
                <a:gd name="connsiteX34" fmla="*/ 267595 w 268025"/>
                <a:gd name="connsiteY34" fmla="*/ 332402 h 459141"/>
                <a:gd name="connsiteX35" fmla="*/ 255539 w 268025"/>
                <a:gd name="connsiteY35" fmla="*/ 312934 h 4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8025" h="459141">
                  <a:moveTo>
                    <a:pt x="255539" y="312934"/>
                  </a:moveTo>
                  <a:cubicBezTo>
                    <a:pt x="237981" y="308808"/>
                    <a:pt x="227738" y="296121"/>
                    <a:pt x="214776" y="280084"/>
                  </a:cubicBezTo>
                  <a:cubicBezTo>
                    <a:pt x="198771" y="260261"/>
                    <a:pt x="178980" y="236198"/>
                    <a:pt x="140305" y="227039"/>
                  </a:cubicBezTo>
                  <a:cubicBezTo>
                    <a:pt x="134317" y="192376"/>
                    <a:pt x="122585" y="154283"/>
                    <a:pt x="95755" y="111335"/>
                  </a:cubicBezTo>
                  <a:cubicBezTo>
                    <a:pt x="88958" y="94182"/>
                    <a:pt x="76207" y="74132"/>
                    <a:pt x="60817" y="52173"/>
                  </a:cubicBezTo>
                  <a:cubicBezTo>
                    <a:pt x="92033" y="55005"/>
                    <a:pt x="111387" y="74505"/>
                    <a:pt x="131405" y="95186"/>
                  </a:cubicBezTo>
                  <a:cubicBezTo>
                    <a:pt x="145710" y="109960"/>
                    <a:pt x="160500" y="125252"/>
                    <a:pt x="179628" y="133602"/>
                  </a:cubicBezTo>
                  <a:cubicBezTo>
                    <a:pt x="181731" y="134541"/>
                    <a:pt x="183932" y="134962"/>
                    <a:pt x="186101" y="134962"/>
                  </a:cubicBezTo>
                  <a:cubicBezTo>
                    <a:pt x="192331" y="134962"/>
                    <a:pt x="198286" y="131337"/>
                    <a:pt x="200940" y="125252"/>
                  </a:cubicBezTo>
                  <a:cubicBezTo>
                    <a:pt x="204516" y="117064"/>
                    <a:pt x="200778" y="107516"/>
                    <a:pt x="192590" y="103956"/>
                  </a:cubicBezTo>
                  <a:cubicBezTo>
                    <a:pt x="179320" y="98163"/>
                    <a:pt x="167329" y="85784"/>
                    <a:pt x="154658" y="72676"/>
                  </a:cubicBezTo>
                  <a:cubicBezTo>
                    <a:pt x="128832" y="45975"/>
                    <a:pt x="96952" y="13174"/>
                    <a:pt x="38000" y="20132"/>
                  </a:cubicBezTo>
                  <a:cubicBezTo>
                    <a:pt x="34586" y="15245"/>
                    <a:pt x="31819" y="11119"/>
                    <a:pt x="30508" y="8643"/>
                  </a:cubicBezTo>
                  <a:cubicBezTo>
                    <a:pt x="26365" y="746"/>
                    <a:pt x="16591" y="-2297"/>
                    <a:pt x="8646" y="1862"/>
                  </a:cubicBezTo>
                  <a:cubicBezTo>
                    <a:pt x="733" y="6021"/>
                    <a:pt x="-2293" y="15795"/>
                    <a:pt x="1865" y="23725"/>
                  </a:cubicBezTo>
                  <a:cubicBezTo>
                    <a:pt x="5345" y="30359"/>
                    <a:pt x="12578" y="40360"/>
                    <a:pt x="21721" y="53063"/>
                  </a:cubicBezTo>
                  <a:cubicBezTo>
                    <a:pt x="38162" y="75848"/>
                    <a:pt x="68779" y="118294"/>
                    <a:pt x="68779" y="134525"/>
                  </a:cubicBezTo>
                  <a:cubicBezTo>
                    <a:pt x="68779" y="151241"/>
                    <a:pt x="59215" y="171356"/>
                    <a:pt x="48147" y="194658"/>
                  </a:cubicBezTo>
                  <a:cubicBezTo>
                    <a:pt x="31851" y="228916"/>
                    <a:pt x="11591" y="271556"/>
                    <a:pt x="9131" y="328016"/>
                  </a:cubicBezTo>
                  <a:cubicBezTo>
                    <a:pt x="8743" y="336949"/>
                    <a:pt x="15669" y="344490"/>
                    <a:pt x="24602" y="344878"/>
                  </a:cubicBezTo>
                  <a:lnTo>
                    <a:pt x="25297" y="344878"/>
                  </a:lnTo>
                  <a:cubicBezTo>
                    <a:pt x="33906" y="344878"/>
                    <a:pt x="41075" y="338082"/>
                    <a:pt x="41447" y="329392"/>
                  </a:cubicBezTo>
                  <a:cubicBezTo>
                    <a:pt x="43616" y="279502"/>
                    <a:pt x="61546" y="241797"/>
                    <a:pt x="77356" y="208526"/>
                  </a:cubicBezTo>
                  <a:cubicBezTo>
                    <a:pt x="82906" y="196843"/>
                    <a:pt x="88068" y="185871"/>
                    <a:pt x="92195" y="175191"/>
                  </a:cubicBezTo>
                  <a:cubicBezTo>
                    <a:pt x="108620" y="215954"/>
                    <a:pt x="111727" y="251911"/>
                    <a:pt x="114591" y="286913"/>
                  </a:cubicBezTo>
                  <a:cubicBezTo>
                    <a:pt x="118863" y="339036"/>
                    <a:pt x="123281" y="392940"/>
                    <a:pt x="173656" y="453332"/>
                  </a:cubicBezTo>
                  <a:cubicBezTo>
                    <a:pt x="176861" y="457167"/>
                    <a:pt x="181456" y="459141"/>
                    <a:pt x="186101" y="459141"/>
                  </a:cubicBezTo>
                  <a:cubicBezTo>
                    <a:pt x="189758" y="459141"/>
                    <a:pt x="193431" y="457911"/>
                    <a:pt x="196457" y="455387"/>
                  </a:cubicBezTo>
                  <a:cubicBezTo>
                    <a:pt x="203319" y="449658"/>
                    <a:pt x="204241" y="439464"/>
                    <a:pt x="198513" y="432602"/>
                  </a:cubicBezTo>
                  <a:cubicBezTo>
                    <a:pt x="154707" y="380091"/>
                    <a:pt x="151066" y="335687"/>
                    <a:pt x="146859" y="284259"/>
                  </a:cubicBezTo>
                  <a:cubicBezTo>
                    <a:pt x="146276" y="277058"/>
                    <a:pt x="145629" y="269679"/>
                    <a:pt x="144884" y="262170"/>
                  </a:cubicBezTo>
                  <a:cubicBezTo>
                    <a:pt x="165193" y="270359"/>
                    <a:pt x="177168" y="285020"/>
                    <a:pt x="189596" y="300393"/>
                  </a:cubicBezTo>
                  <a:cubicBezTo>
                    <a:pt x="204435" y="318776"/>
                    <a:pt x="219760" y="337774"/>
                    <a:pt x="248127" y="344441"/>
                  </a:cubicBezTo>
                  <a:cubicBezTo>
                    <a:pt x="249373" y="344733"/>
                    <a:pt x="250619" y="344878"/>
                    <a:pt x="251849" y="344878"/>
                  </a:cubicBezTo>
                  <a:cubicBezTo>
                    <a:pt x="259180" y="344878"/>
                    <a:pt x="265831" y="339845"/>
                    <a:pt x="267595" y="332402"/>
                  </a:cubicBezTo>
                  <a:cubicBezTo>
                    <a:pt x="269634" y="323696"/>
                    <a:pt x="264245" y="314989"/>
                    <a:pt x="255539" y="3129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0" name="Рисунок 18">
            <a:extLst>
              <a:ext uri="{FF2B5EF4-FFF2-40B4-BE49-F238E27FC236}">
                <a16:creationId xmlns:a16="http://schemas.microsoft.com/office/drawing/2014/main" xmlns="" id="{B1F75FD1-F619-4A66-B132-3DC5FB49FEC9}"/>
              </a:ext>
            </a:extLst>
          </p:cNvPr>
          <p:cNvGrpSpPr/>
          <p:nvPr/>
        </p:nvGrpSpPr>
        <p:grpSpPr>
          <a:xfrm>
            <a:off x="6913234" y="2352695"/>
            <a:ext cx="869799" cy="1037173"/>
            <a:chOff x="6998294" y="2452263"/>
            <a:chExt cx="733265" cy="874366"/>
          </a:xfrm>
          <a:solidFill>
            <a:schemeClr val="accent2"/>
          </a:solidFill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A23F7B92-C145-45C4-913F-BC05AAC2752D}"/>
                </a:ext>
              </a:extLst>
            </p:cNvPr>
            <p:cNvSpPr/>
            <p:nvPr/>
          </p:nvSpPr>
          <p:spPr>
            <a:xfrm>
              <a:off x="7317918" y="2452263"/>
              <a:ext cx="356910" cy="352544"/>
            </a:xfrm>
            <a:custGeom>
              <a:avLst/>
              <a:gdLst>
                <a:gd name="connsiteX0" fmla="*/ 131634 w 356910"/>
                <a:gd name="connsiteY0" fmla="*/ 352545 h 352544"/>
                <a:gd name="connsiteX1" fmla="*/ 286034 w 356910"/>
                <a:gd name="connsiteY1" fmla="*/ 210102 h 352544"/>
                <a:gd name="connsiteX2" fmla="*/ 340467 w 356910"/>
                <a:gd name="connsiteY2" fmla="*/ 113068 h 352544"/>
                <a:gd name="connsiteX3" fmla="*/ 288840 w 356910"/>
                <a:gd name="connsiteY3" fmla="*/ 71482 h 352544"/>
                <a:gd name="connsiteX4" fmla="*/ 188041 w 356910"/>
                <a:gd name="connsiteY4" fmla="*/ 0 h 352544"/>
                <a:gd name="connsiteX5" fmla="*/ 128235 w 356910"/>
                <a:gd name="connsiteY5" fmla="*/ 13115 h 352544"/>
                <a:gd name="connsiteX6" fmla="*/ 60208 w 356910"/>
                <a:gd name="connsiteY6" fmla="*/ 28345 h 352544"/>
                <a:gd name="connsiteX7" fmla="*/ 19144 w 356910"/>
                <a:gd name="connsiteY7" fmla="*/ 131344 h 352544"/>
                <a:gd name="connsiteX8" fmla="*/ 3096 w 356910"/>
                <a:gd name="connsiteY8" fmla="*/ 156586 h 352544"/>
                <a:gd name="connsiteX9" fmla="*/ 19003 w 356910"/>
                <a:gd name="connsiteY9" fmla="*/ 225727 h 352544"/>
                <a:gd name="connsiteX10" fmla="*/ 131634 w 356910"/>
                <a:gd name="connsiteY10" fmla="*/ 352545 h 352544"/>
                <a:gd name="connsiteX11" fmla="*/ 131634 w 356910"/>
                <a:gd name="connsiteY11" fmla="*/ 324341 h 352544"/>
                <a:gd name="connsiteX12" fmla="*/ 47023 w 356910"/>
                <a:gd name="connsiteY12" fmla="*/ 218564 h 352544"/>
                <a:gd name="connsiteX13" fmla="*/ 40423 w 356910"/>
                <a:gd name="connsiteY13" fmla="*/ 206648 h 352544"/>
                <a:gd name="connsiteX14" fmla="*/ 34529 w 356910"/>
                <a:gd name="connsiteY14" fmla="*/ 155148 h 352544"/>
                <a:gd name="connsiteX15" fmla="*/ 71433 w 356910"/>
                <a:gd name="connsiteY15" fmla="*/ 168841 h 352544"/>
                <a:gd name="connsiteX16" fmla="*/ 130068 w 356910"/>
                <a:gd name="connsiteY16" fmla="*/ 135010 h 352544"/>
                <a:gd name="connsiteX17" fmla="*/ 257464 w 356910"/>
                <a:gd name="connsiteY17" fmla="*/ 210808 h 352544"/>
                <a:gd name="connsiteX18" fmla="*/ 131634 w 356910"/>
                <a:gd name="connsiteY18" fmla="*/ 324341 h 352544"/>
                <a:gd name="connsiteX19" fmla="*/ 76961 w 356910"/>
                <a:gd name="connsiteY19" fmla="*/ 51034 h 352544"/>
                <a:gd name="connsiteX20" fmla="*/ 127770 w 356910"/>
                <a:gd name="connsiteY20" fmla="*/ 41769 h 352544"/>
                <a:gd name="connsiteX21" fmla="*/ 188041 w 356910"/>
                <a:gd name="connsiteY21" fmla="*/ 28204 h 352544"/>
                <a:gd name="connsiteX22" fmla="*/ 265403 w 356910"/>
                <a:gd name="connsiteY22" fmla="*/ 87191 h 352544"/>
                <a:gd name="connsiteX23" fmla="*/ 322177 w 356910"/>
                <a:gd name="connsiteY23" fmla="*/ 140341 h 352544"/>
                <a:gd name="connsiteX24" fmla="*/ 272651 w 356910"/>
                <a:gd name="connsiteY24" fmla="*/ 183323 h 352544"/>
                <a:gd name="connsiteX25" fmla="*/ 143676 w 356910"/>
                <a:gd name="connsiteY25" fmla="*/ 105495 h 352544"/>
                <a:gd name="connsiteX26" fmla="*/ 120578 w 356910"/>
                <a:gd name="connsiteY26" fmla="*/ 104043 h 352544"/>
                <a:gd name="connsiteX27" fmla="*/ 72265 w 356910"/>
                <a:gd name="connsiteY27" fmla="*/ 139213 h 352544"/>
                <a:gd name="connsiteX28" fmla="*/ 47390 w 356910"/>
                <a:gd name="connsiteY28" fmla="*/ 128284 h 352544"/>
                <a:gd name="connsiteX29" fmla="*/ 76961 w 356910"/>
                <a:gd name="connsiteY29" fmla="*/ 51034 h 3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6910" h="352544">
                  <a:moveTo>
                    <a:pt x="131634" y="352545"/>
                  </a:moveTo>
                  <a:cubicBezTo>
                    <a:pt x="221603" y="352545"/>
                    <a:pt x="279068" y="273363"/>
                    <a:pt x="286034" y="210102"/>
                  </a:cubicBezTo>
                  <a:cubicBezTo>
                    <a:pt x="335559" y="199399"/>
                    <a:pt x="382857" y="104593"/>
                    <a:pt x="340467" y="113068"/>
                  </a:cubicBezTo>
                  <a:cubicBezTo>
                    <a:pt x="320315" y="116904"/>
                    <a:pt x="308371" y="100659"/>
                    <a:pt x="288840" y="71482"/>
                  </a:cubicBezTo>
                  <a:cubicBezTo>
                    <a:pt x="267518" y="39640"/>
                    <a:pt x="240951" y="0"/>
                    <a:pt x="188041" y="0"/>
                  </a:cubicBezTo>
                  <a:cubicBezTo>
                    <a:pt x="155240" y="0"/>
                    <a:pt x="137190" y="7488"/>
                    <a:pt x="128235" y="13115"/>
                  </a:cubicBezTo>
                  <a:cubicBezTo>
                    <a:pt x="114852" y="10929"/>
                    <a:pt x="85605" y="9180"/>
                    <a:pt x="60208" y="28345"/>
                  </a:cubicBezTo>
                  <a:cubicBezTo>
                    <a:pt x="34444" y="47777"/>
                    <a:pt x="20765" y="82524"/>
                    <a:pt x="19144" y="131344"/>
                  </a:cubicBezTo>
                  <a:cubicBezTo>
                    <a:pt x="12107" y="136209"/>
                    <a:pt x="6452" y="144924"/>
                    <a:pt x="3096" y="156586"/>
                  </a:cubicBezTo>
                  <a:cubicBezTo>
                    <a:pt x="-3306" y="178782"/>
                    <a:pt x="-599" y="208509"/>
                    <a:pt x="19003" y="225727"/>
                  </a:cubicBezTo>
                  <a:cubicBezTo>
                    <a:pt x="21315" y="273363"/>
                    <a:pt x="46797" y="352545"/>
                    <a:pt x="131634" y="352545"/>
                  </a:cubicBezTo>
                  <a:close/>
                  <a:moveTo>
                    <a:pt x="131634" y="324341"/>
                  </a:moveTo>
                  <a:cubicBezTo>
                    <a:pt x="48348" y="324341"/>
                    <a:pt x="47037" y="222879"/>
                    <a:pt x="47023" y="218564"/>
                  </a:cubicBezTo>
                  <a:cubicBezTo>
                    <a:pt x="47009" y="213727"/>
                    <a:pt x="44513" y="209214"/>
                    <a:pt x="40423" y="206648"/>
                  </a:cubicBezTo>
                  <a:cubicBezTo>
                    <a:pt x="24827" y="196847"/>
                    <a:pt x="25659" y="165188"/>
                    <a:pt x="34529" y="155148"/>
                  </a:cubicBezTo>
                  <a:cubicBezTo>
                    <a:pt x="62436" y="155923"/>
                    <a:pt x="55188" y="172690"/>
                    <a:pt x="71433" y="168841"/>
                  </a:cubicBezTo>
                  <a:cubicBezTo>
                    <a:pt x="96957" y="162763"/>
                    <a:pt x="117673" y="146743"/>
                    <a:pt x="130068" y="135010"/>
                  </a:cubicBezTo>
                  <a:cubicBezTo>
                    <a:pt x="148894" y="159153"/>
                    <a:pt x="192455" y="204518"/>
                    <a:pt x="257464" y="210808"/>
                  </a:cubicBezTo>
                  <a:cubicBezTo>
                    <a:pt x="250399" y="257245"/>
                    <a:pt x="208361" y="324341"/>
                    <a:pt x="131634" y="324341"/>
                  </a:cubicBezTo>
                  <a:close/>
                  <a:moveTo>
                    <a:pt x="76961" y="51034"/>
                  </a:moveTo>
                  <a:cubicBezTo>
                    <a:pt x="99087" y="34155"/>
                    <a:pt x="127530" y="41713"/>
                    <a:pt x="127770" y="41769"/>
                  </a:cubicBezTo>
                  <a:cubicBezTo>
                    <a:pt x="141759" y="45760"/>
                    <a:pt x="138360" y="28204"/>
                    <a:pt x="188041" y="28204"/>
                  </a:cubicBezTo>
                  <a:cubicBezTo>
                    <a:pt x="225904" y="28204"/>
                    <a:pt x="245097" y="56858"/>
                    <a:pt x="265403" y="87191"/>
                  </a:cubicBezTo>
                  <a:cubicBezTo>
                    <a:pt x="280379" y="109543"/>
                    <a:pt x="297019" y="134136"/>
                    <a:pt x="322177" y="140341"/>
                  </a:cubicBezTo>
                  <a:cubicBezTo>
                    <a:pt x="313236" y="158250"/>
                    <a:pt x="296498" y="183323"/>
                    <a:pt x="272651" y="183323"/>
                  </a:cubicBezTo>
                  <a:cubicBezTo>
                    <a:pt x="192032" y="183323"/>
                    <a:pt x="144170" y="106285"/>
                    <a:pt x="143676" y="105495"/>
                  </a:cubicBezTo>
                  <a:cubicBezTo>
                    <a:pt x="138473" y="96950"/>
                    <a:pt x="126529" y="96583"/>
                    <a:pt x="120578" y="104043"/>
                  </a:cubicBezTo>
                  <a:cubicBezTo>
                    <a:pt x="120352" y="104325"/>
                    <a:pt x="100158" y="129370"/>
                    <a:pt x="72265" y="139213"/>
                  </a:cubicBezTo>
                  <a:cubicBezTo>
                    <a:pt x="67062" y="135025"/>
                    <a:pt x="58953" y="130484"/>
                    <a:pt x="47390" y="128284"/>
                  </a:cubicBezTo>
                  <a:cubicBezTo>
                    <a:pt x="49195" y="90703"/>
                    <a:pt x="59066" y="64671"/>
                    <a:pt x="76961" y="510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BE7602DC-A0A7-4120-877C-87AAB9023F6D}"/>
                </a:ext>
              </a:extLst>
            </p:cNvPr>
            <p:cNvSpPr/>
            <p:nvPr/>
          </p:nvSpPr>
          <p:spPr>
            <a:xfrm>
              <a:off x="7505958" y="2748406"/>
              <a:ext cx="225601" cy="578167"/>
            </a:xfrm>
            <a:custGeom>
              <a:avLst/>
              <a:gdLst>
                <a:gd name="connsiteX0" fmla="*/ 195705 w 225601"/>
                <a:gd name="connsiteY0" fmla="*/ 93080 h 578167"/>
                <a:gd name="connsiteX1" fmla="*/ 90971 w 225601"/>
                <a:gd name="connsiteY1" fmla="*/ 1517 h 578167"/>
                <a:gd name="connsiteX2" fmla="*/ 72018 w 225601"/>
                <a:gd name="connsiteY2" fmla="*/ 7736 h 578167"/>
                <a:gd name="connsiteX3" fmla="*/ 78237 w 225601"/>
                <a:gd name="connsiteY3" fmla="*/ 26675 h 578167"/>
                <a:gd name="connsiteX4" fmla="*/ 170914 w 225601"/>
                <a:gd name="connsiteY4" fmla="*/ 106576 h 578167"/>
                <a:gd name="connsiteX5" fmla="*/ 196678 w 225601"/>
                <a:gd name="connsiteY5" fmla="*/ 328129 h 578167"/>
                <a:gd name="connsiteX6" fmla="*/ 79605 w 225601"/>
                <a:gd name="connsiteY6" fmla="*/ 331302 h 578167"/>
                <a:gd name="connsiteX7" fmla="*/ 126676 w 225601"/>
                <a:gd name="connsiteY7" fmla="*/ 185785 h 578167"/>
                <a:gd name="connsiteX8" fmla="*/ 115254 w 225601"/>
                <a:gd name="connsiteY8" fmla="*/ 169441 h 578167"/>
                <a:gd name="connsiteX9" fmla="*/ 98910 w 225601"/>
                <a:gd name="connsiteY9" fmla="*/ 180878 h 578167"/>
                <a:gd name="connsiteX10" fmla="*/ 54870 w 225601"/>
                <a:gd name="connsiteY10" fmla="*/ 317313 h 578167"/>
                <a:gd name="connsiteX11" fmla="*/ 22295 w 225601"/>
                <a:gd name="connsiteY11" fmla="*/ 404278 h 578167"/>
                <a:gd name="connsiteX12" fmla="*/ 22224 w 225601"/>
                <a:gd name="connsiteY12" fmla="*/ 404490 h 578167"/>
                <a:gd name="connsiteX13" fmla="*/ 0 w 225601"/>
                <a:gd name="connsiteY13" fmla="*/ 564066 h 578167"/>
                <a:gd name="connsiteX14" fmla="*/ 14102 w 225601"/>
                <a:gd name="connsiteY14" fmla="*/ 578167 h 578167"/>
                <a:gd name="connsiteX15" fmla="*/ 28204 w 225601"/>
                <a:gd name="connsiteY15" fmla="*/ 564066 h 578167"/>
                <a:gd name="connsiteX16" fmla="*/ 31517 w 225601"/>
                <a:gd name="connsiteY16" fmla="*/ 500185 h 578167"/>
                <a:gd name="connsiteX17" fmla="*/ 42559 w 225601"/>
                <a:gd name="connsiteY17" fmla="*/ 566745 h 578167"/>
                <a:gd name="connsiteX18" fmla="*/ 56379 w 225601"/>
                <a:gd name="connsiteY18" fmla="*/ 578167 h 578167"/>
                <a:gd name="connsiteX19" fmla="*/ 59072 w 225601"/>
                <a:gd name="connsiteY19" fmla="*/ 577914 h 578167"/>
                <a:gd name="connsiteX20" fmla="*/ 70227 w 225601"/>
                <a:gd name="connsiteY20" fmla="*/ 561386 h 578167"/>
                <a:gd name="connsiteX21" fmla="*/ 49850 w 225601"/>
                <a:gd name="connsiteY21" fmla="*/ 410441 h 578167"/>
                <a:gd name="connsiteX22" fmla="*/ 68915 w 225601"/>
                <a:gd name="connsiteY22" fmla="*/ 357319 h 578167"/>
                <a:gd name="connsiteX23" fmla="*/ 126422 w 225601"/>
                <a:gd name="connsiteY23" fmla="*/ 366415 h 578167"/>
                <a:gd name="connsiteX24" fmla="*/ 216067 w 225601"/>
                <a:gd name="connsiteY24" fmla="*/ 351777 h 578167"/>
                <a:gd name="connsiteX25" fmla="*/ 225572 w 225601"/>
                <a:gd name="connsiteY25" fmla="*/ 337506 h 578167"/>
                <a:gd name="connsiteX26" fmla="*/ 195705 w 225601"/>
                <a:gd name="connsiteY26" fmla="*/ 93080 h 57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5601" h="578167">
                  <a:moveTo>
                    <a:pt x="195705" y="93080"/>
                  </a:moveTo>
                  <a:cubicBezTo>
                    <a:pt x="179361" y="63184"/>
                    <a:pt x="102717" y="7454"/>
                    <a:pt x="90971" y="1517"/>
                  </a:cubicBezTo>
                  <a:cubicBezTo>
                    <a:pt x="84033" y="-1994"/>
                    <a:pt x="75543" y="798"/>
                    <a:pt x="72018" y="7736"/>
                  </a:cubicBezTo>
                  <a:cubicBezTo>
                    <a:pt x="68506" y="14688"/>
                    <a:pt x="71285" y="23164"/>
                    <a:pt x="78237" y="26675"/>
                  </a:cubicBezTo>
                  <a:cubicBezTo>
                    <a:pt x="89419" y="32344"/>
                    <a:pt x="159110" y="84972"/>
                    <a:pt x="170914" y="106576"/>
                  </a:cubicBezTo>
                  <a:cubicBezTo>
                    <a:pt x="178529" y="120593"/>
                    <a:pt x="189754" y="228147"/>
                    <a:pt x="196678" y="328129"/>
                  </a:cubicBezTo>
                  <a:cubicBezTo>
                    <a:pt x="174636" y="334108"/>
                    <a:pt x="121473" y="345530"/>
                    <a:pt x="79605" y="331302"/>
                  </a:cubicBezTo>
                  <a:cubicBezTo>
                    <a:pt x="100391" y="281438"/>
                    <a:pt x="116918" y="240937"/>
                    <a:pt x="126676" y="185785"/>
                  </a:cubicBezTo>
                  <a:cubicBezTo>
                    <a:pt x="128044" y="178128"/>
                    <a:pt x="122925" y="170795"/>
                    <a:pt x="115254" y="169441"/>
                  </a:cubicBezTo>
                  <a:cubicBezTo>
                    <a:pt x="107456" y="168073"/>
                    <a:pt x="100264" y="173207"/>
                    <a:pt x="98910" y="180878"/>
                  </a:cubicBezTo>
                  <a:cubicBezTo>
                    <a:pt x="89391" y="234521"/>
                    <a:pt x="72638" y="274739"/>
                    <a:pt x="54870" y="317313"/>
                  </a:cubicBezTo>
                  <a:cubicBezTo>
                    <a:pt x="43448" y="344726"/>
                    <a:pt x="31870" y="372578"/>
                    <a:pt x="22295" y="404278"/>
                  </a:cubicBezTo>
                  <a:cubicBezTo>
                    <a:pt x="22267" y="404349"/>
                    <a:pt x="22253" y="404419"/>
                    <a:pt x="22224" y="404490"/>
                  </a:cubicBezTo>
                  <a:cubicBezTo>
                    <a:pt x="9265" y="447571"/>
                    <a:pt x="0" y="497815"/>
                    <a:pt x="0" y="564066"/>
                  </a:cubicBezTo>
                  <a:cubicBezTo>
                    <a:pt x="0" y="571850"/>
                    <a:pt x="6303" y="578167"/>
                    <a:pt x="14102" y="578167"/>
                  </a:cubicBezTo>
                  <a:cubicBezTo>
                    <a:pt x="21900" y="578167"/>
                    <a:pt x="28204" y="571850"/>
                    <a:pt x="28204" y="564066"/>
                  </a:cubicBezTo>
                  <a:cubicBezTo>
                    <a:pt x="28204" y="540727"/>
                    <a:pt x="29430" y="519659"/>
                    <a:pt x="31517" y="500185"/>
                  </a:cubicBezTo>
                  <a:cubicBezTo>
                    <a:pt x="36890" y="537272"/>
                    <a:pt x="42178" y="564799"/>
                    <a:pt x="42559" y="566745"/>
                  </a:cubicBezTo>
                  <a:cubicBezTo>
                    <a:pt x="43871" y="573486"/>
                    <a:pt x="49765" y="578167"/>
                    <a:pt x="56379" y="578167"/>
                  </a:cubicBezTo>
                  <a:cubicBezTo>
                    <a:pt x="57267" y="578167"/>
                    <a:pt x="58170" y="578083"/>
                    <a:pt x="59072" y="577914"/>
                  </a:cubicBezTo>
                  <a:cubicBezTo>
                    <a:pt x="66716" y="576433"/>
                    <a:pt x="71708" y="569029"/>
                    <a:pt x="70227" y="561386"/>
                  </a:cubicBezTo>
                  <a:cubicBezTo>
                    <a:pt x="70072" y="560597"/>
                    <a:pt x="54926" y="481810"/>
                    <a:pt x="49850" y="410441"/>
                  </a:cubicBezTo>
                  <a:cubicBezTo>
                    <a:pt x="55575" y="391841"/>
                    <a:pt x="62062" y="374425"/>
                    <a:pt x="68915" y="357319"/>
                  </a:cubicBezTo>
                  <a:cubicBezTo>
                    <a:pt x="87459" y="363877"/>
                    <a:pt x="107357" y="366415"/>
                    <a:pt x="126422" y="366415"/>
                  </a:cubicBezTo>
                  <a:cubicBezTo>
                    <a:pt x="172606" y="366415"/>
                    <a:pt x="213515" y="352652"/>
                    <a:pt x="216067" y="351777"/>
                  </a:cubicBezTo>
                  <a:cubicBezTo>
                    <a:pt x="222103" y="349718"/>
                    <a:pt x="225981" y="343852"/>
                    <a:pt x="225572" y="337506"/>
                  </a:cubicBezTo>
                  <a:cubicBezTo>
                    <a:pt x="223203" y="301476"/>
                    <a:pt x="210540" y="120381"/>
                    <a:pt x="195705" y="9308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6DE1A8F9-A7C7-4C1C-B6EB-4250B8AC7353}"/>
                </a:ext>
              </a:extLst>
            </p:cNvPr>
            <p:cNvSpPr/>
            <p:nvPr/>
          </p:nvSpPr>
          <p:spPr>
            <a:xfrm>
              <a:off x="6998294" y="2690021"/>
              <a:ext cx="521765" cy="636553"/>
            </a:xfrm>
            <a:custGeom>
              <a:avLst/>
              <a:gdLst>
                <a:gd name="connsiteX0" fmla="*/ 521766 w 521765"/>
                <a:gd name="connsiteY0" fmla="*/ 269907 h 636553"/>
                <a:gd name="connsiteX1" fmla="*/ 465359 w 521765"/>
                <a:gd name="connsiteY1" fmla="*/ 227602 h 636553"/>
                <a:gd name="connsiteX2" fmla="*/ 194083 w 521765"/>
                <a:gd name="connsiteY2" fmla="*/ 328034 h 636553"/>
                <a:gd name="connsiteX3" fmla="*/ 199836 w 521765"/>
                <a:gd name="connsiteY3" fmla="*/ 311888 h 636553"/>
                <a:gd name="connsiteX4" fmla="*/ 266072 w 521765"/>
                <a:gd name="connsiteY4" fmla="*/ 206392 h 636553"/>
                <a:gd name="connsiteX5" fmla="*/ 241592 w 521765"/>
                <a:gd name="connsiteY5" fmla="*/ 192404 h 636553"/>
                <a:gd name="connsiteX6" fmla="*/ 189175 w 521765"/>
                <a:gd name="connsiteY6" fmla="*/ 284107 h 636553"/>
                <a:gd name="connsiteX7" fmla="*/ 59693 w 521765"/>
                <a:gd name="connsiteY7" fmla="*/ 225007 h 636553"/>
                <a:gd name="connsiteX8" fmla="*/ 241564 w 521765"/>
                <a:gd name="connsiteY8" fmla="*/ 30050 h 636553"/>
                <a:gd name="connsiteX9" fmla="*/ 306333 w 521765"/>
                <a:gd name="connsiteY9" fmla="*/ 32870 h 636553"/>
                <a:gd name="connsiteX10" fmla="*/ 324341 w 521765"/>
                <a:gd name="connsiteY10" fmla="*/ 24465 h 636553"/>
                <a:gd name="connsiteX11" fmla="*/ 315965 w 521765"/>
                <a:gd name="connsiteY11" fmla="*/ 6373 h 636553"/>
                <a:gd name="connsiteX12" fmla="*/ 237869 w 521765"/>
                <a:gd name="connsiteY12" fmla="*/ 2100 h 636553"/>
                <a:gd name="connsiteX13" fmla="*/ 29797 w 521765"/>
                <a:gd name="connsiteY13" fmla="*/ 221072 h 636553"/>
                <a:gd name="connsiteX14" fmla="*/ 31856 w 521765"/>
                <a:gd name="connsiteY14" fmla="*/ 237064 h 636553"/>
                <a:gd name="connsiteX15" fmla="*/ 170307 w 521765"/>
                <a:gd name="connsiteY15" fmla="*/ 310915 h 636553"/>
                <a:gd name="connsiteX16" fmla="*/ 156036 w 521765"/>
                <a:gd name="connsiteY16" fmla="*/ 345817 h 636553"/>
                <a:gd name="connsiteX17" fmla="*/ 134869 w 521765"/>
                <a:gd name="connsiteY17" fmla="*/ 355928 h 636553"/>
                <a:gd name="connsiteX18" fmla="*/ 128312 w 521765"/>
                <a:gd name="connsiteY18" fmla="*/ 374754 h 636553"/>
                <a:gd name="connsiteX19" fmla="*/ 147152 w 521765"/>
                <a:gd name="connsiteY19" fmla="*/ 381311 h 636553"/>
                <a:gd name="connsiteX20" fmla="*/ 465359 w 521765"/>
                <a:gd name="connsiteY20" fmla="*/ 255805 h 636553"/>
                <a:gd name="connsiteX21" fmla="*/ 493562 w 521765"/>
                <a:gd name="connsiteY21" fmla="*/ 269907 h 636553"/>
                <a:gd name="connsiteX22" fmla="*/ 98712 w 521765"/>
                <a:gd name="connsiteY22" fmla="*/ 484085 h 636553"/>
                <a:gd name="connsiteX23" fmla="*/ 28204 w 521765"/>
                <a:gd name="connsiteY23" fmla="*/ 414450 h 636553"/>
                <a:gd name="connsiteX24" fmla="*/ 52839 w 521765"/>
                <a:gd name="connsiteY24" fmla="*/ 316922 h 636553"/>
                <a:gd name="connsiteX25" fmla="*/ 46903 w 521765"/>
                <a:gd name="connsiteY25" fmla="*/ 290947 h 636553"/>
                <a:gd name="connsiteX26" fmla="*/ 26201 w 521765"/>
                <a:gd name="connsiteY26" fmla="*/ 307615 h 636553"/>
                <a:gd name="connsiteX27" fmla="*/ 0 w 521765"/>
                <a:gd name="connsiteY27" fmla="*/ 414450 h 636553"/>
                <a:gd name="connsiteX28" fmla="*/ 94736 w 521765"/>
                <a:gd name="connsiteY28" fmla="*/ 512006 h 636553"/>
                <a:gd name="connsiteX29" fmla="*/ 84611 w 521765"/>
                <a:gd name="connsiteY29" fmla="*/ 622451 h 636553"/>
                <a:gd name="connsiteX30" fmla="*/ 98712 w 521765"/>
                <a:gd name="connsiteY30" fmla="*/ 636553 h 636553"/>
                <a:gd name="connsiteX31" fmla="*/ 112814 w 521765"/>
                <a:gd name="connsiteY31" fmla="*/ 622451 h 636553"/>
                <a:gd name="connsiteX32" fmla="*/ 123785 w 521765"/>
                <a:gd name="connsiteY32" fmla="*/ 508072 h 636553"/>
                <a:gd name="connsiteX33" fmla="*/ 521766 w 521765"/>
                <a:gd name="connsiteY33" fmla="*/ 269907 h 63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1765" h="636553">
                  <a:moveTo>
                    <a:pt x="521766" y="269907"/>
                  </a:moveTo>
                  <a:cubicBezTo>
                    <a:pt x="521766" y="248853"/>
                    <a:pt x="504322" y="227602"/>
                    <a:pt x="465359" y="227602"/>
                  </a:cubicBezTo>
                  <a:cubicBezTo>
                    <a:pt x="418964" y="227602"/>
                    <a:pt x="276888" y="289847"/>
                    <a:pt x="194083" y="328034"/>
                  </a:cubicBezTo>
                  <a:cubicBezTo>
                    <a:pt x="196367" y="321900"/>
                    <a:pt x="198342" y="316288"/>
                    <a:pt x="199836" y="311888"/>
                  </a:cubicBezTo>
                  <a:cubicBezTo>
                    <a:pt x="211781" y="309787"/>
                    <a:pt x="207578" y="305020"/>
                    <a:pt x="266072" y="206392"/>
                  </a:cubicBezTo>
                  <a:cubicBezTo>
                    <a:pt x="275337" y="190204"/>
                    <a:pt x="250842" y="176172"/>
                    <a:pt x="241592" y="192404"/>
                  </a:cubicBezTo>
                  <a:lnTo>
                    <a:pt x="189175" y="284107"/>
                  </a:lnTo>
                  <a:cubicBezTo>
                    <a:pt x="127776" y="283148"/>
                    <a:pt x="77503" y="241732"/>
                    <a:pt x="59693" y="225007"/>
                  </a:cubicBezTo>
                  <a:cubicBezTo>
                    <a:pt x="92000" y="166090"/>
                    <a:pt x="174651" y="38892"/>
                    <a:pt x="241564" y="30050"/>
                  </a:cubicBezTo>
                  <a:cubicBezTo>
                    <a:pt x="282332" y="24677"/>
                    <a:pt x="306037" y="32757"/>
                    <a:pt x="306333" y="32870"/>
                  </a:cubicBezTo>
                  <a:cubicBezTo>
                    <a:pt x="313652" y="35465"/>
                    <a:pt x="321676" y="31742"/>
                    <a:pt x="324341" y="24465"/>
                  </a:cubicBezTo>
                  <a:cubicBezTo>
                    <a:pt x="327020" y="17147"/>
                    <a:pt x="323283" y="9052"/>
                    <a:pt x="315965" y="6373"/>
                  </a:cubicBezTo>
                  <a:cubicBezTo>
                    <a:pt x="314766" y="5936"/>
                    <a:pt x="286182" y="-4302"/>
                    <a:pt x="237869" y="2100"/>
                  </a:cubicBezTo>
                  <a:cubicBezTo>
                    <a:pt x="138353" y="15243"/>
                    <a:pt x="34197" y="212668"/>
                    <a:pt x="29797" y="221072"/>
                  </a:cubicBezTo>
                  <a:cubicBezTo>
                    <a:pt x="27075" y="226304"/>
                    <a:pt x="27879" y="232678"/>
                    <a:pt x="31856" y="237064"/>
                  </a:cubicBezTo>
                  <a:cubicBezTo>
                    <a:pt x="34465" y="239955"/>
                    <a:pt x="90956" y="301199"/>
                    <a:pt x="170307" y="310915"/>
                  </a:cubicBezTo>
                  <a:cubicBezTo>
                    <a:pt x="166528" y="321505"/>
                    <a:pt x="161324" y="335114"/>
                    <a:pt x="156036" y="345817"/>
                  </a:cubicBezTo>
                  <a:cubicBezTo>
                    <a:pt x="145883" y="350625"/>
                    <a:pt x="138465" y="354193"/>
                    <a:pt x="134869" y="355928"/>
                  </a:cubicBezTo>
                  <a:cubicBezTo>
                    <a:pt x="127861" y="359312"/>
                    <a:pt x="124928" y="367745"/>
                    <a:pt x="128312" y="374754"/>
                  </a:cubicBezTo>
                  <a:cubicBezTo>
                    <a:pt x="131697" y="381748"/>
                    <a:pt x="140087" y="384709"/>
                    <a:pt x="147152" y="381311"/>
                  </a:cubicBezTo>
                  <a:cubicBezTo>
                    <a:pt x="219410" y="346409"/>
                    <a:pt x="417399" y="255805"/>
                    <a:pt x="465359" y="255805"/>
                  </a:cubicBezTo>
                  <a:cubicBezTo>
                    <a:pt x="478375" y="255805"/>
                    <a:pt x="493562" y="259500"/>
                    <a:pt x="493562" y="269907"/>
                  </a:cubicBezTo>
                  <a:cubicBezTo>
                    <a:pt x="493562" y="349074"/>
                    <a:pt x="148224" y="484085"/>
                    <a:pt x="98712" y="484085"/>
                  </a:cubicBezTo>
                  <a:cubicBezTo>
                    <a:pt x="63754" y="484085"/>
                    <a:pt x="28204" y="439424"/>
                    <a:pt x="28204" y="414450"/>
                  </a:cubicBezTo>
                  <a:cubicBezTo>
                    <a:pt x="28204" y="387347"/>
                    <a:pt x="43631" y="343264"/>
                    <a:pt x="52839" y="316922"/>
                  </a:cubicBezTo>
                  <a:cubicBezTo>
                    <a:pt x="52924" y="315456"/>
                    <a:pt x="63458" y="296672"/>
                    <a:pt x="46903" y="290947"/>
                  </a:cubicBezTo>
                  <a:cubicBezTo>
                    <a:pt x="30403" y="285278"/>
                    <a:pt x="27188" y="306205"/>
                    <a:pt x="26201" y="307615"/>
                  </a:cubicBezTo>
                  <a:cubicBezTo>
                    <a:pt x="16414" y="335635"/>
                    <a:pt x="0" y="382552"/>
                    <a:pt x="0" y="414450"/>
                  </a:cubicBezTo>
                  <a:cubicBezTo>
                    <a:pt x="0" y="455148"/>
                    <a:pt x="46254" y="509158"/>
                    <a:pt x="94736" y="512006"/>
                  </a:cubicBezTo>
                  <a:cubicBezTo>
                    <a:pt x="91013" y="538659"/>
                    <a:pt x="84611" y="589397"/>
                    <a:pt x="84611" y="622451"/>
                  </a:cubicBezTo>
                  <a:cubicBezTo>
                    <a:pt x="84611" y="630236"/>
                    <a:pt x="90914" y="636553"/>
                    <a:pt x="98712" y="636553"/>
                  </a:cubicBezTo>
                  <a:cubicBezTo>
                    <a:pt x="106511" y="636553"/>
                    <a:pt x="112814" y="630236"/>
                    <a:pt x="112814" y="622451"/>
                  </a:cubicBezTo>
                  <a:cubicBezTo>
                    <a:pt x="112814" y="587930"/>
                    <a:pt x="120570" y="530480"/>
                    <a:pt x="123785" y="508072"/>
                  </a:cubicBezTo>
                  <a:cubicBezTo>
                    <a:pt x="221624" y="484550"/>
                    <a:pt x="521766" y="365489"/>
                    <a:pt x="521766" y="26990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A9D10777-F38E-42F5-8579-4891C9F47A4C}"/>
                </a:ext>
              </a:extLst>
            </p:cNvPr>
            <p:cNvSpPr/>
            <p:nvPr/>
          </p:nvSpPr>
          <p:spPr>
            <a:xfrm>
              <a:off x="7661078" y="3130912"/>
              <a:ext cx="53089" cy="195718"/>
            </a:xfrm>
            <a:custGeom>
              <a:avLst/>
              <a:gdLst>
                <a:gd name="connsiteX0" fmla="*/ 28204 w 53089"/>
                <a:gd name="connsiteY0" fmla="*/ 104001 h 195718"/>
                <a:gd name="connsiteX1" fmla="*/ 28204 w 53089"/>
                <a:gd name="connsiteY1" fmla="*/ 14102 h 195718"/>
                <a:gd name="connsiteX2" fmla="*/ 14102 w 53089"/>
                <a:gd name="connsiteY2" fmla="*/ 0 h 195718"/>
                <a:gd name="connsiteX3" fmla="*/ 0 w 53089"/>
                <a:gd name="connsiteY3" fmla="*/ 14102 h 195718"/>
                <a:gd name="connsiteX4" fmla="*/ 0 w 53089"/>
                <a:gd name="connsiteY4" fmla="*/ 104001 h 195718"/>
                <a:gd name="connsiteX5" fmla="*/ 26314 w 53089"/>
                <a:gd name="connsiteY5" fmla="*/ 188146 h 195718"/>
                <a:gd name="connsiteX6" fmla="*/ 51246 w 53089"/>
                <a:gd name="connsiteY6" fmla="*/ 174961 h 195718"/>
                <a:gd name="connsiteX7" fmla="*/ 28204 w 53089"/>
                <a:gd name="connsiteY7" fmla="*/ 104001 h 19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89" h="195718">
                  <a:moveTo>
                    <a:pt x="28204" y="104001"/>
                  </a:moveTo>
                  <a:lnTo>
                    <a:pt x="28204" y="14102"/>
                  </a:lnTo>
                  <a:cubicBezTo>
                    <a:pt x="28204" y="6318"/>
                    <a:pt x="21900" y="0"/>
                    <a:pt x="14102" y="0"/>
                  </a:cubicBezTo>
                  <a:cubicBezTo>
                    <a:pt x="6303" y="0"/>
                    <a:pt x="0" y="6318"/>
                    <a:pt x="0" y="14102"/>
                  </a:cubicBezTo>
                  <a:lnTo>
                    <a:pt x="0" y="104001"/>
                  </a:lnTo>
                  <a:cubicBezTo>
                    <a:pt x="0" y="137958"/>
                    <a:pt x="25242" y="186115"/>
                    <a:pt x="26314" y="188146"/>
                  </a:cubicBezTo>
                  <a:cubicBezTo>
                    <a:pt x="34958" y="204560"/>
                    <a:pt x="60045" y="191573"/>
                    <a:pt x="51246" y="174961"/>
                  </a:cubicBezTo>
                  <a:cubicBezTo>
                    <a:pt x="44844" y="162833"/>
                    <a:pt x="28204" y="126437"/>
                    <a:pt x="28204" y="10400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E3AC65B7-E8C2-450A-A2A8-CEF8C370A0E0}"/>
                </a:ext>
              </a:extLst>
            </p:cNvPr>
            <p:cNvSpPr/>
            <p:nvPr/>
          </p:nvSpPr>
          <p:spPr>
            <a:xfrm>
              <a:off x="7377045" y="2871283"/>
              <a:ext cx="103376" cy="48242"/>
            </a:xfrm>
            <a:custGeom>
              <a:avLst/>
              <a:gdLst>
                <a:gd name="connsiteX0" fmla="*/ 23912 w 103376"/>
                <a:gd name="connsiteY0" fmla="*/ 44351 h 48242"/>
                <a:gd name="connsiteX1" fmla="*/ 84704 w 103376"/>
                <a:gd name="connsiteY1" fmla="*/ 31476 h 48242"/>
                <a:gd name="connsiteX2" fmla="*/ 102614 w 103376"/>
                <a:gd name="connsiteY2" fmla="*/ 22677 h 48242"/>
                <a:gd name="connsiteX3" fmla="*/ 93828 w 103376"/>
                <a:gd name="connsiteY3" fmla="*/ 4781 h 48242"/>
                <a:gd name="connsiteX4" fmla="*/ 4790 w 103376"/>
                <a:gd name="connsiteY4" fmla="*/ 23636 h 48242"/>
                <a:gd name="connsiteX5" fmla="*/ 23912 w 103376"/>
                <a:gd name="connsiteY5" fmla="*/ 44351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76" h="48242">
                  <a:moveTo>
                    <a:pt x="23912" y="44351"/>
                  </a:moveTo>
                  <a:cubicBezTo>
                    <a:pt x="40284" y="29206"/>
                    <a:pt x="63580" y="24256"/>
                    <a:pt x="84704" y="31476"/>
                  </a:cubicBezTo>
                  <a:cubicBezTo>
                    <a:pt x="92094" y="34000"/>
                    <a:pt x="100104" y="30066"/>
                    <a:pt x="102614" y="22677"/>
                  </a:cubicBezTo>
                  <a:cubicBezTo>
                    <a:pt x="105138" y="15315"/>
                    <a:pt x="101189" y="7292"/>
                    <a:pt x="93828" y="4781"/>
                  </a:cubicBezTo>
                  <a:cubicBezTo>
                    <a:pt x="62847" y="-5781"/>
                    <a:pt x="28763" y="1439"/>
                    <a:pt x="4790" y="23636"/>
                  </a:cubicBezTo>
                  <a:cubicBezTo>
                    <a:pt x="-9143" y="36511"/>
                    <a:pt x="10430" y="56803"/>
                    <a:pt x="23912" y="4435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890A33CB-6CA5-4DB1-A8C3-131E5335DE34}"/>
                </a:ext>
              </a:extLst>
            </p:cNvPr>
            <p:cNvSpPr/>
            <p:nvPr/>
          </p:nvSpPr>
          <p:spPr>
            <a:xfrm>
              <a:off x="7410772" y="3063046"/>
              <a:ext cx="99908" cy="55159"/>
            </a:xfrm>
            <a:custGeom>
              <a:avLst/>
              <a:gdLst>
                <a:gd name="connsiteX0" fmla="*/ 74174 w 99908"/>
                <a:gd name="connsiteY0" fmla="*/ 6113 h 55159"/>
                <a:gd name="connsiteX1" fmla="*/ 18726 w 99908"/>
                <a:gd name="connsiteY1" fmla="*/ 24333 h 55159"/>
                <a:gd name="connsiteX2" fmla="*/ 789 w 99908"/>
                <a:gd name="connsiteY2" fmla="*/ 33034 h 55159"/>
                <a:gd name="connsiteX3" fmla="*/ 9475 w 99908"/>
                <a:gd name="connsiteY3" fmla="*/ 50971 h 55159"/>
                <a:gd name="connsiteX4" fmla="*/ 34379 w 99908"/>
                <a:gd name="connsiteY4" fmla="*/ 55159 h 55159"/>
                <a:gd name="connsiteX5" fmla="*/ 97428 w 99908"/>
                <a:gd name="connsiteY5" fmla="*/ 22062 h 55159"/>
                <a:gd name="connsiteX6" fmla="*/ 93790 w 99908"/>
                <a:gd name="connsiteY6" fmla="*/ 2447 h 55159"/>
                <a:gd name="connsiteX7" fmla="*/ 74174 w 99908"/>
                <a:gd name="connsiteY7" fmla="*/ 6113 h 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08" h="55159">
                  <a:moveTo>
                    <a:pt x="74174" y="6113"/>
                  </a:moveTo>
                  <a:cubicBezTo>
                    <a:pt x="61920" y="23938"/>
                    <a:pt x="39089" y="31426"/>
                    <a:pt x="18726" y="24333"/>
                  </a:cubicBezTo>
                  <a:cubicBezTo>
                    <a:pt x="11365" y="21752"/>
                    <a:pt x="3313" y="25673"/>
                    <a:pt x="789" y="33034"/>
                  </a:cubicBezTo>
                  <a:cubicBezTo>
                    <a:pt x="-1778" y="40381"/>
                    <a:pt x="2128" y="48419"/>
                    <a:pt x="9475" y="50971"/>
                  </a:cubicBezTo>
                  <a:cubicBezTo>
                    <a:pt x="17640" y="53806"/>
                    <a:pt x="26059" y="55159"/>
                    <a:pt x="34379" y="55159"/>
                  </a:cubicBezTo>
                  <a:cubicBezTo>
                    <a:pt x="59029" y="55159"/>
                    <a:pt x="82903" y="43187"/>
                    <a:pt x="97428" y="22062"/>
                  </a:cubicBezTo>
                  <a:cubicBezTo>
                    <a:pt x="101842" y="15632"/>
                    <a:pt x="100206" y="6861"/>
                    <a:pt x="93790" y="2447"/>
                  </a:cubicBezTo>
                  <a:cubicBezTo>
                    <a:pt x="87374" y="-1911"/>
                    <a:pt x="78574" y="-303"/>
                    <a:pt x="74174" y="61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97FBDD33-68F1-45D3-9B64-192CC9E86A3C}"/>
                </a:ext>
              </a:extLst>
            </p:cNvPr>
            <p:cNvSpPr/>
            <p:nvPr/>
          </p:nvSpPr>
          <p:spPr>
            <a:xfrm>
              <a:off x="7350833" y="3122977"/>
              <a:ext cx="169218" cy="57375"/>
            </a:xfrm>
            <a:custGeom>
              <a:avLst/>
              <a:gdLst>
                <a:gd name="connsiteX0" fmla="*/ 165603 w 169218"/>
                <a:gd name="connsiteY0" fmla="*/ 4677 h 57375"/>
                <a:gd name="connsiteX1" fmla="*/ 145691 w 169218"/>
                <a:gd name="connsiteY1" fmla="*/ 3633 h 57375"/>
                <a:gd name="connsiteX2" fmla="*/ 22300 w 169218"/>
                <a:gd name="connsiteY2" fmla="*/ 10571 h 57375"/>
                <a:gd name="connsiteX3" fmla="*/ 2628 w 169218"/>
                <a:gd name="connsiteY3" fmla="*/ 13843 h 57375"/>
                <a:gd name="connsiteX4" fmla="*/ 5900 w 169218"/>
                <a:gd name="connsiteY4" fmla="*/ 33515 h 57375"/>
                <a:gd name="connsiteX5" fmla="*/ 79751 w 169218"/>
                <a:gd name="connsiteY5" fmla="*/ 57375 h 57375"/>
                <a:gd name="connsiteX6" fmla="*/ 164545 w 169218"/>
                <a:gd name="connsiteY6" fmla="*/ 24589 h 57375"/>
                <a:gd name="connsiteX7" fmla="*/ 165603 w 169218"/>
                <a:gd name="connsiteY7" fmla="*/ 4677 h 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218" h="57375">
                  <a:moveTo>
                    <a:pt x="165603" y="4677"/>
                  </a:moveTo>
                  <a:cubicBezTo>
                    <a:pt x="160399" y="-1119"/>
                    <a:pt x="151487" y="-1598"/>
                    <a:pt x="145691" y="3633"/>
                  </a:cubicBezTo>
                  <a:cubicBezTo>
                    <a:pt x="111001" y="34841"/>
                    <a:pt x="60262" y="37689"/>
                    <a:pt x="22300" y="10571"/>
                  </a:cubicBezTo>
                  <a:cubicBezTo>
                    <a:pt x="15983" y="6045"/>
                    <a:pt x="7183" y="7511"/>
                    <a:pt x="2628" y="13843"/>
                  </a:cubicBezTo>
                  <a:cubicBezTo>
                    <a:pt x="-1898" y="20175"/>
                    <a:pt x="-432" y="28988"/>
                    <a:pt x="5900" y="33515"/>
                  </a:cubicBezTo>
                  <a:cubicBezTo>
                    <a:pt x="28266" y="49492"/>
                    <a:pt x="54072" y="57375"/>
                    <a:pt x="79751" y="57375"/>
                  </a:cubicBezTo>
                  <a:cubicBezTo>
                    <a:pt x="110140" y="57375"/>
                    <a:pt x="140375" y="46333"/>
                    <a:pt x="164545" y="24589"/>
                  </a:cubicBezTo>
                  <a:cubicBezTo>
                    <a:pt x="170341" y="19385"/>
                    <a:pt x="170806" y="10459"/>
                    <a:pt x="165603" y="467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BF189DB5-91AF-4B6A-9493-D35C499CEC59}"/>
                </a:ext>
              </a:extLst>
            </p:cNvPr>
            <p:cNvSpPr/>
            <p:nvPr/>
          </p:nvSpPr>
          <p:spPr>
            <a:xfrm>
              <a:off x="7308353" y="2817138"/>
              <a:ext cx="120937" cy="92332"/>
            </a:xfrm>
            <a:custGeom>
              <a:avLst/>
              <a:gdLst>
                <a:gd name="connsiteX0" fmla="*/ 120892 w 120937"/>
                <a:gd name="connsiteY0" fmla="*/ 12955 h 92332"/>
                <a:gd name="connsiteX1" fmla="*/ 105676 w 120937"/>
                <a:gd name="connsiteY1" fmla="*/ 52 h 92332"/>
                <a:gd name="connsiteX2" fmla="*/ 1535 w 120937"/>
                <a:gd name="connsiteY2" fmla="*/ 72168 h 92332"/>
                <a:gd name="connsiteX3" fmla="*/ 27045 w 120937"/>
                <a:gd name="connsiteY3" fmla="*/ 84211 h 92332"/>
                <a:gd name="connsiteX4" fmla="*/ 107989 w 120937"/>
                <a:gd name="connsiteY4" fmla="*/ 28142 h 92332"/>
                <a:gd name="connsiteX5" fmla="*/ 120892 w 120937"/>
                <a:gd name="connsiteY5" fmla="*/ 12955 h 9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37" h="92332">
                  <a:moveTo>
                    <a:pt x="120892" y="12955"/>
                  </a:moveTo>
                  <a:cubicBezTo>
                    <a:pt x="120243" y="5199"/>
                    <a:pt x="113333" y="-611"/>
                    <a:pt x="105676" y="52"/>
                  </a:cubicBezTo>
                  <a:cubicBezTo>
                    <a:pt x="60720" y="3760"/>
                    <a:pt x="20812" y="31400"/>
                    <a:pt x="1535" y="72168"/>
                  </a:cubicBezTo>
                  <a:cubicBezTo>
                    <a:pt x="-6475" y="89161"/>
                    <a:pt x="19091" y="101006"/>
                    <a:pt x="27045" y="84211"/>
                  </a:cubicBezTo>
                  <a:cubicBezTo>
                    <a:pt x="42035" y="52510"/>
                    <a:pt x="73045" y="31033"/>
                    <a:pt x="107989" y="28142"/>
                  </a:cubicBezTo>
                  <a:cubicBezTo>
                    <a:pt x="115745" y="27522"/>
                    <a:pt x="121513" y="20711"/>
                    <a:pt x="120892" y="129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EE679F-04B3-4987-B3B7-08360EFB5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70423" y="2378207"/>
            <a:ext cx="986151" cy="9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F0D6FF77-9FB5-4569-AF97-981F2DE0F4A5}"/>
              </a:ext>
            </a:extLst>
          </p:cNvPr>
          <p:cNvCxnSpPr>
            <a:cxnSpLocks/>
            <a:stCxn id="12" idx="0"/>
            <a:endCxn id="6" idx="2"/>
          </p:cNvCxnSpPr>
          <p:nvPr/>
        </p:nvCxnSpPr>
        <p:spPr>
          <a:xfrm flipV="1">
            <a:off x="3872523" y="5311445"/>
            <a:ext cx="1" cy="406803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2: оценка анамнеза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– бронхиальная астма</a:t>
            </a:r>
          </a:p>
          <a:p>
            <a:r>
              <a:rPr lang="ru-RU" dirty="0"/>
              <a:t>Авдеев С. Н. [и др.] / Пути улучшения диагностики и лечения больных бронхиальной астмой врачами первичного звена // Пульмонология. Том 29. – 2019 - №4 – С. 457-467.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14</a:t>
            </a:fld>
            <a:endParaRPr lang="ru-RU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B3A2D62E-851F-4AD6-95B1-5FF856FC7A06}"/>
              </a:ext>
            </a:extLst>
          </p:cNvPr>
          <p:cNvSpPr/>
          <p:nvPr/>
        </p:nvSpPr>
        <p:spPr>
          <a:xfrm>
            <a:off x="8210867" y="2194561"/>
            <a:ext cx="3275964" cy="1242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Рассмотреть альтернативный диагноз</a:t>
            </a:r>
            <a:endParaRPr lang="ru-RU" sz="20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xmlns="" id="{FAC4EEA8-1B19-4FC1-8FEB-D4710E8E8C9D}"/>
              </a:ext>
            </a:extLst>
          </p:cNvPr>
          <p:cNvSpPr/>
          <p:nvPr/>
        </p:nvSpPr>
        <p:spPr>
          <a:xfrm>
            <a:off x="623887" y="5718248"/>
            <a:ext cx="6497272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Шаг 3: клиническое обследование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542AFCC4-9778-4E10-89B8-25505B03A93E}"/>
              </a:ext>
            </a:extLst>
          </p:cNvPr>
          <p:cNvCxnSpPr>
            <a:cxnSpLocks/>
          </p:cNvCxnSpPr>
          <p:nvPr/>
        </p:nvCxnSpPr>
        <p:spPr>
          <a:xfrm flipH="1">
            <a:off x="7238870" y="2815590"/>
            <a:ext cx="854287" cy="0"/>
          </a:xfrm>
          <a:prstGeom prst="straightConnector1">
            <a:avLst/>
          </a:prstGeom>
          <a:ln w="38100">
            <a:solidFill>
              <a:schemeClr val="accent5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6882E7-59D9-4498-9AA7-C68A195DB39C}"/>
              </a:ext>
            </a:extLst>
          </p:cNvPr>
          <p:cNvSpPr txBox="1"/>
          <p:nvPr/>
        </p:nvSpPr>
        <p:spPr>
          <a:xfrm>
            <a:off x="7277686" y="2339876"/>
            <a:ext cx="77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</a:rPr>
              <a:t>НЕТ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CEB9171C-07D1-49D3-AC14-29C0FBC4B2D2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3872524" y="4400642"/>
            <a:ext cx="0" cy="406803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623985-2E19-47DE-AF6E-009EE77995A6}"/>
              </a:ext>
            </a:extLst>
          </p:cNvPr>
          <p:cNvSpPr txBox="1"/>
          <p:nvPr/>
        </p:nvSpPr>
        <p:spPr>
          <a:xfrm>
            <a:off x="3964940" y="4388377"/>
            <a:ext cx="65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</a:rPr>
              <a:t>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1E767EB-15F6-4D90-AA95-796B8C7297AA}"/>
              </a:ext>
            </a:extLst>
          </p:cNvPr>
          <p:cNvSpPr/>
          <p:nvPr/>
        </p:nvSpPr>
        <p:spPr>
          <a:xfrm>
            <a:off x="623887" y="4807445"/>
            <a:ext cx="6497273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Анамнез, типичный для БА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3862972-C452-41F1-A869-F25990AD50E3}"/>
              </a:ext>
            </a:extLst>
          </p:cNvPr>
          <p:cNvSpPr/>
          <p:nvPr/>
        </p:nvSpPr>
        <p:spPr>
          <a:xfrm>
            <a:off x="623887" y="1651400"/>
            <a:ext cx="6497273" cy="274924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Симптомы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различаются день ото дня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Симптомы превалируют ночью / ранним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утром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23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 могут провоцировать респираторные вирусные инфекции, физические упражнения, воздействие аллергенов, изменения погоды, контакт с неспецифическими </a:t>
            </a:r>
            <a:r>
              <a:rPr lang="ru-RU" sz="2000" dirty="0" err="1">
                <a:solidFill>
                  <a:srgbClr val="123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ирритантами</a:t>
            </a:r>
            <a:endParaRPr lang="ru-RU" sz="2000" dirty="0" smtClean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8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3: клиническое обследование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– бронхиальная астма</a:t>
            </a:r>
          </a:p>
          <a:p>
            <a:r>
              <a:rPr lang="ru-RU" dirty="0"/>
              <a:t>Авдеев С. Н. [и др.] / Пути улучшения диагностики и лечения больных бронхиальной астмой врачами первичного звена // Пульмонология. Том 29. – 2019 - №4 – С. 457-467.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15</a:t>
            </a:fld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E2B9E69-02CD-4753-BB73-034F1ACC0111}"/>
              </a:ext>
            </a:extLst>
          </p:cNvPr>
          <p:cNvSpPr/>
          <p:nvPr/>
        </p:nvSpPr>
        <p:spPr>
          <a:xfrm>
            <a:off x="623889" y="1638828"/>
            <a:ext cx="4840846" cy="20852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600"/>
              </a:spcAft>
            </a:pPr>
            <a:r>
              <a:rPr lang="ru-RU" sz="2000" u="sng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При осмотре: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сухие свистящие хрипы</a:t>
            </a:r>
            <a:b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при аускультации легких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симптомы ринита / конъюнктивита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CE99D77B-49D3-473B-B10E-31F53FA388C8}"/>
              </a:ext>
            </a:extLst>
          </p:cNvPr>
          <p:cNvSpPr/>
          <p:nvPr/>
        </p:nvSpPr>
        <p:spPr>
          <a:xfrm>
            <a:off x="6727266" y="1638828"/>
            <a:ext cx="4840848" cy="20852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У пациента с БА в силу вариабельности течения заболевания симптомы в момент осмотра могут отсутствовать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xmlns="" id="{B54C0227-E20E-4D67-B204-8ACC064E72A9}"/>
              </a:ext>
            </a:extLst>
          </p:cNvPr>
          <p:cNvSpPr/>
          <p:nvPr/>
        </p:nvSpPr>
        <p:spPr>
          <a:xfrm>
            <a:off x="1887523" y="4524958"/>
            <a:ext cx="8957768" cy="746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Шаг 4: спирометрия, </a:t>
            </a:r>
            <a:r>
              <a:rPr lang="ru-RU" sz="28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пикфлоуметрия</a:t>
            </a:r>
            <a:endParaRPr lang="ru-RU" sz="14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E891A739-4464-46C6-8A2B-D5D9E0122725}"/>
              </a:ext>
            </a:extLst>
          </p:cNvPr>
          <p:cNvCxnSpPr>
            <a:cxnSpLocks/>
          </p:cNvCxnSpPr>
          <p:nvPr/>
        </p:nvCxnSpPr>
        <p:spPr>
          <a:xfrm flipV="1">
            <a:off x="3334044" y="3764280"/>
            <a:ext cx="0" cy="690880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EDE85-DC24-4B0B-8025-99BB12CF3743}"/>
              </a:ext>
            </a:extLst>
          </p:cNvPr>
          <p:cNvSpPr txBox="1"/>
          <p:nvPr/>
        </p:nvSpPr>
        <p:spPr>
          <a:xfrm>
            <a:off x="3426460" y="3909665"/>
            <a:ext cx="65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</a:rPr>
              <a:t>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6A294D5-76C9-4789-A0B3-8B5DD4D5369E}"/>
              </a:ext>
            </a:extLst>
          </p:cNvPr>
          <p:cNvCxnSpPr>
            <a:cxnSpLocks/>
          </p:cNvCxnSpPr>
          <p:nvPr/>
        </p:nvCxnSpPr>
        <p:spPr>
          <a:xfrm flipV="1">
            <a:off x="9226844" y="3764280"/>
            <a:ext cx="0" cy="690880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F7C0E66A-E028-46D4-AFCD-41E6282CD9C7}"/>
              </a:ext>
            </a:extLst>
          </p:cNvPr>
          <p:cNvCxnSpPr>
            <a:cxnSpLocks/>
          </p:cNvCxnSpPr>
          <p:nvPr/>
        </p:nvCxnSpPr>
        <p:spPr>
          <a:xfrm flipH="1">
            <a:off x="5668857" y="2743010"/>
            <a:ext cx="854287" cy="0"/>
          </a:xfrm>
          <a:prstGeom prst="straightConnector1">
            <a:avLst/>
          </a:prstGeom>
          <a:ln w="38100">
            <a:solidFill>
              <a:schemeClr val="accent5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19DDF4-4862-4D44-B95B-426F4F2CD33D}"/>
              </a:ext>
            </a:extLst>
          </p:cNvPr>
          <p:cNvSpPr txBox="1"/>
          <p:nvPr/>
        </p:nvSpPr>
        <p:spPr>
          <a:xfrm>
            <a:off x="5707673" y="2267296"/>
            <a:ext cx="77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</a:rPr>
              <a:t>НЕТ</a:t>
            </a:r>
            <a:endParaRPr lang="ru-RU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63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 4: спирометрия и </a:t>
            </a:r>
            <a:r>
              <a:rPr lang="ru-RU" dirty="0" err="1"/>
              <a:t>пикфлоуметрия</a:t>
            </a:r>
            <a:r>
              <a:rPr lang="ru-RU" dirty="0"/>
              <a:t>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16</a:t>
            </a:fld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F95B045-4618-437F-9D72-287922E2547C}"/>
              </a:ext>
            </a:extLst>
          </p:cNvPr>
          <p:cNvGrpSpPr/>
          <p:nvPr/>
        </p:nvGrpSpPr>
        <p:grpSpPr>
          <a:xfrm>
            <a:off x="6727261" y="3770790"/>
            <a:ext cx="4840849" cy="912383"/>
            <a:chOff x="6514558" y="3977966"/>
            <a:chExt cx="4436794" cy="912383"/>
          </a:xfrm>
        </p:grpSpPr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xmlns="" id="{BA5DE19C-F13B-43EE-A15F-3884E9F38BCD}"/>
                </a:ext>
              </a:extLst>
            </p:cNvPr>
            <p:cNvSpPr/>
            <p:nvPr/>
          </p:nvSpPr>
          <p:spPr>
            <a:xfrm>
              <a:off x="6514558" y="3977966"/>
              <a:ext cx="2225691" cy="9123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Есть 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вариабельность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ПСВ </a:t>
              </a:r>
              <a:r>
                <a:rPr lang="ru-RU" sz="1600" b="1" dirty="0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</a:rPr>
                <a:t>≥ 20 %</a:t>
              </a:r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xmlns="" id="{F3A35FDC-6A1C-428B-BBB2-5C4871A931EF}"/>
                </a:ext>
              </a:extLst>
            </p:cNvPr>
            <p:cNvSpPr/>
            <p:nvPr/>
          </p:nvSpPr>
          <p:spPr>
            <a:xfrm>
              <a:off x="8883921" y="3977966"/>
              <a:ext cx="2067431" cy="9123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Нет 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вариабельности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ПСВ </a:t>
              </a:r>
              <a:r>
                <a:rPr lang="ru-RU" sz="1600" b="1" dirty="0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</a:rPr>
                <a:t>&lt; 20 %</a:t>
              </a:r>
            </a:p>
          </p:txBody>
        </p:sp>
      </p:grp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EE5E5DEB-023E-4306-9E9A-96D4BE5059F0}"/>
              </a:ext>
            </a:extLst>
          </p:cNvPr>
          <p:cNvSpPr/>
          <p:nvPr/>
        </p:nvSpPr>
        <p:spPr>
          <a:xfrm>
            <a:off x="9308270" y="5141802"/>
            <a:ext cx="2263969" cy="10608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Рассмотреть альтернативный диагноз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xmlns="" id="{795B680B-A1A9-4E0F-A3B7-DD63703F2713}"/>
              </a:ext>
            </a:extLst>
          </p:cNvPr>
          <p:cNvSpPr/>
          <p:nvPr/>
        </p:nvSpPr>
        <p:spPr>
          <a:xfrm>
            <a:off x="6727264" y="1631951"/>
            <a:ext cx="4840848" cy="168021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показателей утренней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вечерней пиковой скорости выдоха (ПСВ) в течение 2 недель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пикфлоуметрия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378B1572-E081-4C33-BA4C-4A70563286A6}"/>
              </a:ext>
            </a:extLst>
          </p:cNvPr>
          <p:cNvCxnSpPr>
            <a:cxnSpLocks/>
          </p:cNvCxnSpPr>
          <p:nvPr/>
        </p:nvCxnSpPr>
        <p:spPr>
          <a:xfrm flipH="1">
            <a:off x="5668857" y="2743010"/>
            <a:ext cx="854287" cy="0"/>
          </a:xfrm>
          <a:prstGeom prst="straightConnector1">
            <a:avLst/>
          </a:prstGeom>
          <a:ln w="38100">
            <a:solidFill>
              <a:schemeClr val="accent5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CB9A03-69C1-4603-AAF2-C1A441495FB8}"/>
              </a:ext>
            </a:extLst>
          </p:cNvPr>
          <p:cNvSpPr txBox="1"/>
          <p:nvPr/>
        </p:nvSpPr>
        <p:spPr>
          <a:xfrm>
            <a:off x="5707673" y="2267296"/>
            <a:ext cx="77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</a:rPr>
              <a:t>НЕТ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8FCFD61D-E0F4-4F7C-80CF-19268F30EB54}"/>
              </a:ext>
            </a:extLst>
          </p:cNvPr>
          <p:cNvCxnSpPr>
            <a:cxnSpLocks/>
          </p:cNvCxnSpPr>
          <p:nvPr/>
        </p:nvCxnSpPr>
        <p:spPr>
          <a:xfrm>
            <a:off x="5668857" y="4235074"/>
            <a:ext cx="854287" cy="0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E4ED30-7ACD-45B2-974E-4B598A11AD89}"/>
              </a:ext>
            </a:extLst>
          </p:cNvPr>
          <p:cNvSpPr txBox="1"/>
          <p:nvPr/>
        </p:nvSpPr>
        <p:spPr>
          <a:xfrm>
            <a:off x="5707673" y="3770790"/>
            <a:ext cx="77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</a:rPr>
              <a:t>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C91CBF10-4724-4CAE-8B3F-C3630D2C7344}"/>
              </a:ext>
            </a:extLst>
          </p:cNvPr>
          <p:cNvCxnSpPr>
            <a:cxnSpLocks/>
            <a:stCxn id="10" idx="0"/>
            <a:endCxn id="19" idx="2"/>
          </p:cNvCxnSpPr>
          <p:nvPr/>
        </p:nvCxnSpPr>
        <p:spPr>
          <a:xfrm flipV="1">
            <a:off x="3044311" y="3311889"/>
            <a:ext cx="0" cy="545102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B5AD5D-BF50-4400-B00A-FBE76AA7989D}"/>
              </a:ext>
            </a:extLst>
          </p:cNvPr>
          <p:cNvSpPr txBox="1"/>
          <p:nvPr/>
        </p:nvSpPr>
        <p:spPr>
          <a:xfrm>
            <a:off x="3103880" y="3370680"/>
            <a:ext cx="65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</a:rPr>
              <a:t>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4071F953-F95E-43CC-8BBE-768FFEC427BA}"/>
              </a:ext>
            </a:extLst>
          </p:cNvPr>
          <p:cNvCxnSpPr>
            <a:cxnSpLocks/>
            <a:stCxn id="17" idx="0"/>
            <a:endCxn id="10" idx="2"/>
          </p:cNvCxnSpPr>
          <p:nvPr/>
        </p:nvCxnSpPr>
        <p:spPr>
          <a:xfrm flipV="1">
            <a:off x="3044311" y="4792398"/>
            <a:ext cx="0" cy="545101"/>
          </a:xfrm>
          <a:prstGeom prst="straightConnector1">
            <a:avLst/>
          </a:prstGeom>
          <a:ln w="38100">
            <a:solidFill>
              <a:schemeClr val="accent4"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4863B2-6976-44EC-AE33-16C0C3C4DF59}"/>
              </a:ext>
            </a:extLst>
          </p:cNvPr>
          <p:cNvSpPr txBox="1"/>
          <p:nvPr/>
        </p:nvSpPr>
        <p:spPr>
          <a:xfrm>
            <a:off x="3103880" y="4835041"/>
            <a:ext cx="65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/>
                </a:solidFill>
              </a:rPr>
              <a:t>ДА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36FCDECE-FA9D-480D-AD13-E0619050A33B}"/>
              </a:ext>
            </a:extLst>
          </p:cNvPr>
          <p:cNvCxnSpPr>
            <a:cxnSpLocks/>
          </p:cNvCxnSpPr>
          <p:nvPr/>
        </p:nvCxnSpPr>
        <p:spPr>
          <a:xfrm flipV="1">
            <a:off x="10407651" y="4690312"/>
            <a:ext cx="0" cy="402854"/>
          </a:xfrm>
          <a:prstGeom prst="straightConnector1">
            <a:avLst/>
          </a:prstGeom>
          <a:ln w="38100">
            <a:solidFill>
              <a:schemeClr val="accent3">
                <a:lumMod val="75000"/>
                <a:alpha val="90000"/>
              </a:schemeClr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1">
            <a:extLst>
              <a:ext uri="{FF2B5EF4-FFF2-40B4-BE49-F238E27FC236}">
                <a16:creationId xmlns:a16="http://schemas.microsoft.com/office/drawing/2014/main" xmlns="" id="{E79C6E4A-F575-47C8-ABAE-34D4D7A3451B}"/>
              </a:ext>
            </a:extLst>
          </p:cNvPr>
          <p:cNvSpPr/>
          <p:nvPr/>
        </p:nvSpPr>
        <p:spPr>
          <a:xfrm>
            <a:off x="656176" y="3856991"/>
            <a:ext cx="4776270" cy="935407"/>
          </a:xfrm>
          <a:prstGeom prst="rect">
            <a:avLst/>
          </a:prstGeom>
          <a:noFill/>
          <a:ln w="19050">
            <a:solidFill>
              <a:srgbClr val="004D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Диагноз: </a:t>
            </a:r>
            <a:r>
              <a:rPr lang="ru-RU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впервые выявленная бронхиальная астма</a:t>
            </a: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xmlns="" id="{D223B6FB-8E29-4C80-A08C-9BC73E2AB6D5}"/>
              </a:ext>
            </a:extLst>
          </p:cNvPr>
          <p:cNvSpPr/>
          <p:nvPr/>
        </p:nvSpPr>
        <p:spPr>
          <a:xfrm>
            <a:off x="1579699" y="5337499"/>
            <a:ext cx="2929224" cy="865181"/>
          </a:xfrm>
          <a:prstGeom prst="rect">
            <a:avLst/>
          </a:prstGeom>
          <a:solidFill>
            <a:srgbClr val="FFFFFF"/>
          </a:solidFill>
          <a:ln w="19050">
            <a:solidFill>
              <a:srgbClr val="004D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Назначить лечение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49367207-7C57-40E2-BCA5-E9E98FDF4CD8}"/>
              </a:ext>
            </a:extLst>
          </p:cNvPr>
          <p:cNvSpPr/>
          <p:nvPr/>
        </p:nvSpPr>
        <p:spPr>
          <a:xfrm>
            <a:off x="623888" y="1631951"/>
            <a:ext cx="4840846" cy="1679938"/>
          </a:xfrm>
          <a:prstGeom prst="rect">
            <a:avLst/>
          </a:prstGeom>
          <a:solidFill>
            <a:schemeClr val="bg1"/>
          </a:solidFill>
          <a:ln w="19050">
            <a:solidFill>
              <a:srgbClr val="004D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Спирометрия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(тест на обратимость бронхиальной обструкции):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прирост ОФВ</a:t>
            </a:r>
            <a:r>
              <a:rPr lang="ru-RU" sz="2000" baseline="-25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1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после пробы с 400 мкг </a:t>
            </a:r>
            <a:r>
              <a:rPr lang="ru-RU" sz="20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сальбутамола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на 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12 % и 200 мл</a:t>
            </a:r>
          </a:p>
        </p:txBody>
      </p:sp>
    </p:spTree>
    <p:extLst>
      <p:ext uri="{BB962C8B-B14F-4D97-AF65-F5344CB8AC3E}">
        <p14:creationId xmlns:p14="http://schemas.microsoft.com/office/powerpoint/2010/main" val="36100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Диагностика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АСТ (</a:t>
            </a:r>
            <a:r>
              <a:rPr lang="ru-RU" dirty="0" err="1"/>
              <a:t>Asthma</a:t>
            </a:r>
            <a:r>
              <a:rPr lang="ru-RU" dirty="0"/>
              <a:t> Control Test) – тест по оценке контроля над астмой</a:t>
            </a:r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</a:t>
            </a:r>
            <a:r>
              <a:rPr lang="ru-RU" dirty="0" smtClean="0"/>
              <a:t>А.В.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17</a:t>
            </a:fld>
            <a:endParaRPr lang="ru-RU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687A2493-FBE3-4C7C-B230-D1CA9FAAD629}"/>
              </a:ext>
            </a:extLst>
          </p:cNvPr>
          <p:cNvSpPr txBox="1">
            <a:spLocks/>
          </p:cNvSpPr>
          <p:nvPr/>
        </p:nvSpPr>
        <p:spPr>
          <a:xfrm>
            <a:off x="623888" y="2123446"/>
            <a:ext cx="10944224" cy="708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Font typeface="Arial" panose="020B0604020202020204" pitchFamily="34" charset="0"/>
              <a:buNone/>
            </a:pPr>
            <a:r>
              <a:rPr lang="ru-RU" sz="2000" dirty="0"/>
              <a:t>приступообразный кашель, сопровождающийся свистящими хрипами, чувством заложенности в грудной клетке, отхождением вязкой мокроты, АСТ – </a:t>
            </a:r>
            <a:r>
              <a:rPr lang="ru-RU" sz="2000" dirty="0" smtClean="0"/>
              <a:t>11 </a:t>
            </a:r>
            <a:r>
              <a:rPr lang="ru-RU" sz="2000" dirty="0"/>
              <a:t>баллов</a:t>
            </a:r>
            <a:endParaRPr lang="ru-RU" sz="2000" dirty="0">
              <a:latin typeface="+mj-lt"/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xmlns="" id="{83B38108-2B43-44B1-95C7-89DD1B6014F7}"/>
              </a:ext>
            </a:extLst>
          </p:cNvPr>
          <p:cNvSpPr/>
          <p:nvPr/>
        </p:nvSpPr>
        <p:spPr bwMode="auto">
          <a:xfrm>
            <a:off x="623888" y="1553410"/>
            <a:ext cx="3060000" cy="500967"/>
          </a:xfrm>
          <a:prstGeom prst="rect">
            <a:avLst/>
          </a:prstGeom>
          <a:noFill/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uk-UA" b="1" kern="0" dirty="0">
                <a:solidFill>
                  <a:schemeClr val="accent2"/>
                </a:solidFill>
                <a:latin typeface="Arial"/>
              </a:rPr>
              <a:t>ШАГ 1. </a:t>
            </a:r>
            <a:r>
              <a:rPr lang="uk-UA" b="1" kern="0" dirty="0">
                <a:solidFill>
                  <a:schemeClr val="accent1"/>
                </a:solidFill>
                <a:latin typeface="Arial"/>
              </a:rPr>
              <a:t>ЖАЛОБ</a:t>
            </a:r>
            <a:r>
              <a:rPr lang="ru-RU" b="1" kern="0" dirty="0">
                <a:solidFill>
                  <a:schemeClr val="accent1"/>
                </a:solidFill>
                <a:latin typeface="Arial"/>
              </a:rPr>
              <a:t>Ы</a:t>
            </a: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xmlns="" id="{50175E96-2335-4FFD-B7D9-30D1A4BC82F7}"/>
              </a:ext>
            </a:extLst>
          </p:cNvPr>
          <p:cNvSpPr/>
          <p:nvPr/>
        </p:nvSpPr>
        <p:spPr bwMode="auto">
          <a:xfrm>
            <a:off x="623888" y="3005370"/>
            <a:ext cx="3060000" cy="500967"/>
          </a:xfrm>
          <a:prstGeom prst="rect">
            <a:avLst/>
          </a:prstGeom>
          <a:noFill/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uk-UA" b="1" kern="0" dirty="0">
                <a:solidFill>
                  <a:schemeClr val="accent2"/>
                </a:solidFill>
                <a:latin typeface="Arial"/>
              </a:rPr>
              <a:t>ШАГ 2. </a:t>
            </a:r>
            <a:r>
              <a:rPr lang="ru-RU" b="1" kern="0" dirty="0">
                <a:solidFill>
                  <a:schemeClr val="accent1"/>
                </a:solidFill>
                <a:latin typeface="Arial"/>
              </a:rPr>
              <a:t>АНАМНЕЗ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xmlns="" id="{C8882F83-6F8D-40A9-8749-79EF9732AB3E}"/>
              </a:ext>
            </a:extLst>
          </p:cNvPr>
          <p:cNvSpPr txBox="1">
            <a:spLocks/>
          </p:cNvSpPr>
          <p:nvPr/>
        </p:nvSpPr>
        <p:spPr>
          <a:xfrm>
            <a:off x="623888" y="3574423"/>
            <a:ext cx="10521632" cy="3126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Font typeface="Arial" panose="020B0604020202020204" pitchFamily="34" charset="0"/>
              <a:buNone/>
            </a:pPr>
            <a:r>
              <a:rPr lang="ru-RU" sz="2000" dirty="0" smtClean="0"/>
              <a:t>Контакт с химическими агентами по роду профессиональной деятельности, появление симптомов после вирусных инфекций</a:t>
            </a:r>
            <a:endParaRPr lang="ru-RU" sz="20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E3797CD-4B53-4786-8C5C-C2313B7540AA}"/>
              </a:ext>
            </a:extLst>
          </p:cNvPr>
          <p:cNvCxnSpPr>
            <a:cxnSpLocks/>
          </p:cNvCxnSpPr>
          <p:nvPr/>
        </p:nvCxnSpPr>
        <p:spPr>
          <a:xfrm>
            <a:off x="623888" y="2094918"/>
            <a:ext cx="1024731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4CDED1D-D11E-4BFC-8219-33B5A1111A38}"/>
              </a:ext>
            </a:extLst>
          </p:cNvPr>
          <p:cNvCxnSpPr>
            <a:cxnSpLocks/>
          </p:cNvCxnSpPr>
          <p:nvPr/>
        </p:nvCxnSpPr>
        <p:spPr>
          <a:xfrm>
            <a:off x="623888" y="3541062"/>
            <a:ext cx="928211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xmlns="" id="{3BB1C2EC-71B9-4A50-AA22-B362B37182EB}"/>
              </a:ext>
            </a:extLst>
          </p:cNvPr>
          <p:cNvSpPr/>
          <p:nvPr/>
        </p:nvSpPr>
        <p:spPr bwMode="auto">
          <a:xfrm>
            <a:off x="623888" y="4153450"/>
            <a:ext cx="3998912" cy="500967"/>
          </a:xfrm>
          <a:prstGeom prst="rect">
            <a:avLst/>
          </a:prstGeom>
          <a:noFill/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uk-UA" b="1" kern="0" dirty="0">
                <a:solidFill>
                  <a:schemeClr val="accent2"/>
                </a:solidFill>
                <a:latin typeface="Arial"/>
              </a:rPr>
              <a:t>ШАГ 3. </a:t>
            </a:r>
            <a:r>
              <a:rPr lang="ru-RU" b="1" kern="0" dirty="0">
                <a:solidFill>
                  <a:schemeClr val="accent1"/>
                </a:solidFill>
                <a:latin typeface="Arial"/>
              </a:rPr>
              <a:t>ОБСЛЕДОВАНИЕ</a:t>
            </a:r>
          </a:p>
        </p:txBody>
      </p:sp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xmlns="" id="{87ED9CDC-8758-4984-8CA7-62F468F5A6D2}"/>
              </a:ext>
            </a:extLst>
          </p:cNvPr>
          <p:cNvSpPr txBox="1">
            <a:spLocks/>
          </p:cNvSpPr>
          <p:nvPr/>
        </p:nvSpPr>
        <p:spPr>
          <a:xfrm>
            <a:off x="623888" y="4710442"/>
            <a:ext cx="10521632" cy="3126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Font typeface="Arial" panose="020B0604020202020204" pitchFamily="34" charset="0"/>
              <a:buNone/>
            </a:pPr>
            <a:r>
              <a:rPr lang="ru-RU" sz="2000" dirty="0"/>
              <a:t>эозинофилия крови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B5E1A3-5847-405A-8FCC-A159753B5E8D}"/>
              </a:ext>
            </a:extLst>
          </p:cNvPr>
          <p:cNvCxnSpPr>
            <a:cxnSpLocks/>
          </p:cNvCxnSpPr>
          <p:nvPr/>
        </p:nvCxnSpPr>
        <p:spPr>
          <a:xfrm>
            <a:off x="623888" y="4689142"/>
            <a:ext cx="732037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xmlns="" id="{07D4D490-DC32-48DC-87A6-C22ABD2C2B40}"/>
              </a:ext>
            </a:extLst>
          </p:cNvPr>
          <p:cNvSpPr/>
          <p:nvPr/>
        </p:nvSpPr>
        <p:spPr bwMode="auto">
          <a:xfrm>
            <a:off x="623888" y="5250730"/>
            <a:ext cx="3998912" cy="500967"/>
          </a:xfrm>
          <a:prstGeom prst="rect">
            <a:avLst/>
          </a:prstGeom>
          <a:noFill/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uk-UA" b="1" kern="0" dirty="0">
                <a:solidFill>
                  <a:schemeClr val="accent2"/>
                </a:solidFill>
                <a:latin typeface="Arial"/>
              </a:rPr>
              <a:t>ШАГ 4. </a:t>
            </a:r>
            <a:r>
              <a:rPr lang="ru-RU" b="1" kern="0" dirty="0">
                <a:solidFill>
                  <a:schemeClr val="accent1"/>
                </a:solidFill>
                <a:latin typeface="Arial"/>
              </a:rPr>
              <a:t>СПИРОМЕТРИЯ</a:t>
            </a:r>
          </a:p>
        </p:txBody>
      </p: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xmlns="" id="{B98961D9-3B35-4397-B960-FE6EE86B7255}"/>
              </a:ext>
            </a:extLst>
          </p:cNvPr>
          <p:cNvSpPr txBox="1">
            <a:spLocks/>
          </p:cNvSpPr>
          <p:nvPr/>
        </p:nvSpPr>
        <p:spPr>
          <a:xfrm>
            <a:off x="623888" y="5807722"/>
            <a:ext cx="10521632" cy="3126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Font typeface="Arial" panose="020B0604020202020204" pitchFamily="34" charset="0"/>
              <a:buNone/>
            </a:pPr>
            <a:r>
              <a:rPr lang="ru-RU" sz="2000" dirty="0"/>
              <a:t>тест с </a:t>
            </a:r>
            <a:r>
              <a:rPr lang="ru-RU" sz="2000" dirty="0" err="1"/>
              <a:t>бронхолитиком</a:t>
            </a:r>
            <a:r>
              <a:rPr lang="ru-RU" sz="2000" dirty="0"/>
              <a:t> положительный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2E14945-950E-4529-BB64-7C9D80506431}"/>
              </a:ext>
            </a:extLst>
          </p:cNvPr>
          <p:cNvCxnSpPr>
            <a:cxnSpLocks/>
          </p:cNvCxnSpPr>
          <p:nvPr/>
        </p:nvCxnSpPr>
        <p:spPr>
          <a:xfrm>
            <a:off x="623888" y="5786422"/>
            <a:ext cx="603091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1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Бронхиальная астма: формулировка диагноза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– бронхиальная астма </a:t>
            </a:r>
          </a:p>
          <a:p>
            <a:r>
              <a:rPr lang="ru-RU" dirty="0"/>
              <a:t>Федеральные клинические рекомендации по диагностике и лечению бронхиальной астмы 2019. Российское респираторное общество (spulmo.ru)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18</a:t>
            </a:fld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1E253B9-5379-4E45-B50B-340D3060AAF4}"/>
              </a:ext>
            </a:extLst>
          </p:cNvPr>
          <p:cNvGrpSpPr/>
          <p:nvPr/>
        </p:nvGrpSpPr>
        <p:grpSpPr>
          <a:xfrm>
            <a:off x="3536283" y="1628775"/>
            <a:ext cx="6991296" cy="4628591"/>
            <a:chOff x="3536283" y="1628775"/>
            <a:chExt cx="6991296" cy="4628591"/>
          </a:xfrm>
        </p:grpSpPr>
        <p:sp>
          <p:nvSpPr>
            <p:cNvPr id="8" name="Равнобедренный треугольник 7">
              <a:extLst>
                <a:ext uri="{FF2B5EF4-FFF2-40B4-BE49-F238E27FC236}">
                  <a16:creationId xmlns:a16="http://schemas.microsoft.com/office/drawing/2014/main" xmlns="" id="{9A2A6774-F082-45C2-923F-879EB6D716D9}"/>
                </a:ext>
              </a:extLst>
            </p:cNvPr>
            <p:cNvSpPr/>
            <p:nvPr/>
          </p:nvSpPr>
          <p:spPr>
            <a:xfrm>
              <a:off x="3536283" y="1628775"/>
              <a:ext cx="4628591" cy="4628591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085C9BFC-13F8-4FD5-A4BF-F68D898CBB1F}"/>
                </a:ext>
              </a:extLst>
            </p:cNvPr>
            <p:cNvSpPr/>
            <p:nvPr/>
          </p:nvSpPr>
          <p:spPr>
            <a:xfrm>
              <a:off x="5850578" y="2092086"/>
              <a:ext cx="4677001" cy="658127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9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707" tIns="100707" rIns="100707" bIns="10070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>
                  <a:latin typeface="+mj-lt"/>
                </a:rPr>
                <a:t>Этиология</a:t>
              </a:r>
              <a:br>
                <a:rPr lang="ru-RU" kern="1200" dirty="0">
                  <a:latin typeface="+mj-lt"/>
                </a:rPr>
              </a:br>
              <a:r>
                <a:rPr lang="ru-RU" kern="1200" dirty="0">
                  <a:latin typeface="+mj-lt"/>
                </a:rPr>
                <a:t>(если установлена)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73D06973-228B-4255-B84A-0C9F3AA07C39}"/>
                </a:ext>
              </a:extLst>
            </p:cNvPr>
            <p:cNvSpPr/>
            <p:nvPr/>
          </p:nvSpPr>
          <p:spPr>
            <a:xfrm>
              <a:off x="5850578" y="2832479"/>
              <a:ext cx="4677001" cy="658127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9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707" tIns="100707" rIns="100707" bIns="10070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>
                  <a:latin typeface="+mj-lt"/>
                </a:rPr>
                <a:t>Степень тяжести БА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A9DF5930-983B-4B34-B774-17D098FD7444}"/>
                </a:ext>
              </a:extLst>
            </p:cNvPr>
            <p:cNvSpPr/>
            <p:nvPr/>
          </p:nvSpPr>
          <p:spPr>
            <a:xfrm>
              <a:off x="5850578" y="3572873"/>
              <a:ext cx="4677001" cy="658127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9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707" tIns="100707" rIns="100707" bIns="10070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>
                  <a:latin typeface="+mj-lt"/>
                </a:rPr>
                <a:t>Уровень контроля БА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9D7AA864-27F3-437D-B7B9-2B39769DFC1F}"/>
                </a:ext>
              </a:extLst>
            </p:cNvPr>
            <p:cNvSpPr/>
            <p:nvPr/>
          </p:nvSpPr>
          <p:spPr>
            <a:xfrm>
              <a:off x="5850578" y="4313267"/>
              <a:ext cx="4677001" cy="658127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9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707" tIns="100707" rIns="100707" bIns="10070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>
                  <a:latin typeface="+mj-lt"/>
                </a:rPr>
                <a:t>Сопутствующие</a:t>
              </a:r>
              <a:r>
                <a:rPr lang="ru-RU" kern="1200"/>
                <a:t/>
              </a:r>
              <a:br>
                <a:rPr lang="ru-RU" kern="1200"/>
              </a:br>
              <a:r>
                <a:rPr lang="ru-RU" kern="1200">
                  <a:latin typeface="+mj-lt"/>
                </a:rPr>
                <a:t>заболевания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D8D82D8F-A5B7-4B88-B204-BA5B9735CA34}"/>
                </a:ext>
              </a:extLst>
            </p:cNvPr>
            <p:cNvSpPr/>
            <p:nvPr/>
          </p:nvSpPr>
          <p:spPr>
            <a:xfrm>
              <a:off x="5850578" y="5053661"/>
              <a:ext cx="4677001" cy="658127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9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707" tIns="100707" rIns="100707" bIns="10070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>
                  <a:latin typeface="+mj-lt"/>
                </a:rPr>
                <a:t>При наличии – обострение</a:t>
              </a:r>
              <a:br>
                <a:rPr lang="ru-RU" kern="1200">
                  <a:latin typeface="+mj-lt"/>
                </a:rPr>
              </a:br>
              <a:r>
                <a:rPr lang="ru-RU" kern="1200">
                  <a:latin typeface="+mj-lt"/>
                </a:rPr>
                <a:t>с указанием его степени тяжести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73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Бронхиальная астма: фенотипы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– бронхиальная астма</a:t>
            </a:r>
          </a:p>
          <a:p>
            <a:r>
              <a:rPr lang="ru-RU" dirty="0"/>
              <a:t>Федеральные клинические рекомендации по диагностике и лечению бронхиальной астмы 2019. Российское респираторное общество (spulmo.ru)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B0F31-7186-4948-BB43-0F25327266D7}"/>
              </a:ext>
            </a:extLst>
          </p:cNvPr>
          <p:cNvSpPr txBox="1"/>
          <p:nvPr/>
        </p:nvSpPr>
        <p:spPr>
          <a:xfrm>
            <a:off x="8367480" y="1731437"/>
            <a:ext cx="3352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ФЕНОТИП –  </a:t>
            </a:r>
          </a:p>
          <a:p>
            <a:r>
              <a:rPr lang="ru-RU" dirty="0"/>
              <a:t>совокупность характеристик организма, развивающаяся </a:t>
            </a:r>
          </a:p>
          <a:p>
            <a:r>
              <a:rPr lang="ru-RU" dirty="0"/>
              <a:t>в результате взаимодействия генетических факторов </a:t>
            </a:r>
          </a:p>
          <a:p>
            <a:r>
              <a:rPr lang="ru-RU" dirty="0"/>
              <a:t>и окружающей среды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1113BFD-8286-4F5E-8E6D-742E8C4F6891}"/>
              </a:ext>
            </a:extLst>
          </p:cNvPr>
          <p:cNvCxnSpPr>
            <a:cxnSpLocks/>
          </p:cNvCxnSpPr>
          <p:nvPr/>
        </p:nvCxnSpPr>
        <p:spPr>
          <a:xfrm>
            <a:off x="8241947" y="1731437"/>
            <a:ext cx="0" cy="459310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AE969C9C-FB67-4E3F-8DAE-5A6C0887286B}"/>
              </a:ext>
            </a:extLst>
          </p:cNvPr>
          <p:cNvSpPr txBox="1">
            <a:spLocks/>
          </p:cNvSpPr>
          <p:nvPr/>
        </p:nvSpPr>
        <p:spPr>
          <a:xfrm>
            <a:off x="762000" y="2122261"/>
            <a:ext cx="6136639" cy="373191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indent="-39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ru-RU" sz="2400" dirty="0"/>
              <a:t>Аллергическая</a:t>
            </a:r>
          </a:p>
          <a:p>
            <a:pPr marL="396000" indent="-39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ru-RU" sz="2400" dirty="0"/>
              <a:t>Неаллергическая</a:t>
            </a:r>
          </a:p>
          <a:p>
            <a:pPr marL="396000" indent="-39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ru-RU" sz="2400" dirty="0"/>
              <a:t>БА с поздним дебютом</a:t>
            </a:r>
          </a:p>
          <a:p>
            <a:pPr marL="396000" indent="-39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ru-RU" sz="2400" dirty="0"/>
              <a:t>БА с фиксированной бронхиальной обструкцией</a:t>
            </a:r>
          </a:p>
          <a:p>
            <a:pPr marL="396000" indent="-39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ru-RU" sz="2400" dirty="0"/>
              <a:t>БА у пациентов с ожирением</a:t>
            </a:r>
          </a:p>
          <a:p>
            <a:pPr marL="396000" indent="-39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2400" dirty="0"/>
              <a:t>…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480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Клинический случай 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</a:t>
            </a:r>
            <a:r>
              <a:rPr lang="ru-RU" dirty="0" smtClean="0"/>
              <a:t>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C91463-1862-48C4-A914-D16783A26798}"/>
              </a:ext>
            </a:extLst>
          </p:cNvPr>
          <p:cNvSpPr txBox="1"/>
          <p:nvPr/>
        </p:nvSpPr>
        <p:spPr>
          <a:xfrm>
            <a:off x="1215136" y="1802384"/>
            <a:ext cx="7518400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uk-UA" sz="3000" b="1" dirty="0" err="1">
                <a:solidFill>
                  <a:schemeClr val="accent2"/>
                </a:solidFill>
              </a:rPr>
              <a:t>Пациентка</a:t>
            </a:r>
            <a:r>
              <a:rPr lang="uk-UA" sz="3000" b="1" dirty="0">
                <a:solidFill>
                  <a:schemeClr val="accent2"/>
                </a:solidFill>
              </a:rPr>
              <a:t> </a:t>
            </a:r>
            <a:r>
              <a:rPr lang="uk-UA" sz="3000" b="1" dirty="0" smtClean="0">
                <a:solidFill>
                  <a:schemeClr val="accent2"/>
                </a:solidFill>
              </a:rPr>
              <a:t>С., 1979 </a:t>
            </a:r>
            <a:r>
              <a:rPr lang="uk-UA" sz="3000" b="1" dirty="0" err="1">
                <a:solidFill>
                  <a:schemeClr val="accent2"/>
                </a:solidFill>
              </a:rPr>
              <a:t>г.р</a:t>
            </a:r>
            <a:r>
              <a:rPr lang="uk-UA" sz="3000" b="1" dirty="0">
                <a:solidFill>
                  <a:schemeClr val="accent2"/>
                </a:solidFill>
              </a:rPr>
              <a:t>.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800F04F-1BE4-44DC-A04E-F6FB7EC522E7}"/>
              </a:ext>
            </a:extLst>
          </p:cNvPr>
          <p:cNvCxnSpPr>
            <a:cxnSpLocks/>
          </p:cNvCxnSpPr>
          <p:nvPr/>
        </p:nvCxnSpPr>
        <p:spPr>
          <a:xfrm>
            <a:off x="1215342" y="2479032"/>
            <a:ext cx="91902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1298955" y="3092703"/>
            <a:ext cx="9228625" cy="30137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ru-RU" sz="2500" b="1" dirty="0">
                <a:solidFill>
                  <a:schemeClr val="accent1"/>
                </a:solidFill>
              </a:rPr>
              <a:t>Жалобы</a:t>
            </a:r>
          </a:p>
          <a:p>
            <a:endParaRPr lang="ru-RU" dirty="0"/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Приступообразный </a:t>
            </a:r>
            <a:r>
              <a:rPr lang="ru-RU" sz="2000" dirty="0" smtClean="0"/>
              <a:t>кашель с отхождением </a:t>
            </a:r>
            <a:r>
              <a:rPr lang="ru-RU" sz="2000" dirty="0"/>
              <a:t>небольшого количества вязкой слизистой мокроты, возникающий 3-4 раза в </a:t>
            </a:r>
            <a:r>
              <a:rPr lang="ru-RU" sz="2000" dirty="0" smtClean="0"/>
              <a:t>неделю </a:t>
            </a:r>
            <a:r>
              <a:rPr lang="ru-RU" sz="2000" dirty="0"/>
              <a:t>(в том числе 1-2 раза в неделю в ночные часы</a:t>
            </a:r>
            <a:r>
              <a:rPr lang="ru-RU" sz="2000" dirty="0" smtClean="0"/>
              <a:t>), свисты и хрипы в положении лежа периодически, ощущение заложенности в груди. </a:t>
            </a:r>
            <a:endParaRPr lang="ru-RU" sz="2000" dirty="0"/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Кашель купируется </a:t>
            </a:r>
            <a:r>
              <a:rPr lang="ru-RU" sz="2000" dirty="0"/>
              <a:t>после применения 100 мкг сальбутамола. 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Слабость, потливость</a:t>
            </a:r>
          </a:p>
        </p:txBody>
      </p:sp>
    </p:spTree>
    <p:extLst>
      <p:ext uri="{BB962C8B-B14F-4D97-AF65-F5344CB8AC3E}">
        <p14:creationId xmlns:p14="http://schemas.microsoft.com/office/powerpoint/2010/main" val="61398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степени тяжести у пациентов </a:t>
            </a:r>
            <a:br>
              <a:rPr lang="ru-RU" dirty="0"/>
            </a:br>
            <a:r>
              <a:rPr lang="ru-RU" dirty="0"/>
              <a:t>с впервые выявленной БА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ПСВ – пиковая скорость выдоха, ОФВ1 – объем форсированного выдоха за 1 сек, КДБА – короткодействующий β2-агонисты, БА – бронхиальная астма.</a:t>
            </a:r>
          </a:p>
          <a:p>
            <a:r>
              <a:rPr lang="ru-RU" dirty="0"/>
              <a:t>*Примечание: Достаточно наличия одного из перечисленных критериев тяжести соответствующей группы, чтобы отнести больного к более тяжелой степени тяжести.</a:t>
            </a:r>
          </a:p>
          <a:p>
            <a:r>
              <a:rPr lang="ru-RU" dirty="0"/>
              <a:t>Федеральные клинические рекомендации по диагностике и лечению бронхиальной астмы 2019. Российское респираторное общество (spulmo.ru)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B05B1494-EB9E-42C5-AB29-26155A373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08383"/>
              </p:ext>
            </p:extLst>
          </p:nvPr>
        </p:nvGraphicFramePr>
        <p:xfrm>
          <a:off x="623889" y="1586788"/>
          <a:ext cx="10944226" cy="437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302">
                  <a:extLst>
                    <a:ext uri="{9D8B030D-6E8A-4147-A177-3AD203B41FA5}">
                      <a16:colId xmlns:a16="http://schemas.microsoft.com/office/drawing/2014/main" xmlns="" val="2264786692"/>
                    </a:ext>
                  </a:extLst>
                </a:gridCol>
                <a:gridCol w="2272231">
                  <a:extLst>
                    <a:ext uri="{9D8B030D-6E8A-4147-A177-3AD203B41FA5}">
                      <a16:colId xmlns:a16="http://schemas.microsoft.com/office/drawing/2014/main" xmlns="" val="4051574629"/>
                    </a:ext>
                  </a:extLst>
                </a:gridCol>
                <a:gridCol w="2272231">
                  <a:extLst>
                    <a:ext uri="{9D8B030D-6E8A-4147-A177-3AD203B41FA5}">
                      <a16:colId xmlns:a16="http://schemas.microsoft.com/office/drawing/2014/main" xmlns="" val="944607242"/>
                    </a:ext>
                  </a:extLst>
                </a:gridCol>
                <a:gridCol w="2272231">
                  <a:extLst>
                    <a:ext uri="{9D8B030D-6E8A-4147-A177-3AD203B41FA5}">
                      <a16:colId xmlns:a16="http://schemas.microsoft.com/office/drawing/2014/main" xmlns="" val="2958136684"/>
                    </a:ext>
                  </a:extLst>
                </a:gridCol>
                <a:gridCol w="2272231">
                  <a:extLst>
                    <a:ext uri="{9D8B030D-6E8A-4147-A177-3AD203B41FA5}">
                      <a16:colId xmlns:a16="http://schemas.microsoft.com/office/drawing/2014/main" xmlns="" val="2163636797"/>
                    </a:ext>
                  </a:extLst>
                </a:gridCol>
              </a:tblGrid>
              <a:tr h="59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Характеристики*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err="1">
                          <a:effectLst/>
                          <a:latin typeface="+mj-lt"/>
                        </a:rPr>
                        <a:t>Интермиттирующая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Легкая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err="1">
                          <a:effectLst/>
                          <a:latin typeface="+mj-lt"/>
                        </a:rPr>
                        <a:t>персистирующая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err="1">
                          <a:effectLst/>
                          <a:latin typeface="+mj-lt"/>
                        </a:rPr>
                        <a:t>Персистирующая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средней тяжести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Тяжелая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err="1">
                          <a:effectLst/>
                          <a:latin typeface="+mj-lt"/>
                        </a:rPr>
                        <a:t>персистирующая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071720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+mj-lt"/>
                        </a:rPr>
                        <a:t>Дневные</a:t>
                      </a:r>
                      <a:br>
                        <a:rPr lang="ru-RU" sz="1200">
                          <a:effectLst/>
                          <a:latin typeface="+mj-lt"/>
                        </a:rPr>
                      </a:br>
                      <a:r>
                        <a:rPr lang="ru-RU" sz="1200">
                          <a:effectLst/>
                          <a:latin typeface="+mj-lt"/>
                        </a:rPr>
                        <a:t>симптомы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Реже 1 раза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в неделю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Чаще 1 раза в неделю, но реже 1 раза в день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Ежедневные симптомы;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Ежедневное использование КДБА 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Ежедневные симптомы;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Ограничение физической активности; 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1966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+mj-lt"/>
                        </a:rPr>
                        <a:t>Ночные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+mj-lt"/>
                        </a:rPr>
                        <a:t>Симптомы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Не чаще 2-х раз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в месяц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Чаще 2-х раз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в месяц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Ночные симптомы чаще 1 раза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в неделю;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Частые ночные симптомы;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13888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+mj-lt"/>
                        </a:rPr>
                        <a:t>Обострения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Обострения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короткие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Обострения могут снижать физическую активность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и нарушать сон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Обострения могут приводить к ограничению физической активности и нарушению сна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Частые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обострения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48987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  <a:latin typeface="+mj-lt"/>
                        </a:rPr>
                        <a:t>Функциональные показатели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или ПСВ ≥80%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от должного;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или ПСВ ≥80%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от должного;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или ПСВ 60—80%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от должного;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или ПСВ ≤60%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от должного;</a:t>
                      </a: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828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Разброс ПСВ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Разброс ПСВ или</a:t>
                      </a:r>
                      <a:br>
                        <a:rPr lang="ru-RU" sz="1200" dirty="0">
                          <a:effectLst/>
                          <a:latin typeface="+mj-lt"/>
                        </a:rPr>
                      </a:b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&lt;20%.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Разброс ПСВ или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20—30%.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Разброс ПСВ или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&gt;30%.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Разброс ПСВ или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ОФВ</a:t>
                      </a:r>
                      <a:r>
                        <a:rPr lang="ru-RU" sz="12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&gt;30%.</a:t>
                      </a:r>
                      <a:endParaRPr lang="ru-RU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566" marR="355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15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98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по уровню контроля на основании клинических признаков за последние 4 недели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– бронхиальная астма</a:t>
            </a:r>
          </a:p>
          <a:p>
            <a:r>
              <a:rPr lang="ru-RU" dirty="0"/>
              <a:t>Федеральные клинические рекомендации по диагностике и лечению бронхиальной астмы 2019. Российское респираторное общество (spulmo.ru)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xmlns="" id="{7BBEFE2E-6002-4373-B456-28F8C19E6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28131"/>
              </p:ext>
            </p:extLst>
          </p:nvPr>
        </p:nvGraphicFramePr>
        <p:xfrm>
          <a:off x="623888" y="1628775"/>
          <a:ext cx="10944224" cy="4416424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569429">
                  <a:extLst>
                    <a:ext uri="{9D8B030D-6E8A-4147-A177-3AD203B41FA5}">
                      <a16:colId xmlns:a16="http://schemas.microsoft.com/office/drawing/2014/main" xmlns="" val="790282285"/>
                    </a:ext>
                  </a:extLst>
                </a:gridCol>
                <a:gridCol w="543174">
                  <a:extLst>
                    <a:ext uri="{9D8B030D-6E8A-4147-A177-3AD203B41FA5}">
                      <a16:colId xmlns:a16="http://schemas.microsoft.com/office/drawing/2014/main" xmlns="" val="3990235278"/>
                    </a:ext>
                  </a:extLst>
                </a:gridCol>
                <a:gridCol w="313533">
                  <a:extLst>
                    <a:ext uri="{9D8B030D-6E8A-4147-A177-3AD203B41FA5}">
                      <a16:colId xmlns:a16="http://schemas.microsoft.com/office/drawing/2014/main" xmlns="" val="1754851139"/>
                    </a:ext>
                  </a:extLst>
                </a:gridCol>
                <a:gridCol w="2172696">
                  <a:extLst>
                    <a:ext uri="{9D8B030D-6E8A-4147-A177-3AD203B41FA5}">
                      <a16:colId xmlns:a16="http://schemas.microsoft.com/office/drawing/2014/main" xmlns="" val="2735117532"/>
                    </a:ext>
                  </a:extLst>
                </a:gridCol>
                <a:gridCol w="2172696">
                  <a:extLst>
                    <a:ext uri="{9D8B030D-6E8A-4147-A177-3AD203B41FA5}">
                      <a16:colId xmlns:a16="http://schemas.microsoft.com/office/drawing/2014/main" xmlns="" val="1726854807"/>
                    </a:ext>
                  </a:extLst>
                </a:gridCol>
                <a:gridCol w="2172696">
                  <a:extLst>
                    <a:ext uri="{9D8B030D-6E8A-4147-A177-3AD203B41FA5}">
                      <a16:colId xmlns:a16="http://schemas.microsoft.com/office/drawing/2014/main" xmlns="" val="2147600203"/>
                    </a:ext>
                  </a:extLst>
                </a:gridCol>
              </a:tblGrid>
              <a:tr h="441449"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За последние 4 недели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у пациента отмечались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Уровень контроля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229366"/>
                  </a:ext>
                </a:extLst>
              </a:tr>
              <a:tr h="590531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Хорошо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контролируемая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Частично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контролируемая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Неконтролируемая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820190"/>
                  </a:ext>
                </a:extLst>
              </a:tr>
              <a:tr h="846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Дневные симптомы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чаще 2-х раз в неделю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 НЕТ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☐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Ничего из перечисленного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1-2 из перечисленного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3-4 из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перечисленного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06999"/>
                  </a:ext>
                </a:extLst>
              </a:tr>
              <a:tr h="846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Ночные пробуждения из-за БА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    НЕТ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498829"/>
                  </a:ext>
                </a:extLst>
              </a:tr>
              <a:tr h="846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Потребность в препарате для купирования симптомов чаще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2-х раз в неделю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    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НЕТ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277796"/>
                  </a:ext>
                </a:extLst>
              </a:tr>
              <a:tr h="846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Любое ограничение активности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из-за БА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    НЕТ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☐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12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5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Шаг 5 – постановка диагноза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22</a:t>
            </a:fld>
            <a:endParaRPr lang="ru-RU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DCBC1FA-E85D-47A0-BAB5-7E2AA35BE8B6}"/>
              </a:ext>
            </a:extLst>
          </p:cNvPr>
          <p:cNvSpPr txBox="1">
            <a:spLocks/>
          </p:cNvSpPr>
          <p:nvPr/>
        </p:nvSpPr>
        <p:spPr>
          <a:xfrm>
            <a:off x="851483" y="2571950"/>
            <a:ext cx="10272319" cy="17438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Font typeface="Arial" panose="020B0604020202020204" pitchFamily="34" charset="0"/>
              <a:buNone/>
              <a:tabLst>
                <a:tab pos="536575" algn="l"/>
              </a:tabLst>
            </a:pPr>
            <a:r>
              <a:rPr lang="ru-RU" sz="2000" dirty="0"/>
              <a:t>На основании жалоб, данных анамнеза, физического осмотра, результатов лабораторных и инструментальных методов исследования </a:t>
            </a:r>
            <a:r>
              <a:rPr lang="ru-RU" sz="2000" b="1" dirty="0">
                <a:solidFill>
                  <a:schemeClr val="accent1"/>
                </a:solidFill>
              </a:rPr>
              <a:t>установлен диагноз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1C5E01-C43B-4977-9254-494C98712D99}"/>
              </a:ext>
            </a:extLst>
          </p:cNvPr>
          <p:cNvSpPr txBox="1"/>
          <p:nvPr/>
        </p:nvSpPr>
        <p:spPr>
          <a:xfrm>
            <a:off x="2083441" y="3760132"/>
            <a:ext cx="80251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Бронхиальная астма, </a:t>
            </a:r>
            <a:r>
              <a:rPr lang="ru-RU" sz="2800" dirty="0" smtClean="0"/>
              <a:t>смешанного генеза (включая аллергический), </a:t>
            </a:r>
            <a:r>
              <a:rPr lang="ru-RU" sz="2800" dirty="0"/>
              <a:t>средней степени тяжести, неконтролируемая.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AE63CF0-874D-4451-833E-83EA45F4EB54}"/>
              </a:ext>
            </a:extLst>
          </p:cNvPr>
          <p:cNvCxnSpPr>
            <a:cxnSpLocks/>
          </p:cNvCxnSpPr>
          <p:nvPr/>
        </p:nvCxnSpPr>
        <p:spPr>
          <a:xfrm>
            <a:off x="962795" y="3429000"/>
            <a:ext cx="964424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95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Бронхиальная астма: цели фармакотерапии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/>
              <a:t>Global Initiative for Asthma (GINA). Global Strategy for Asthma Management and Prevention 2021. </a:t>
            </a:r>
            <a:r>
              <a:rPr lang="ru-RU" dirty="0"/>
              <a:t>Доступно по ссылке: </a:t>
            </a:r>
            <a:r>
              <a:rPr lang="es-AR" dirty="0"/>
              <a:t>http://www.ginasthma.org/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23</a:t>
            </a:fld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08C80861-97F7-4291-AA91-8299ECF6CD20}"/>
              </a:ext>
            </a:extLst>
          </p:cNvPr>
          <p:cNvSpPr/>
          <p:nvPr/>
        </p:nvSpPr>
        <p:spPr bwMode="auto">
          <a:xfrm>
            <a:off x="1968447" y="2140695"/>
            <a:ext cx="1627464" cy="367100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CEB2FF-B2F9-4F08-996B-7D9A6EB3285F}"/>
              </a:ext>
            </a:extLst>
          </p:cNvPr>
          <p:cNvSpPr txBox="1"/>
          <p:nvPr/>
        </p:nvSpPr>
        <p:spPr>
          <a:xfrm>
            <a:off x="3886624" y="2427096"/>
            <a:ext cx="6405455" cy="2845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Уменьшить симптомы заболевания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1"/>
                </a:solidFill>
              </a:rPr>
              <a:t>Снизить риск:</a:t>
            </a:r>
          </a:p>
          <a:p>
            <a:pPr marL="828000" indent="-342900">
              <a:lnSpc>
                <a:spcPct val="150000"/>
              </a:lnSpc>
              <a:buClr>
                <a:schemeClr val="accent2"/>
              </a:buClr>
              <a:buFont typeface="Symbol" panose="05050102010706020507" pitchFamily="18" charset="2"/>
              <a:buChar char="®"/>
              <a:defRPr/>
            </a:pPr>
            <a:r>
              <a:rPr lang="ru-RU" sz="2200" dirty="0"/>
              <a:t>обострений заболевания</a:t>
            </a:r>
          </a:p>
          <a:p>
            <a:pPr marL="828000" indent="-342900">
              <a:lnSpc>
                <a:spcPct val="150000"/>
              </a:lnSpc>
              <a:buClr>
                <a:schemeClr val="accent2"/>
              </a:buClr>
              <a:buFont typeface="Symbol" panose="05050102010706020507" pitchFamily="18" charset="2"/>
              <a:buChar char="®"/>
              <a:defRPr/>
            </a:pPr>
            <a:r>
              <a:rPr lang="ru-RU" sz="2200" dirty="0"/>
              <a:t>фиксированной обструкции</a:t>
            </a:r>
          </a:p>
          <a:p>
            <a:pPr marL="828000" indent="-342900">
              <a:lnSpc>
                <a:spcPct val="150000"/>
              </a:lnSpc>
              <a:buClr>
                <a:schemeClr val="accent2"/>
              </a:buClr>
              <a:buFont typeface="Symbol" panose="05050102010706020507" pitchFamily="18" charset="2"/>
              <a:buChar char="®"/>
              <a:defRPr/>
            </a:pPr>
            <a:r>
              <a:rPr lang="ru-RU" sz="2200" dirty="0"/>
              <a:t>осложнений терапии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Контроль бронхиальной астмы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БА – бронхиальная астма</a:t>
            </a:r>
          </a:p>
          <a:p>
            <a:r>
              <a:rPr lang="da-DK" dirty="0"/>
              <a:t>Reddel HK, et al, ATS, ERS ,ARJCCM 2009: 180: 59-99.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24</a:t>
            </a:fld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2B7C1F3-2A68-490B-9327-512BC24D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38" y="2177346"/>
            <a:ext cx="10335421" cy="315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Контроль БА определяется как тот уровень уменьшения или исчезновения проявлений заболевания, который может быть достигнут с помощью терапии</a:t>
            </a:r>
          </a:p>
          <a:p>
            <a:pPr>
              <a:spcAft>
                <a:spcPts val="120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1"/>
                </a:solidFill>
              </a:rPr>
              <a:t>Контроль включает 2 компонента: </a:t>
            </a:r>
          </a:p>
          <a:p>
            <a:pPr marL="342900" indent="-342900"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accent1"/>
                </a:solidFill>
              </a:rPr>
              <a:t>контроль БА в настоящее время и </a:t>
            </a:r>
          </a:p>
          <a:p>
            <a:pPr marL="342900" indent="-342900"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accent1"/>
                </a:solidFill>
              </a:rPr>
              <a:t>снижение риска проявлений заболевания в будущем</a:t>
            </a:r>
          </a:p>
        </p:txBody>
      </p:sp>
    </p:spTree>
    <p:extLst>
      <p:ext uri="{BB962C8B-B14F-4D97-AF65-F5344CB8AC3E}">
        <p14:creationId xmlns:p14="http://schemas.microsoft.com/office/powerpoint/2010/main" val="103220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терапии бронхиальной астмы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25</a:t>
            </a:fld>
            <a:endParaRPr lang="ru-RU"/>
          </a:p>
        </p:txBody>
      </p:sp>
      <p:sp useBgFill="1">
        <p:nvSpPr>
          <p:cNvPr id="6" name="Oval 3">
            <a:extLst>
              <a:ext uri="{FF2B5EF4-FFF2-40B4-BE49-F238E27FC236}">
                <a16:creationId xmlns:a16="http://schemas.microsoft.com/office/drawing/2014/main" xmlns="" id="{9F313095-7CA4-4D5C-B613-E2FE0534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10" y="3076693"/>
            <a:ext cx="2101630" cy="1412930"/>
          </a:xfrm>
          <a:prstGeom prst="roundRect">
            <a:avLst/>
          </a:prstGeom>
          <a:ln w="1905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 err="1"/>
              <a:t>Противо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/>
              <a:t>воспалительные</a:t>
            </a:r>
            <a:br>
              <a:rPr lang="ru-RU" dirty="0"/>
            </a:br>
            <a:r>
              <a:rPr lang="ru-RU" dirty="0"/>
              <a:t>препараты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D924DBA4-A300-4494-9540-ACDAB35D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040" y="5670339"/>
            <a:ext cx="473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Симптомы/Обострения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Ремоделирование</a:t>
            </a:r>
            <a:r>
              <a:rPr lang="ru-RU" altLang="ru-RU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дыхательных путей</a:t>
            </a:r>
            <a:endParaRPr lang="en-GB" altLang="ru-RU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xmlns="" id="{C0000C0A-3FD1-4075-9C1B-F6FABF859377}"/>
              </a:ext>
            </a:extLst>
          </p:cNvPr>
          <p:cNvSpPr>
            <a:spLocks/>
          </p:cNvSpPr>
          <p:nvPr/>
        </p:nvSpPr>
        <p:spPr bwMode="auto">
          <a:xfrm rot="5400000">
            <a:off x="5902722" y="-427310"/>
            <a:ext cx="331788" cy="5236368"/>
          </a:xfrm>
          <a:prstGeom prst="leftBrace">
            <a:avLst>
              <a:gd name="adj1" fmla="val 50266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BC6CE21E-C2F8-442F-A907-98CA4E5B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04" y="1601569"/>
            <a:ext cx="7195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123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патофизиологические компоненты астмы</a:t>
            </a: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xmlns="" id="{585FEABB-D2B5-4587-9365-242E61F1B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443" y="2563353"/>
            <a:ext cx="2348096" cy="19262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Воспаление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дыхательных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путей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xmlns="" id="{C0FFEDC6-96AA-4C54-910A-BBFAE61D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297" y="2563353"/>
            <a:ext cx="2348096" cy="19262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Дисфункция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гладких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мышц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 useBgFill="1">
        <p:nvSpPr>
          <p:cNvPr id="12" name="Oval 3">
            <a:extLst>
              <a:ext uri="{FF2B5EF4-FFF2-40B4-BE49-F238E27FC236}">
                <a16:creationId xmlns:a16="http://schemas.microsoft.com/office/drawing/2014/main" xmlns="" id="{E76588D1-93E7-4B62-B276-18AF6586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395" y="3076693"/>
            <a:ext cx="2101630" cy="1412930"/>
          </a:xfrm>
          <a:prstGeom prst="roundRect">
            <a:avLst/>
          </a:prstGeom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 err="1"/>
              <a:t>Бронхо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/>
              <a:t>расширяющие</a:t>
            </a:r>
            <a:br>
              <a:rPr lang="ru-RU" dirty="0"/>
            </a:br>
            <a:r>
              <a:rPr lang="ru-RU" dirty="0"/>
              <a:t>препараты</a:t>
            </a:r>
          </a:p>
        </p:txBody>
      </p:sp>
      <p:cxnSp>
        <p:nvCxnSpPr>
          <p:cNvPr id="13" name="Соединительная линия уступом 31">
            <a:extLst>
              <a:ext uri="{FF2B5EF4-FFF2-40B4-BE49-F238E27FC236}">
                <a16:creationId xmlns:a16="http://schemas.microsoft.com/office/drawing/2014/main" xmlns="" id="{088BF150-7C92-4DDB-81B2-16605D294FD8}"/>
              </a:ext>
            </a:extLst>
          </p:cNvPr>
          <p:cNvCxnSpPr>
            <a:endCxn id="7" idx="0"/>
          </p:cNvCxnSpPr>
          <p:nvPr/>
        </p:nvCxnSpPr>
        <p:spPr>
          <a:xfrm rot="16200000" flipH="1">
            <a:off x="4989350" y="4556545"/>
            <a:ext cx="1092473" cy="113511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33">
            <a:extLst>
              <a:ext uri="{FF2B5EF4-FFF2-40B4-BE49-F238E27FC236}">
                <a16:creationId xmlns:a16="http://schemas.microsoft.com/office/drawing/2014/main" xmlns="" id="{548483E6-B8EC-4420-8723-00AB5BEFA711}"/>
              </a:ext>
            </a:extLst>
          </p:cNvPr>
          <p:cNvCxnSpPr>
            <a:cxnSpLocks/>
            <a:endCxn id="7" idx="0"/>
          </p:cNvCxnSpPr>
          <p:nvPr/>
        </p:nvCxnSpPr>
        <p:spPr>
          <a:xfrm rot="5400000">
            <a:off x="6118916" y="4562094"/>
            <a:ext cx="1092473" cy="112401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7">
            <a:extLst>
              <a:ext uri="{FF2B5EF4-FFF2-40B4-BE49-F238E27FC236}">
                <a16:creationId xmlns:a16="http://schemas.microsoft.com/office/drawing/2014/main" xmlns="" id="{860A04B3-6B83-4C3B-A50A-B978DA46373F}"/>
              </a:ext>
            </a:extLst>
          </p:cNvPr>
          <p:cNvGrpSpPr/>
          <p:nvPr/>
        </p:nvGrpSpPr>
        <p:grpSpPr>
          <a:xfrm>
            <a:off x="4856110" y="4756344"/>
            <a:ext cx="2484160" cy="78418"/>
            <a:chOff x="3332110" y="4533793"/>
            <a:chExt cx="2484160" cy="78418"/>
          </a:xfrm>
        </p:grpSpPr>
        <p:grpSp>
          <p:nvGrpSpPr>
            <p:cNvPr id="18" name="Группа 45">
              <a:extLst>
                <a:ext uri="{FF2B5EF4-FFF2-40B4-BE49-F238E27FC236}">
                  <a16:creationId xmlns:a16="http://schemas.microsoft.com/office/drawing/2014/main" xmlns="" id="{F23589BC-910A-42E5-89FD-BC4F73EC847E}"/>
                </a:ext>
              </a:extLst>
            </p:cNvPr>
            <p:cNvGrpSpPr/>
            <p:nvPr/>
          </p:nvGrpSpPr>
          <p:grpSpPr>
            <a:xfrm>
              <a:off x="3344386" y="4533793"/>
              <a:ext cx="2467383" cy="77475"/>
              <a:chOff x="3344386" y="4545013"/>
              <a:chExt cx="2467383" cy="77475"/>
            </a:xfrm>
          </p:grpSpPr>
          <p:sp useBgFill="1"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xmlns="" id="{C6954120-DD56-46CF-B661-2C2B161DEAC1}"/>
                  </a:ext>
                </a:extLst>
              </p:cNvPr>
              <p:cNvSpPr/>
              <p:nvPr/>
            </p:nvSpPr>
            <p:spPr>
              <a:xfrm>
                <a:off x="5592987" y="4545013"/>
                <a:ext cx="218782" cy="774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 useBgFill="1"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id="{2AD8E10D-027A-4D3E-83CC-22747E8A56E0}"/>
                  </a:ext>
                </a:extLst>
              </p:cNvPr>
              <p:cNvSpPr/>
              <p:nvPr/>
            </p:nvSpPr>
            <p:spPr>
              <a:xfrm>
                <a:off x="3344386" y="4545013"/>
                <a:ext cx="218782" cy="774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46">
              <a:extLst>
                <a:ext uri="{FF2B5EF4-FFF2-40B4-BE49-F238E27FC236}">
                  <a16:creationId xmlns:a16="http://schemas.microsoft.com/office/drawing/2014/main" xmlns="" id="{CC01EEFE-72DB-451C-B90E-045313EDCCD6}"/>
                </a:ext>
              </a:extLst>
            </p:cNvPr>
            <p:cNvGrpSpPr/>
            <p:nvPr/>
          </p:nvGrpSpPr>
          <p:grpSpPr>
            <a:xfrm>
              <a:off x="3332110" y="4536011"/>
              <a:ext cx="2484160" cy="76200"/>
              <a:chOff x="3332110" y="4536011"/>
              <a:chExt cx="2484160" cy="76200"/>
            </a:xfrm>
          </p:grpSpPr>
          <p:grpSp>
            <p:nvGrpSpPr>
              <p:cNvPr id="20" name="Группа 28">
                <a:extLst>
                  <a:ext uri="{FF2B5EF4-FFF2-40B4-BE49-F238E27FC236}">
                    <a16:creationId xmlns:a16="http://schemas.microsoft.com/office/drawing/2014/main" xmlns="" id="{979E1C80-0712-4FB6-84ED-86CDE246DDF6}"/>
                  </a:ext>
                </a:extLst>
              </p:cNvPr>
              <p:cNvGrpSpPr/>
              <p:nvPr/>
            </p:nvGrpSpPr>
            <p:grpSpPr>
              <a:xfrm>
                <a:off x="3332110" y="4536011"/>
                <a:ext cx="223838" cy="76200"/>
                <a:chOff x="3793331" y="4968875"/>
                <a:chExt cx="223838" cy="76200"/>
              </a:xfrm>
            </p:grpSpPr>
            <p:sp>
              <p:nvSpPr>
                <p:cNvPr id="24" name="Line 8">
                  <a:extLst>
                    <a:ext uri="{FF2B5EF4-FFF2-40B4-BE49-F238E27FC236}">
                      <a16:creationId xmlns:a16="http://schemas.microsoft.com/office/drawing/2014/main" xmlns="" id="{01BD2715-AA00-468C-BFF2-09B12CD8E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331" y="4968875"/>
                  <a:ext cx="2238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Line 9">
                  <a:extLst>
                    <a:ext uri="{FF2B5EF4-FFF2-40B4-BE49-F238E27FC236}">
                      <a16:creationId xmlns:a16="http://schemas.microsoft.com/office/drawing/2014/main" xmlns="" id="{EBEAA311-3076-4A6E-B1A4-7F583CB23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331" y="5045075"/>
                  <a:ext cx="2238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Группа 27">
                <a:extLst>
                  <a:ext uri="{FF2B5EF4-FFF2-40B4-BE49-F238E27FC236}">
                    <a16:creationId xmlns:a16="http://schemas.microsoft.com/office/drawing/2014/main" xmlns="" id="{C36A5CD1-1462-46CD-99D3-944F392290A1}"/>
                  </a:ext>
                </a:extLst>
              </p:cNvPr>
              <p:cNvGrpSpPr/>
              <p:nvPr/>
            </p:nvGrpSpPr>
            <p:grpSpPr>
              <a:xfrm>
                <a:off x="5590051" y="4536011"/>
                <a:ext cx="226219" cy="76200"/>
                <a:chOff x="5048251" y="4968875"/>
                <a:chExt cx="226219" cy="76200"/>
              </a:xfrm>
            </p:grpSpPr>
            <p:sp>
              <p:nvSpPr>
                <p:cNvPr id="22" name="Line 11">
                  <a:extLst>
                    <a:ext uri="{FF2B5EF4-FFF2-40B4-BE49-F238E27FC236}">
                      <a16:creationId xmlns:a16="http://schemas.microsoft.com/office/drawing/2014/main" xmlns="" id="{268EE187-EDB9-4BEF-955F-1CE5E5207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48251" y="4968875"/>
                  <a:ext cx="22621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ru-RU" b="1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xmlns="" id="{C9DE725B-8007-4154-823D-97FF57376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48251" y="5045075"/>
                  <a:ext cx="22621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ru-RU" b="1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cxnSp>
        <p:nvCxnSpPr>
          <p:cNvPr id="30" name="Соединительная линия уступом 33">
            <a:extLst>
              <a:ext uri="{FF2B5EF4-FFF2-40B4-BE49-F238E27FC236}">
                <a16:creationId xmlns:a16="http://schemas.microsoft.com/office/drawing/2014/main" xmlns="" id="{2CACFF19-8C06-4070-9B98-975DD6058D8A}"/>
              </a:ext>
            </a:extLst>
          </p:cNvPr>
          <p:cNvCxnSpPr>
            <a:cxnSpLocks/>
            <a:stCxn id="12" idx="2"/>
            <a:endCxn id="26" idx="3"/>
          </p:cNvCxnSpPr>
          <p:nvPr/>
        </p:nvCxnSpPr>
        <p:spPr>
          <a:xfrm rot="5400000">
            <a:off x="8573261" y="3252132"/>
            <a:ext cx="305459" cy="2780441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3">
            <a:extLst>
              <a:ext uri="{FF2B5EF4-FFF2-40B4-BE49-F238E27FC236}">
                <a16:creationId xmlns:a16="http://schemas.microsoft.com/office/drawing/2014/main" xmlns="" id="{CFDC118F-2059-4732-900F-B331495D14C2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3292950" y="3285298"/>
            <a:ext cx="305460" cy="2714110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1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GINA 2021: cтартовая терапия бронхиальной астмы </a:t>
            </a:r>
            <a:br>
              <a:rPr lang="ru-RU" dirty="0"/>
            </a:br>
            <a:r>
              <a:rPr lang="ru-RU" dirty="0"/>
              <a:t>(взрослые и подростки с 12 лет)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ИГКС - ингаляционный </a:t>
            </a:r>
            <a:r>
              <a:rPr lang="ru-RU" dirty="0" err="1"/>
              <a:t>глюкокортикостероид</a:t>
            </a:r>
            <a:r>
              <a:rPr lang="ru-RU" dirty="0"/>
              <a:t>; ФОР – </a:t>
            </a:r>
            <a:r>
              <a:rPr lang="ru-RU" dirty="0" err="1"/>
              <a:t>формотерол</a:t>
            </a:r>
            <a:r>
              <a:rPr lang="ru-RU" dirty="0"/>
              <a:t>; ДДБА - длительно действующий </a:t>
            </a:r>
            <a:r>
              <a:rPr lang="el-GR" dirty="0"/>
              <a:t>β2-</a:t>
            </a:r>
            <a:r>
              <a:rPr lang="ru-RU" dirty="0"/>
              <a:t>агонист; ДДАХ – длительно действующий антихолинергический препарат;</a:t>
            </a:r>
            <a:br>
              <a:rPr lang="ru-RU" dirty="0"/>
            </a:br>
            <a:r>
              <a:rPr lang="ru-RU" dirty="0"/>
              <a:t>ОГКС - </a:t>
            </a:r>
            <a:r>
              <a:rPr lang="ru-RU" dirty="0" err="1"/>
              <a:t>глюкокортикостероиды</a:t>
            </a:r>
            <a:r>
              <a:rPr lang="ru-RU" dirty="0"/>
              <a:t> для приема внутрь, </a:t>
            </a:r>
            <a:r>
              <a:rPr lang="es-AR" dirty="0"/>
              <a:t>IgE - </a:t>
            </a:r>
            <a:r>
              <a:rPr lang="ru-RU" dirty="0"/>
              <a:t>иммуноглобулин Е; </a:t>
            </a:r>
            <a:r>
              <a:rPr lang="es-AR" dirty="0"/>
              <a:t>IL - </a:t>
            </a:r>
            <a:r>
              <a:rPr lang="ru-RU" dirty="0"/>
              <a:t>интерлейкин, ФВД – функция внешнего дыхания </a:t>
            </a:r>
          </a:p>
          <a:p>
            <a:r>
              <a:rPr lang="ru-RU" dirty="0"/>
              <a:t> </a:t>
            </a:r>
            <a:r>
              <a:rPr lang="es-AR" dirty="0"/>
              <a:t>Global Initiative for Asthma (GINA). Global Strategy for Asthma Management and Prevention 2021. </a:t>
            </a:r>
            <a:r>
              <a:rPr lang="ru-RU" dirty="0"/>
              <a:t>Доступно по ссылке </a:t>
            </a:r>
            <a:r>
              <a:rPr lang="es-AR" dirty="0"/>
              <a:t>http://www.ginasthma.org/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FED861-3D7C-4138-BC1B-BBF65A9DB983}"/>
              </a:ext>
            </a:extLst>
          </p:cNvPr>
          <p:cNvSpPr txBox="1"/>
          <p:nvPr/>
        </p:nvSpPr>
        <p:spPr>
          <a:xfrm>
            <a:off x="685547" y="3184030"/>
            <a:ext cx="2407350" cy="2162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defTabSz="685800" fontAlgn="auto">
              <a:spcAft>
                <a:spcPts val="300"/>
              </a:spcAft>
              <a:buClr>
                <a:prstClr val="black"/>
              </a:buClr>
              <a:buFont typeface="Arial" pitchFamily="34" charset="0"/>
              <a:buChar char="–"/>
              <a:defRPr/>
            </a:pPr>
            <a:endParaRPr lang="ru-RU" sz="1000" dirty="0">
              <a:latin typeface="+mj-lt"/>
              <a:cs typeface="+mn-cs"/>
            </a:endParaRPr>
          </a:p>
          <a:p>
            <a:pPr marL="171446" indent="-171446" defTabSz="685800" fontAlgn="auto">
              <a:spcAft>
                <a:spcPts val="1200"/>
              </a:spcAft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ru-RU" sz="1100" dirty="0">
                <a:latin typeface="+mj-lt"/>
                <a:cs typeface="+mn-cs"/>
              </a:rPr>
              <a:t>Подтвердить диагноз</a:t>
            </a:r>
            <a:endParaRPr lang="en-GB" sz="1100" dirty="0">
              <a:latin typeface="+mj-lt"/>
              <a:cs typeface="+mn-cs"/>
            </a:endParaRPr>
          </a:p>
          <a:p>
            <a:pPr marL="171446" indent="-171446" defTabSz="685800" fontAlgn="auto">
              <a:spcAft>
                <a:spcPts val="1200"/>
              </a:spcAft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ru-RU" sz="1100" dirty="0">
                <a:latin typeface="+mj-lt"/>
                <a:cs typeface="+mn-cs"/>
              </a:rPr>
              <a:t>Контроль симптомов и модифицируемых факторов риска, включая функцию легких</a:t>
            </a:r>
            <a:endParaRPr lang="en-GB" sz="1100" dirty="0">
              <a:latin typeface="+mj-lt"/>
              <a:cs typeface="+mn-cs"/>
            </a:endParaRPr>
          </a:p>
          <a:p>
            <a:pPr marL="171446" indent="-171446" defTabSz="685800" fontAlgn="auto">
              <a:spcAft>
                <a:spcPts val="1200"/>
              </a:spcAft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ru-RU" sz="1100" dirty="0">
                <a:latin typeface="+mj-lt"/>
                <a:cs typeface="+mn-cs"/>
              </a:rPr>
              <a:t>Сопутствующие заболевания</a:t>
            </a:r>
            <a:endParaRPr lang="en-GB" sz="1100" dirty="0">
              <a:latin typeface="+mj-lt"/>
              <a:cs typeface="+mn-cs"/>
            </a:endParaRPr>
          </a:p>
          <a:p>
            <a:pPr marL="171446" indent="-171446" defTabSz="685800" fontAlgn="auto">
              <a:spcAft>
                <a:spcPts val="1200"/>
              </a:spcAft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ru-RU" sz="1100" dirty="0">
                <a:latin typeface="+mj-lt"/>
                <a:cs typeface="+mn-cs"/>
              </a:rPr>
              <a:t>Ингаляционная техника и приверженность</a:t>
            </a:r>
            <a:endParaRPr lang="en-GB" sz="1100" dirty="0">
              <a:latin typeface="+mj-lt"/>
              <a:cs typeface="+mn-cs"/>
            </a:endParaRPr>
          </a:p>
          <a:p>
            <a:pPr marL="171446" indent="-171446" defTabSz="685800" fontAlgn="auto">
              <a:spcAft>
                <a:spcPts val="1200"/>
              </a:spcAft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ru-RU" sz="1100" dirty="0">
                <a:latin typeface="+mj-lt"/>
                <a:cs typeface="+mn-cs"/>
              </a:rPr>
              <a:t>Предпочтения и цели пациента</a:t>
            </a:r>
            <a:endParaRPr lang="en-GB" sz="1000" dirty="0">
              <a:latin typeface="+mj-lt"/>
              <a:cs typeface="+mn-cs"/>
            </a:endParaRPr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xmlns="" id="{58496B27-4AEC-491D-9D3C-79FB39EC93D7}"/>
              </a:ext>
            </a:extLst>
          </p:cNvPr>
          <p:cNvSpPr/>
          <p:nvPr/>
        </p:nvSpPr>
        <p:spPr bwMode="auto">
          <a:xfrm>
            <a:off x="3732969" y="1793423"/>
            <a:ext cx="292134" cy="2025613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sz="1050" b="1" kern="0" spc="500" dirty="0">
                <a:solidFill>
                  <a:srgbClr val="FFFFFF"/>
                </a:solidFill>
                <a:latin typeface="+mj-lt"/>
              </a:rPr>
              <a:t>ПУТЬ1 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xmlns="" id="{0C4D30C4-1C24-4D3C-8C08-6C63AE103B9E}"/>
              </a:ext>
            </a:extLst>
          </p:cNvPr>
          <p:cNvSpPr/>
          <p:nvPr/>
        </p:nvSpPr>
        <p:spPr bwMode="auto">
          <a:xfrm rot="16200000">
            <a:off x="2614436" y="4112754"/>
            <a:ext cx="1828553" cy="113571"/>
          </a:xfrm>
          <a:custGeom>
            <a:avLst/>
            <a:gdLst>
              <a:gd name="connsiteX0" fmla="*/ 0 w 2127903"/>
              <a:gd name="connsiteY0" fmla="*/ 196554 h 205099"/>
              <a:gd name="connsiteX1" fmla="*/ 0 w 2127903"/>
              <a:gd name="connsiteY1" fmla="*/ 0 h 205099"/>
              <a:gd name="connsiteX2" fmla="*/ 2119357 w 2127903"/>
              <a:gd name="connsiteY2" fmla="*/ 0 h 205099"/>
              <a:gd name="connsiteX3" fmla="*/ 2119357 w 2127903"/>
              <a:gd name="connsiteY3" fmla="*/ 205099 h 205099"/>
              <a:gd name="connsiteX4" fmla="*/ 2127903 w 2127903"/>
              <a:gd name="connsiteY4" fmla="*/ 179462 h 205099"/>
              <a:gd name="connsiteX5" fmla="*/ 2127903 w 2127903"/>
              <a:gd name="connsiteY5" fmla="*/ 179462 h 205099"/>
              <a:gd name="connsiteX0" fmla="*/ 0 w 2127903"/>
              <a:gd name="connsiteY0" fmla="*/ 196554 h 331861"/>
              <a:gd name="connsiteX1" fmla="*/ 0 w 2127903"/>
              <a:gd name="connsiteY1" fmla="*/ 0 h 331861"/>
              <a:gd name="connsiteX2" fmla="*/ 2119357 w 2127903"/>
              <a:gd name="connsiteY2" fmla="*/ 0 h 331861"/>
              <a:gd name="connsiteX3" fmla="*/ 2119357 w 2127903"/>
              <a:gd name="connsiteY3" fmla="*/ 205099 h 331861"/>
              <a:gd name="connsiteX4" fmla="*/ 2127903 w 2127903"/>
              <a:gd name="connsiteY4" fmla="*/ 179462 h 331861"/>
              <a:gd name="connsiteX5" fmla="*/ 2118378 w 2127903"/>
              <a:gd name="connsiteY5" fmla="*/ 331861 h 331861"/>
              <a:gd name="connsiteX0" fmla="*/ 0 w 2127903"/>
              <a:gd name="connsiteY0" fmla="*/ 196554 h 435468"/>
              <a:gd name="connsiteX1" fmla="*/ 0 w 2127903"/>
              <a:gd name="connsiteY1" fmla="*/ 0 h 435468"/>
              <a:gd name="connsiteX2" fmla="*/ 2119357 w 2127903"/>
              <a:gd name="connsiteY2" fmla="*/ 0 h 435468"/>
              <a:gd name="connsiteX3" fmla="*/ 2119357 w 2127903"/>
              <a:gd name="connsiteY3" fmla="*/ 205099 h 435468"/>
              <a:gd name="connsiteX4" fmla="*/ 2127903 w 2127903"/>
              <a:gd name="connsiteY4" fmla="*/ 179462 h 435468"/>
              <a:gd name="connsiteX5" fmla="*/ 2118378 w 2127903"/>
              <a:gd name="connsiteY5" fmla="*/ 331861 h 435468"/>
              <a:gd name="connsiteX0" fmla="*/ 0 w 2127903"/>
              <a:gd name="connsiteY0" fmla="*/ 196554 h 205099"/>
              <a:gd name="connsiteX1" fmla="*/ 0 w 2127903"/>
              <a:gd name="connsiteY1" fmla="*/ 0 h 205099"/>
              <a:gd name="connsiteX2" fmla="*/ 2119357 w 2127903"/>
              <a:gd name="connsiteY2" fmla="*/ 0 h 205099"/>
              <a:gd name="connsiteX3" fmla="*/ 2119357 w 2127903"/>
              <a:gd name="connsiteY3" fmla="*/ 205099 h 205099"/>
              <a:gd name="connsiteX4" fmla="*/ 2127903 w 2127903"/>
              <a:gd name="connsiteY4" fmla="*/ 179462 h 205099"/>
              <a:gd name="connsiteX0" fmla="*/ 0 w 2119357"/>
              <a:gd name="connsiteY0" fmla="*/ 196554 h 205099"/>
              <a:gd name="connsiteX1" fmla="*/ 0 w 2119357"/>
              <a:gd name="connsiteY1" fmla="*/ 0 h 205099"/>
              <a:gd name="connsiteX2" fmla="*/ 2119357 w 2119357"/>
              <a:gd name="connsiteY2" fmla="*/ 0 h 205099"/>
              <a:gd name="connsiteX3" fmla="*/ 2119357 w 2119357"/>
              <a:gd name="connsiteY3" fmla="*/ 205099 h 2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9357" h="205099">
                <a:moveTo>
                  <a:pt x="0" y="196554"/>
                </a:moveTo>
                <a:lnTo>
                  <a:pt x="0" y="0"/>
                </a:lnTo>
                <a:lnTo>
                  <a:pt x="2119357" y="0"/>
                </a:lnTo>
                <a:lnTo>
                  <a:pt x="2119357" y="205099"/>
                </a:lnTo>
              </a:path>
            </a:pathLst>
          </a:custGeom>
          <a:noFill/>
          <a:ln w="12700" cap="sq">
            <a:solidFill>
              <a:schemeClr val="accent1"/>
            </a:solidFill>
            <a:miter lim="800000"/>
            <a:headEnd type="triangle" w="sm" len="sm"/>
            <a:tailEnd type="triangl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xmlns="" id="{F8194622-0C8F-47FF-AD91-AAC75E825954}"/>
              </a:ext>
            </a:extLst>
          </p:cNvPr>
          <p:cNvSpPr/>
          <p:nvPr/>
        </p:nvSpPr>
        <p:spPr bwMode="auto">
          <a:xfrm>
            <a:off x="3732969" y="4249132"/>
            <a:ext cx="292132" cy="1850037"/>
          </a:xfrm>
          <a:prstGeom prst="rect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sz="1050" b="1" kern="0" spc="500" dirty="0">
                <a:solidFill>
                  <a:srgbClr val="FFFFFF"/>
                </a:solidFill>
                <a:latin typeface="+mj-lt"/>
              </a:rPr>
              <a:t>ПУТЬ 2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8410D648-6FC2-427C-B79C-A2B8A8A69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305" y="2233941"/>
            <a:ext cx="1990370" cy="11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049" rIns="0" bIns="0">
            <a:spAutoFit/>
          </a:bodyPr>
          <a:lstStyle>
            <a:lvl1pPr marL="12700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rgbClr val="2A2720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50"/>
              </a:spcAft>
              <a:buFont typeface="Arial" panose="020B0604020202020204" pitchFamily="34" charset="0"/>
              <a:buChar char="–"/>
              <a:defRPr sz="1000">
                <a:solidFill>
                  <a:srgbClr val="2A2720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9pPr>
          </a:lstStyle>
          <a:p>
            <a:pPr marL="9525" defTabSz="685800">
              <a:lnSpc>
                <a:spcPct val="103000"/>
              </a:lnSpc>
              <a:spcBef>
                <a:spcPts val="75"/>
              </a:spcBef>
              <a:spcAft>
                <a:spcPct val="0"/>
              </a:spcAft>
              <a:buClrTx/>
              <a:buNone/>
              <a:defRPr/>
            </a:pPr>
            <a:r>
              <a:rPr lang="ru-RU" altLang="en-US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Препарат контроля и предпочтительный препарат для купирования симптомов</a:t>
            </a:r>
            <a:endParaRPr lang="en-US" alt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9525" defTabSz="685800">
              <a:lnSpc>
                <a:spcPct val="103000"/>
              </a:lnSpc>
              <a:spcBef>
                <a:spcPts val="75"/>
              </a:spcBef>
              <a:spcAft>
                <a:spcPct val="0"/>
              </a:spcAft>
              <a:buClrTx/>
              <a:buNone/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</a:rPr>
              <a:t>ИГКС\ФОР в качестве </a:t>
            </a:r>
            <a:r>
              <a:rPr lang="ru-RU" sz="1000" dirty="0" err="1">
                <a:solidFill>
                  <a:prstClr val="black"/>
                </a:solidFill>
                <a:latin typeface="+mj-lt"/>
              </a:rPr>
              <a:t>скоропомощного</a:t>
            </a:r>
            <a:r>
              <a:rPr lang="ru-RU" sz="1000" dirty="0">
                <a:solidFill>
                  <a:prstClr val="black"/>
                </a:solidFill>
                <a:latin typeface="+mj-lt"/>
              </a:rPr>
              <a:t> препарата снижает риск обострений в сравнении с КДБА</a:t>
            </a:r>
            <a:endParaRPr lang="en-US" altLang="en-US" sz="1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xmlns="" id="{C6043D9A-9950-4C14-A2E6-F54116850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305" y="4623644"/>
            <a:ext cx="1752099" cy="11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049" rIns="0" bIns="0">
            <a:spAutoFit/>
          </a:bodyPr>
          <a:lstStyle>
            <a:lvl1pPr marL="12700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rgbClr val="2A2720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450"/>
              </a:spcAft>
              <a:buFont typeface="Arial" panose="020B0604020202020204" pitchFamily="34" charset="0"/>
              <a:buChar char="–"/>
              <a:defRPr sz="1000">
                <a:solidFill>
                  <a:srgbClr val="2A2720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900">
                <a:solidFill>
                  <a:srgbClr val="2A2720"/>
                </a:solidFill>
                <a:latin typeface="Arial" panose="020B0604020202020204" pitchFamily="34" charset="0"/>
              </a:defRPr>
            </a:lvl9pPr>
          </a:lstStyle>
          <a:p>
            <a:pPr marL="9525" defTabSz="685800">
              <a:lnSpc>
                <a:spcPct val="103000"/>
              </a:lnSpc>
              <a:spcBef>
                <a:spcPts val="75"/>
              </a:spcBef>
              <a:spcAft>
                <a:spcPct val="0"/>
              </a:spcAft>
              <a:buClrTx/>
              <a:buNone/>
              <a:defRPr/>
            </a:pPr>
            <a:r>
              <a:rPr lang="ru-RU" altLang="en-US" sz="10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Препарат контроля </a:t>
            </a:r>
            <a:r>
              <a:rPr lang="ru-RU" altLang="en-US" sz="1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и альтернативный препарат купирования симптомов</a:t>
            </a:r>
            <a:endParaRPr lang="en-US" altLang="en-US" sz="1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9525" defTabSz="685800">
              <a:lnSpc>
                <a:spcPct val="103000"/>
              </a:lnSpc>
              <a:spcBef>
                <a:spcPts val="75"/>
              </a:spcBef>
              <a:spcAft>
                <a:spcPct val="0"/>
              </a:spcAft>
              <a:buClrTx/>
              <a:buNone/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</a:rPr>
              <a:t>Перед выбором этого пути оцените приверженность пациента режиму ежедневной терапии</a:t>
            </a:r>
            <a:endParaRPr lang="en-US" altLang="en-US" sz="1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xmlns="" id="{DB36142B-34A5-439E-B302-A0B475A81F9D}"/>
              </a:ext>
            </a:extLst>
          </p:cNvPr>
          <p:cNvSpPr/>
          <p:nvPr/>
        </p:nvSpPr>
        <p:spPr bwMode="auto">
          <a:xfrm rot="16200000" flipH="1">
            <a:off x="3360353" y="4095237"/>
            <a:ext cx="71656" cy="155395"/>
          </a:xfrm>
          <a:custGeom>
            <a:avLst/>
            <a:gdLst>
              <a:gd name="connsiteX0" fmla="*/ 0 w 2127903"/>
              <a:gd name="connsiteY0" fmla="*/ 196554 h 205099"/>
              <a:gd name="connsiteX1" fmla="*/ 0 w 2127903"/>
              <a:gd name="connsiteY1" fmla="*/ 0 h 205099"/>
              <a:gd name="connsiteX2" fmla="*/ 2119357 w 2127903"/>
              <a:gd name="connsiteY2" fmla="*/ 0 h 205099"/>
              <a:gd name="connsiteX3" fmla="*/ 2119357 w 2127903"/>
              <a:gd name="connsiteY3" fmla="*/ 205099 h 205099"/>
              <a:gd name="connsiteX4" fmla="*/ 2127903 w 2127903"/>
              <a:gd name="connsiteY4" fmla="*/ 179462 h 205099"/>
              <a:gd name="connsiteX5" fmla="*/ 2127903 w 2127903"/>
              <a:gd name="connsiteY5" fmla="*/ 179462 h 205099"/>
              <a:gd name="connsiteX0" fmla="*/ 0 w 2127903"/>
              <a:gd name="connsiteY0" fmla="*/ 196554 h 331861"/>
              <a:gd name="connsiteX1" fmla="*/ 0 w 2127903"/>
              <a:gd name="connsiteY1" fmla="*/ 0 h 331861"/>
              <a:gd name="connsiteX2" fmla="*/ 2119357 w 2127903"/>
              <a:gd name="connsiteY2" fmla="*/ 0 h 331861"/>
              <a:gd name="connsiteX3" fmla="*/ 2119357 w 2127903"/>
              <a:gd name="connsiteY3" fmla="*/ 205099 h 331861"/>
              <a:gd name="connsiteX4" fmla="*/ 2127903 w 2127903"/>
              <a:gd name="connsiteY4" fmla="*/ 179462 h 331861"/>
              <a:gd name="connsiteX5" fmla="*/ 2118378 w 2127903"/>
              <a:gd name="connsiteY5" fmla="*/ 331861 h 331861"/>
              <a:gd name="connsiteX0" fmla="*/ 0 w 2127903"/>
              <a:gd name="connsiteY0" fmla="*/ 196554 h 435468"/>
              <a:gd name="connsiteX1" fmla="*/ 0 w 2127903"/>
              <a:gd name="connsiteY1" fmla="*/ 0 h 435468"/>
              <a:gd name="connsiteX2" fmla="*/ 2119357 w 2127903"/>
              <a:gd name="connsiteY2" fmla="*/ 0 h 435468"/>
              <a:gd name="connsiteX3" fmla="*/ 2119357 w 2127903"/>
              <a:gd name="connsiteY3" fmla="*/ 205099 h 435468"/>
              <a:gd name="connsiteX4" fmla="*/ 2127903 w 2127903"/>
              <a:gd name="connsiteY4" fmla="*/ 179462 h 435468"/>
              <a:gd name="connsiteX5" fmla="*/ 2118378 w 2127903"/>
              <a:gd name="connsiteY5" fmla="*/ 331861 h 435468"/>
              <a:gd name="connsiteX0" fmla="*/ 0 w 2127903"/>
              <a:gd name="connsiteY0" fmla="*/ 196554 h 205099"/>
              <a:gd name="connsiteX1" fmla="*/ 0 w 2127903"/>
              <a:gd name="connsiteY1" fmla="*/ 0 h 205099"/>
              <a:gd name="connsiteX2" fmla="*/ 2119357 w 2127903"/>
              <a:gd name="connsiteY2" fmla="*/ 0 h 205099"/>
              <a:gd name="connsiteX3" fmla="*/ 2119357 w 2127903"/>
              <a:gd name="connsiteY3" fmla="*/ 205099 h 205099"/>
              <a:gd name="connsiteX4" fmla="*/ 2127903 w 2127903"/>
              <a:gd name="connsiteY4" fmla="*/ 179462 h 205099"/>
              <a:gd name="connsiteX0" fmla="*/ 0 w 2119357"/>
              <a:gd name="connsiteY0" fmla="*/ 196554 h 205099"/>
              <a:gd name="connsiteX1" fmla="*/ 0 w 2119357"/>
              <a:gd name="connsiteY1" fmla="*/ 0 h 205099"/>
              <a:gd name="connsiteX2" fmla="*/ 2119357 w 2119357"/>
              <a:gd name="connsiteY2" fmla="*/ 0 h 205099"/>
              <a:gd name="connsiteX3" fmla="*/ 2119357 w 2119357"/>
              <a:gd name="connsiteY3" fmla="*/ 205099 h 205099"/>
              <a:gd name="connsiteX0" fmla="*/ 0 w 2119357"/>
              <a:gd name="connsiteY0" fmla="*/ 0 h 205099"/>
              <a:gd name="connsiteX1" fmla="*/ 2119357 w 2119357"/>
              <a:gd name="connsiteY1" fmla="*/ 0 h 205099"/>
              <a:gd name="connsiteX2" fmla="*/ 2119357 w 2119357"/>
              <a:gd name="connsiteY2" fmla="*/ 205099 h 205099"/>
              <a:gd name="connsiteX0" fmla="*/ 0 w 0"/>
              <a:gd name="connsiteY0" fmla="*/ 0 h 205099"/>
              <a:gd name="connsiteX1" fmla="*/ 0 w 0"/>
              <a:gd name="connsiteY1" fmla="*/ 205099 h 2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5099">
                <a:moveTo>
                  <a:pt x="0" y="0"/>
                </a:moveTo>
                <a:lnTo>
                  <a:pt x="0" y="205099"/>
                </a:lnTo>
              </a:path>
            </a:pathLst>
          </a:custGeom>
          <a:noFill/>
          <a:ln w="12700" cap="sq">
            <a:solidFill>
              <a:schemeClr val="accent1"/>
            </a:solidFill>
            <a:miter lim="800000"/>
            <a:headEnd type="none" w="sm" len="sm"/>
            <a:tailEnd type="triangl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xmlns="" id="{78E818DC-2938-4898-925B-2F07CDE185E4}"/>
              </a:ext>
            </a:extLst>
          </p:cNvPr>
          <p:cNvGrpSpPr/>
          <p:nvPr/>
        </p:nvGrpSpPr>
        <p:grpSpPr>
          <a:xfrm>
            <a:off x="6511755" y="1700177"/>
            <a:ext cx="5056358" cy="2118859"/>
            <a:chOff x="4103668" y="1366513"/>
            <a:chExt cx="4754291" cy="1518766"/>
          </a:xfrm>
        </p:grpSpPr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D81767A2-1217-47C4-A332-BABC403023D5}"/>
                </a:ext>
              </a:extLst>
            </p:cNvPr>
            <p:cNvSpPr/>
            <p:nvPr/>
          </p:nvSpPr>
          <p:spPr bwMode="auto">
            <a:xfrm>
              <a:off x="4634093" y="1760313"/>
              <a:ext cx="782276" cy="476994"/>
            </a:xfrm>
            <a:custGeom>
              <a:avLst/>
              <a:gdLst>
                <a:gd name="connsiteX0" fmla="*/ 0 w 1122695"/>
                <a:gd name="connsiteY0" fmla="*/ 0 h 819459"/>
                <a:gd name="connsiteX1" fmla="*/ 1122695 w 1122695"/>
                <a:gd name="connsiteY1" fmla="*/ 0 h 819459"/>
                <a:gd name="connsiteX2" fmla="*/ 1122695 w 1122695"/>
                <a:gd name="connsiteY2" fmla="*/ 493330 h 819459"/>
                <a:gd name="connsiteX3" fmla="*/ 561348 w 1122695"/>
                <a:gd name="connsiteY3" fmla="*/ 819459 h 819459"/>
                <a:gd name="connsiteX4" fmla="*/ 1 w 1122695"/>
                <a:gd name="connsiteY4" fmla="*/ 493330 h 819459"/>
                <a:gd name="connsiteX5" fmla="*/ 0 w 1122695"/>
                <a:gd name="connsiteY5" fmla="*/ 493330 h 819459"/>
                <a:gd name="connsiteX0" fmla="*/ 0 w 1122695"/>
                <a:gd name="connsiteY0" fmla="*/ 0 h 722427"/>
                <a:gd name="connsiteX1" fmla="*/ 1122695 w 1122695"/>
                <a:gd name="connsiteY1" fmla="*/ 0 h 722427"/>
                <a:gd name="connsiteX2" fmla="*/ 1122695 w 1122695"/>
                <a:gd name="connsiteY2" fmla="*/ 493330 h 722427"/>
                <a:gd name="connsiteX3" fmla="*/ 569706 w 1122695"/>
                <a:gd name="connsiteY3" fmla="*/ 722427 h 722427"/>
                <a:gd name="connsiteX4" fmla="*/ 1 w 1122695"/>
                <a:gd name="connsiteY4" fmla="*/ 493330 h 722427"/>
                <a:gd name="connsiteX5" fmla="*/ 0 w 1122695"/>
                <a:gd name="connsiteY5" fmla="*/ 493330 h 722427"/>
                <a:gd name="connsiteX6" fmla="*/ 0 w 1122695"/>
                <a:gd name="connsiteY6" fmla="*/ 0 h 72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695" h="722427">
                  <a:moveTo>
                    <a:pt x="0" y="0"/>
                  </a:moveTo>
                  <a:lnTo>
                    <a:pt x="1122695" y="0"/>
                  </a:lnTo>
                  <a:lnTo>
                    <a:pt x="1122695" y="493330"/>
                  </a:lnTo>
                  <a:lnTo>
                    <a:pt x="569706" y="722427"/>
                  </a:lnTo>
                  <a:lnTo>
                    <a:pt x="1" y="493330"/>
                  </a:lnTo>
                  <a:lnTo>
                    <a:pt x="0" y="493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Симптомы реже </a:t>
              </a:r>
            </a:p>
            <a:p>
              <a:pPr algn="ctr" defTabSz="6858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GB" sz="700" dirty="0">
                  <a:solidFill>
                    <a:prstClr val="black"/>
                  </a:solidFill>
                  <a:latin typeface="+mj-lt"/>
                </a:rPr>
                <a:t> 4-5 </a:t>
              </a: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дней в неделю</a:t>
              </a:r>
              <a:endParaRPr lang="en-GB" sz="700" b="1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4" name="object 4">
              <a:extLst>
                <a:ext uri="{FF2B5EF4-FFF2-40B4-BE49-F238E27FC236}">
                  <a16:creationId xmlns:a16="http://schemas.microsoft.com/office/drawing/2014/main" xmlns="" id="{7CA381A0-CA82-404B-98CC-0BEB22264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0531" y="1443683"/>
              <a:ext cx="827428" cy="30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 marL="12700">
                <a:spcAft>
                  <a:spcPts val="45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200">
                  <a:solidFill>
                    <a:srgbClr val="2A2720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ts val="450"/>
                </a:spcAft>
                <a:buFont typeface="Arial" panose="020B0604020202020204" pitchFamily="34" charset="0"/>
                <a:buChar char="–"/>
                <a:defRPr sz="1000">
                  <a:solidFill>
                    <a:srgbClr val="2A2720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9pPr>
            </a:lstStyle>
            <a:p>
              <a:pPr marL="9525" defTabSz="685800">
                <a:lnSpc>
                  <a:spcPct val="90000"/>
                </a:lnSpc>
                <a:spcBef>
                  <a:spcPts val="75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ru-RU" sz="600" i="1" dirty="0">
                  <a:solidFill>
                    <a:prstClr val="black"/>
                  </a:solidFill>
                  <a:latin typeface="+mj-lt"/>
                </a:rPr>
                <a:t>Можно рассмотреть короткий курс </a:t>
              </a:r>
              <a:r>
                <a:rPr lang="en-US" sz="600" i="1" dirty="0">
                  <a:solidFill>
                    <a:prstClr val="black"/>
                  </a:solidFill>
                  <a:latin typeface="+mj-lt"/>
                </a:rPr>
                <a:t>O</a:t>
              </a:r>
              <a:r>
                <a:rPr lang="ru-RU" sz="600" i="1" dirty="0">
                  <a:solidFill>
                    <a:prstClr val="black"/>
                  </a:solidFill>
                  <a:latin typeface="+mj-lt"/>
                </a:rPr>
                <a:t>ГКС у пациентов с тяжелой неконтролируемой астмой</a:t>
              </a:r>
              <a:endParaRPr lang="en-US" altLang="en-US" sz="600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="" id="{D15C9086-DA8A-48A1-9C86-9CB4FFA74E88}"/>
                </a:ext>
              </a:extLst>
            </p:cNvPr>
            <p:cNvSpPr/>
            <p:nvPr/>
          </p:nvSpPr>
          <p:spPr bwMode="auto">
            <a:xfrm>
              <a:off x="6020613" y="1559201"/>
              <a:ext cx="782276" cy="599105"/>
            </a:xfrm>
            <a:custGeom>
              <a:avLst/>
              <a:gdLst>
                <a:gd name="connsiteX0" fmla="*/ 0 w 1122695"/>
                <a:gd name="connsiteY0" fmla="*/ 0 h 819459"/>
                <a:gd name="connsiteX1" fmla="*/ 1122695 w 1122695"/>
                <a:gd name="connsiteY1" fmla="*/ 0 h 819459"/>
                <a:gd name="connsiteX2" fmla="*/ 1122695 w 1122695"/>
                <a:gd name="connsiteY2" fmla="*/ 493330 h 819459"/>
                <a:gd name="connsiteX3" fmla="*/ 561348 w 1122695"/>
                <a:gd name="connsiteY3" fmla="*/ 819459 h 819459"/>
                <a:gd name="connsiteX4" fmla="*/ 1 w 1122695"/>
                <a:gd name="connsiteY4" fmla="*/ 493330 h 819459"/>
                <a:gd name="connsiteX5" fmla="*/ 0 w 1122695"/>
                <a:gd name="connsiteY5" fmla="*/ 493330 h 819459"/>
                <a:gd name="connsiteX0" fmla="*/ 0 w 1122695"/>
                <a:gd name="connsiteY0" fmla="*/ 0 h 722427"/>
                <a:gd name="connsiteX1" fmla="*/ 1122695 w 1122695"/>
                <a:gd name="connsiteY1" fmla="*/ 0 h 722427"/>
                <a:gd name="connsiteX2" fmla="*/ 1122695 w 1122695"/>
                <a:gd name="connsiteY2" fmla="*/ 493330 h 722427"/>
                <a:gd name="connsiteX3" fmla="*/ 569706 w 1122695"/>
                <a:gd name="connsiteY3" fmla="*/ 722427 h 722427"/>
                <a:gd name="connsiteX4" fmla="*/ 1 w 1122695"/>
                <a:gd name="connsiteY4" fmla="*/ 493330 h 722427"/>
                <a:gd name="connsiteX5" fmla="*/ 0 w 1122695"/>
                <a:gd name="connsiteY5" fmla="*/ 493330 h 722427"/>
                <a:gd name="connsiteX6" fmla="*/ 0 w 1122695"/>
                <a:gd name="connsiteY6" fmla="*/ 0 h 72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695" h="722427">
                  <a:moveTo>
                    <a:pt x="0" y="0"/>
                  </a:moveTo>
                  <a:lnTo>
                    <a:pt x="1122695" y="0"/>
                  </a:lnTo>
                  <a:lnTo>
                    <a:pt x="1122695" y="493330"/>
                  </a:lnTo>
                  <a:lnTo>
                    <a:pt x="569706" y="722427"/>
                  </a:lnTo>
                  <a:lnTo>
                    <a:pt x="1" y="493330"/>
                  </a:lnTo>
                  <a:lnTo>
                    <a:pt x="0" y="493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ru-RU" sz="600" dirty="0">
                  <a:solidFill>
                    <a:prstClr val="black"/>
                  </a:solidFill>
                  <a:latin typeface="+mj-lt"/>
                </a:rPr>
                <a:t>Симптомы в большинство дней, пробуждения из-за астмы  1 раз в неделю и чаще </a:t>
              </a:r>
              <a:endParaRPr lang="en-GB" sz="600" b="1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="" id="{4952697D-0C7E-4DDD-8831-13D48282E7B5}"/>
                </a:ext>
              </a:extLst>
            </p:cNvPr>
            <p:cNvSpPr/>
            <p:nvPr/>
          </p:nvSpPr>
          <p:spPr bwMode="auto">
            <a:xfrm>
              <a:off x="6952044" y="1433350"/>
              <a:ext cx="782276" cy="599105"/>
            </a:xfrm>
            <a:custGeom>
              <a:avLst/>
              <a:gdLst>
                <a:gd name="connsiteX0" fmla="*/ 0 w 1122695"/>
                <a:gd name="connsiteY0" fmla="*/ 0 h 819459"/>
                <a:gd name="connsiteX1" fmla="*/ 1122695 w 1122695"/>
                <a:gd name="connsiteY1" fmla="*/ 0 h 819459"/>
                <a:gd name="connsiteX2" fmla="*/ 1122695 w 1122695"/>
                <a:gd name="connsiteY2" fmla="*/ 493330 h 819459"/>
                <a:gd name="connsiteX3" fmla="*/ 561348 w 1122695"/>
                <a:gd name="connsiteY3" fmla="*/ 819459 h 819459"/>
                <a:gd name="connsiteX4" fmla="*/ 1 w 1122695"/>
                <a:gd name="connsiteY4" fmla="*/ 493330 h 819459"/>
                <a:gd name="connsiteX5" fmla="*/ 0 w 1122695"/>
                <a:gd name="connsiteY5" fmla="*/ 493330 h 819459"/>
                <a:gd name="connsiteX0" fmla="*/ 0 w 1122695"/>
                <a:gd name="connsiteY0" fmla="*/ 0 h 722427"/>
                <a:gd name="connsiteX1" fmla="*/ 1122695 w 1122695"/>
                <a:gd name="connsiteY1" fmla="*/ 0 h 722427"/>
                <a:gd name="connsiteX2" fmla="*/ 1122695 w 1122695"/>
                <a:gd name="connsiteY2" fmla="*/ 493330 h 722427"/>
                <a:gd name="connsiteX3" fmla="*/ 569706 w 1122695"/>
                <a:gd name="connsiteY3" fmla="*/ 722427 h 722427"/>
                <a:gd name="connsiteX4" fmla="*/ 1 w 1122695"/>
                <a:gd name="connsiteY4" fmla="*/ 493330 h 722427"/>
                <a:gd name="connsiteX5" fmla="*/ 0 w 1122695"/>
                <a:gd name="connsiteY5" fmla="*/ 493330 h 722427"/>
                <a:gd name="connsiteX6" fmla="*/ 0 w 1122695"/>
                <a:gd name="connsiteY6" fmla="*/ 0 h 72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695" h="722427">
                  <a:moveTo>
                    <a:pt x="0" y="0"/>
                  </a:moveTo>
                  <a:lnTo>
                    <a:pt x="1122695" y="0"/>
                  </a:lnTo>
                  <a:lnTo>
                    <a:pt x="1122695" y="493330"/>
                  </a:lnTo>
                  <a:lnTo>
                    <a:pt x="569706" y="722427"/>
                  </a:lnTo>
                  <a:lnTo>
                    <a:pt x="1" y="493330"/>
                  </a:lnTo>
                  <a:lnTo>
                    <a:pt x="0" y="493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ru-RU" sz="600" dirty="0">
                  <a:solidFill>
                    <a:prstClr val="black"/>
                  </a:solidFill>
                  <a:latin typeface="+mj-lt"/>
                </a:rPr>
                <a:t>Ежедневные симптомы, пробуждения из-за астмы  1 раз в неделю и чаще, снижение ФВД</a:t>
              </a:r>
              <a:endParaRPr lang="en-GB" sz="600" b="1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xmlns="" id="{7F0A1521-0164-4D25-BA74-B8E6F94A6910}"/>
                </a:ext>
              </a:extLst>
            </p:cNvPr>
            <p:cNvSpPr/>
            <p:nvPr/>
          </p:nvSpPr>
          <p:spPr bwMode="auto">
            <a:xfrm>
              <a:off x="4103668" y="2704649"/>
              <a:ext cx="4722167" cy="1806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16721" fontAlgn="auto">
                <a:spcBef>
                  <a:spcPts val="0"/>
                </a:spcBef>
                <a:spcAft>
                  <a:spcPts val="0"/>
                </a:spcAft>
                <a:buClr>
                  <a:srgbClr val="544F40"/>
                </a:buClr>
                <a:defRPr/>
              </a:pPr>
              <a:r>
                <a:rPr lang="ru-RU" sz="700" b="1" dirty="0">
                  <a:solidFill>
                    <a:prstClr val="black"/>
                  </a:solidFill>
                  <a:latin typeface="+mj-lt"/>
                </a:rPr>
                <a:t>КУПИРОВАНИЕ СИМПТОМОВ</a:t>
              </a:r>
              <a:r>
                <a:rPr lang="en-GB" sz="700" b="1" dirty="0">
                  <a:solidFill>
                    <a:prstClr val="black"/>
                  </a:solidFill>
                  <a:latin typeface="+mj-lt"/>
                </a:rPr>
                <a:t>: </a:t>
              </a:r>
              <a:r>
                <a:rPr lang="ru-RU" sz="700" b="1" kern="0" dirty="0">
                  <a:solidFill>
                    <a:srgbClr val="544F40"/>
                  </a:solidFill>
                  <a:latin typeface="+mj-lt"/>
                </a:rPr>
                <a:t>низкие дозы ИГКС</a:t>
              </a:r>
              <a:r>
                <a:rPr lang="en-US" sz="700" b="1" kern="0" dirty="0">
                  <a:solidFill>
                    <a:srgbClr val="544F40"/>
                  </a:solidFill>
                  <a:latin typeface="+mj-lt"/>
                </a:rPr>
                <a:t>/</a:t>
              </a:r>
              <a:r>
                <a:rPr lang="ru-RU" sz="700" b="1" kern="0" dirty="0">
                  <a:solidFill>
                    <a:srgbClr val="544F40"/>
                  </a:solidFill>
                  <a:latin typeface="+mj-lt"/>
                </a:rPr>
                <a:t>ФОР по необходимости</a:t>
              </a:r>
              <a:endParaRPr lang="en-GB" sz="700" b="1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xmlns="" id="{2BDA6A5F-2496-4E0D-8CD5-4BE1B8D46D5F}"/>
                </a:ext>
              </a:extLst>
            </p:cNvPr>
            <p:cNvSpPr/>
            <p:nvPr/>
          </p:nvSpPr>
          <p:spPr bwMode="auto">
            <a:xfrm>
              <a:off x="4103669" y="2337810"/>
              <a:ext cx="1836000" cy="3193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Ступень</a:t>
              </a:r>
              <a:r>
                <a:rPr lang="en-GB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 1 – 2 </a:t>
              </a:r>
              <a:endParaRPr lang="ru-RU" sz="7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b="1" kern="0" dirty="0">
                  <a:solidFill>
                    <a:srgbClr val="544F40"/>
                  </a:solidFill>
                  <a:latin typeface="+mj-lt"/>
                </a:rPr>
                <a:t>низкие дозы ИГКС/ФОРМ по требованию</a:t>
              </a:r>
              <a:endParaRPr lang="en-GB" sz="700" b="1" kern="0" dirty="0">
                <a:solidFill>
                  <a:srgbClr val="544F40"/>
                </a:solidFill>
                <a:latin typeface="+mj-lt"/>
              </a:endParaRP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xmlns="" id="{57C04110-7F7E-444B-A916-E76CCF09F61A}"/>
                </a:ext>
              </a:extLst>
            </p:cNvPr>
            <p:cNvSpPr/>
            <p:nvPr/>
          </p:nvSpPr>
          <p:spPr bwMode="auto">
            <a:xfrm>
              <a:off x="5977725" y="2199046"/>
              <a:ext cx="900000" cy="4580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Ступень</a:t>
              </a:r>
              <a:r>
                <a:rPr lang="en-GB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 3 </a:t>
              </a:r>
              <a:endParaRPr lang="ru-RU" sz="7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endParaRPr lang="ru-RU" sz="7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ИГКС/ФОР в низких дозах</a:t>
              </a:r>
              <a:endParaRPr lang="en-GB" sz="7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xmlns="" id="{FF8B89E6-C3CE-4175-BFD8-46156083F562}"/>
                </a:ext>
              </a:extLst>
            </p:cNvPr>
            <p:cNvSpPr/>
            <p:nvPr/>
          </p:nvSpPr>
          <p:spPr bwMode="auto">
            <a:xfrm>
              <a:off x="6915781" y="2058023"/>
              <a:ext cx="900000" cy="5991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Ступень</a:t>
              </a:r>
              <a:r>
                <a:rPr lang="en-GB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 4 </a:t>
              </a:r>
              <a:endParaRPr lang="ru-RU" sz="7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endParaRPr lang="en-GB" sz="7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ИГКС/ФОР в средних дозах</a:t>
              </a:r>
              <a:endParaRPr lang="en-GB" sz="7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xmlns="" id="{168E9E5D-452A-4C21-AD3E-1456E6BE6FAB}"/>
                </a:ext>
              </a:extLst>
            </p:cNvPr>
            <p:cNvSpPr/>
            <p:nvPr/>
          </p:nvSpPr>
          <p:spPr bwMode="auto">
            <a:xfrm>
              <a:off x="7853836" y="1918336"/>
              <a:ext cx="972000" cy="73879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Ступень</a:t>
              </a:r>
              <a:r>
                <a:rPr lang="en-GB" sz="700" b="1" dirty="0">
                  <a:solidFill>
                    <a:prstClr val="black"/>
                  </a:solidFill>
                  <a:latin typeface="+mj-lt"/>
                  <a:cs typeface="Arial Black" panose="020B0604020202020204" pitchFamily="34" charset="0"/>
                </a:rPr>
                <a:t> 5 </a:t>
              </a:r>
              <a:endParaRPr lang="ru-RU" sz="7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endParaRPr lang="en-GB" sz="300" b="1" dirty="0">
                <a:solidFill>
                  <a:prstClr val="black"/>
                </a:solidFill>
                <a:latin typeface="+mj-lt"/>
                <a:cs typeface="Arial Black" panose="020B0604020202020204" pitchFamily="34" charset="0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700" dirty="0">
                  <a:solidFill>
                    <a:prstClr val="black"/>
                  </a:solidFill>
                  <a:latin typeface="+mj-lt"/>
                </a:rPr>
                <a:t>Добавить ДДАХ</a:t>
              </a: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endParaRPr lang="en-GB" sz="300" dirty="0">
                <a:solidFill>
                  <a:prstClr val="black"/>
                </a:solidFill>
                <a:latin typeface="+mj-lt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600" dirty="0" err="1">
                  <a:solidFill>
                    <a:prstClr val="black"/>
                  </a:solidFill>
                  <a:latin typeface="+mj-lt"/>
                </a:rPr>
                <a:t>Фенотипирование</a:t>
              </a:r>
              <a:r>
                <a:rPr lang="en-GB" sz="600" dirty="0">
                  <a:solidFill>
                    <a:prstClr val="black"/>
                  </a:solidFill>
                  <a:latin typeface="+mj-lt"/>
                </a:rPr>
                <a:t> ± </a:t>
              </a:r>
              <a:r>
                <a:rPr lang="ru-RU" sz="500" dirty="0">
                  <a:solidFill>
                    <a:prstClr val="black"/>
                  </a:solidFill>
                  <a:latin typeface="+mj-lt"/>
                </a:rPr>
                <a:t>анти</a:t>
              </a:r>
              <a:r>
                <a:rPr lang="en-GB" sz="500" dirty="0">
                  <a:solidFill>
                    <a:prstClr val="black"/>
                  </a:solidFill>
                  <a:latin typeface="+mj-lt"/>
                </a:rPr>
                <a:t>-</a:t>
              </a:r>
              <a:r>
                <a:rPr lang="en-GB" sz="500" dirty="0" err="1">
                  <a:solidFill>
                    <a:prstClr val="black"/>
                  </a:solidFill>
                  <a:latin typeface="+mj-lt"/>
                </a:rPr>
                <a:t>lgE</a:t>
              </a:r>
              <a:r>
                <a:rPr lang="en-GB" sz="500" dirty="0">
                  <a:solidFill>
                    <a:prstClr val="black"/>
                  </a:solidFill>
                  <a:latin typeface="+mj-lt"/>
                </a:rPr>
                <a:t>, </a:t>
              </a:r>
              <a:r>
                <a:rPr lang="ru-RU" sz="500" dirty="0">
                  <a:solidFill>
                    <a:prstClr val="black"/>
                  </a:solidFill>
                  <a:latin typeface="+mj-lt"/>
                </a:rPr>
                <a:t>анти</a:t>
              </a:r>
              <a:r>
                <a:rPr lang="en-GB" sz="500" dirty="0">
                  <a:solidFill>
                    <a:prstClr val="black"/>
                  </a:solidFill>
                  <a:latin typeface="+mj-lt"/>
                </a:rPr>
                <a:t>-IL5/5R, </a:t>
              </a:r>
              <a:r>
                <a:rPr lang="ru-RU" sz="500" dirty="0">
                  <a:solidFill>
                    <a:prstClr val="black"/>
                  </a:solidFill>
                  <a:latin typeface="+mj-lt"/>
                </a:rPr>
                <a:t>анти</a:t>
              </a:r>
              <a:r>
                <a:rPr lang="en-GB" sz="500" dirty="0">
                  <a:solidFill>
                    <a:prstClr val="black"/>
                  </a:solidFill>
                  <a:latin typeface="+mj-lt"/>
                </a:rPr>
                <a:t>-IL4R</a:t>
              </a:r>
              <a:endParaRPr lang="ru-RU" sz="500" dirty="0">
                <a:solidFill>
                  <a:prstClr val="black"/>
                </a:solidFill>
                <a:latin typeface="+mj-lt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endParaRPr lang="en-GB" sz="200" dirty="0">
                <a:solidFill>
                  <a:prstClr val="black"/>
                </a:solidFill>
                <a:latin typeface="+mj-lt"/>
              </a:endParaRPr>
            </a:p>
            <a:p>
              <a:pPr defTabSz="6858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100"/>
                </a:spcAft>
                <a:buClr>
                  <a:prstClr val="white"/>
                </a:buClr>
                <a:defRPr/>
              </a:pPr>
              <a:r>
                <a:rPr lang="ru-RU" sz="600" dirty="0">
                  <a:solidFill>
                    <a:prstClr val="black"/>
                  </a:solidFill>
                  <a:latin typeface="+mj-lt"/>
                </a:rPr>
                <a:t>Рассмотрите ИГКС/ФОР в высоких дозах</a:t>
              </a:r>
              <a:endParaRPr lang="en-GB" sz="6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F2A58881-4EE8-408E-B579-7A4B268741BD}"/>
                </a:ext>
              </a:extLst>
            </p:cNvPr>
            <p:cNvSpPr/>
            <p:nvPr/>
          </p:nvSpPr>
          <p:spPr bwMode="auto">
            <a:xfrm rot="16200000">
              <a:off x="7783206" y="1561963"/>
              <a:ext cx="433890" cy="42989"/>
            </a:xfrm>
            <a:custGeom>
              <a:avLst/>
              <a:gdLst>
                <a:gd name="connsiteX0" fmla="*/ 0 w 2127903"/>
                <a:gd name="connsiteY0" fmla="*/ 196554 h 205099"/>
                <a:gd name="connsiteX1" fmla="*/ 0 w 2127903"/>
                <a:gd name="connsiteY1" fmla="*/ 0 h 205099"/>
                <a:gd name="connsiteX2" fmla="*/ 2119357 w 2127903"/>
                <a:gd name="connsiteY2" fmla="*/ 0 h 205099"/>
                <a:gd name="connsiteX3" fmla="*/ 2119357 w 2127903"/>
                <a:gd name="connsiteY3" fmla="*/ 205099 h 205099"/>
                <a:gd name="connsiteX4" fmla="*/ 2127903 w 2127903"/>
                <a:gd name="connsiteY4" fmla="*/ 179462 h 205099"/>
                <a:gd name="connsiteX5" fmla="*/ 2127903 w 2127903"/>
                <a:gd name="connsiteY5" fmla="*/ 179462 h 205099"/>
                <a:gd name="connsiteX0" fmla="*/ 0 w 2127903"/>
                <a:gd name="connsiteY0" fmla="*/ 196554 h 331861"/>
                <a:gd name="connsiteX1" fmla="*/ 0 w 2127903"/>
                <a:gd name="connsiteY1" fmla="*/ 0 h 331861"/>
                <a:gd name="connsiteX2" fmla="*/ 2119357 w 2127903"/>
                <a:gd name="connsiteY2" fmla="*/ 0 h 331861"/>
                <a:gd name="connsiteX3" fmla="*/ 2119357 w 2127903"/>
                <a:gd name="connsiteY3" fmla="*/ 205099 h 331861"/>
                <a:gd name="connsiteX4" fmla="*/ 2127903 w 2127903"/>
                <a:gd name="connsiteY4" fmla="*/ 179462 h 331861"/>
                <a:gd name="connsiteX5" fmla="*/ 2118378 w 2127903"/>
                <a:gd name="connsiteY5" fmla="*/ 331861 h 331861"/>
                <a:gd name="connsiteX0" fmla="*/ 0 w 2127903"/>
                <a:gd name="connsiteY0" fmla="*/ 196554 h 435468"/>
                <a:gd name="connsiteX1" fmla="*/ 0 w 2127903"/>
                <a:gd name="connsiteY1" fmla="*/ 0 h 435468"/>
                <a:gd name="connsiteX2" fmla="*/ 2119357 w 2127903"/>
                <a:gd name="connsiteY2" fmla="*/ 0 h 435468"/>
                <a:gd name="connsiteX3" fmla="*/ 2119357 w 2127903"/>
                <a:gd name="connsiteY3" fmla="*/ 205099 h 435468"/>
                <a:gd name="connsiteX4" fmla="*/ 2127903 w 2127903"/>
                <a:gd name="connsiteY4" fmla="*/ 179462 h 435468"/>
                <a:gd name="connsiteX5" fmla="*/ 2118378 w 2127903"/>
                <a:gd name="connsiteY5" fmla="*/ 331861 h 435468"/>
                <a:gd name="connsiteX0" fmla="*/ 0 w 2127903"/>
                <a:gd name="connsiteY0" fmla="*/ 196554 h 205099"/>
                <a:gd name="connsiteX1" fmla="*/ 0 w 2127903"/>
                <a:gd name="connsiteY1" fmla="*/ 0 h 205099"/>
                <a:gd name="connsiteX2" fmla="*/ 2119357 w 2127903"/>
                <a:gd name="connsiteY2" fmla="*/ 0 h 205099"/>
                <a:gd name="connsiteX3" fmla="*/ 2119357 w 2127903"/>
                <a:gd name="connsiteY3" fmla="*/ 205099 h 205099"/>
                <a:gd name="connsiteX4" fmla="*/ 2127903 w 2127903"/>
                <a:gd name="connsiteY4" fmla="*/ 179462 h 205099"/>
                <a:gd name="connsiteX0" fmla="*/ 0 w 2119357"/>
                <a:gd name="connsiteY0" fmla="*/ 196554 h 205099"/>
                <a:gd name="connsiteX1" fmla="*/ 0 w 2119357"/>
                <a:gd name="connsiteY1" fmla="*/ 0 h 205099"/>
                <a:gd name="connsiteX2" fmla="*/ 2119357 w 2119357"/>
                <a:gd name="connsiteY2" fmla="*/ 0 h 205099"/>
                <a:gd name="connsiteX3" fmla="*/ 2119357 w 2119357"/>
                <a:gd name="connsiteY3" fmla="*/ 205099 h 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9357" h="205099">
                  <a:moveTo>
                    <a:pt x="0" y="196554"/>
                  </a:moveTo>
                  <a:lnTo>
                    <a:pt x="0" y="0"/>
                  </a:lnTo>
                  <a:lnTo>
                    <a:pt x="2119357" y="0"/>
                  </a:lnTo>
                  <a:lnTo>
                    <a:pt x="2119357" y="205099"/>
                  </a:lnTo>
                </a:path>
              </a:pathLst>
            </a:cu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xmlns="" id="{1228362A-BC99-4AFF-9653-B6C52E2288D4}"/>
                </a:ext>
              </a:extLst>
            </p:cNvPr>
            <p:cNvSpPr/>
            <p:nvPr/>
          </p:nvSpPr>
          <p:spPr bwMode="auto">
            <a:xfrm rot="5400000" flipH="1">
              <a:off x="7869506" y="1489320"/>
              <a:ext cx="51362" cy="146112"/>
            </a:xfrm>
            <a:custGeom>
              <a:avLst/>
              <a:gdLst>
                <a:gd name="connsiteX0" fmla="*/ 0 w 2127903"/>
                <a:gd name="connsiteY0" fmla="*/ 196554 h 205099"/>
                <a:gd name="connsiteX1" fmla="*/ 0 w 2127903"/>
                <a:gd name="connsiteY1" fmla="*/ 0 h 205099"/>
                <a:gd name="connsiteX2" fmla="*/ 2119357 w 2127903"/>
                <a:gd name="connsiteY2" fmla="*/ 0 h 205099"/>
                <a:gd name="connsiteX3" fmla="*/ 2119357 w 2127903"/>
                <a:gd name="connsiteY3" fmla="*/ 205099 h 205099"/>
                <a:gd name="connsiteX4" fmla="*/ 2127903 w 2127903"/>
                <a:gd name="connsiteY4" fmla="*/ 179462 h 205099"/>
                <a:gd name="connsiteX5" fmla="*/ 2127903 w 2127903"/>
                <a:gd name="connsiteY5" fmla="*/ 179462 h 205099"/>
                <a:gd name="connsiteX0" fmla="*/ 0 w 2127903"/>
                <a:gd name="connsiteY0" fmla="*/ 196554 h 331861"/>
                <a:gd name="connsiteX1" fmla="*/ 0 w 2127903"/>
                <a:gd name="connsiteY1" fmla="*/ 0 h 331861"/>
                <a:gd name="connsiteX2" fmla="*/ 2119357 w 2127903"/>
                <a:gd name="connsiteY2" fmla="*/ 0 h 331861"/>
                <a:gd name="connsiteX3" fmla="*/ 2119357 w 2127903"/>
                <a:gd name="connsiteY3" fmla="*/ 205099 h 331861"/>
                <a:gd name="connsiteX4" fmla="*/ 2127903 w 2127903"/>
                <a:gd name="connsiteY4" fmla="*/ 179462 h 331861"/>
                <a:gd name="connsiteX5" fmla="*/ 2118378 w 2127903"/>
                <a:gd name="connsiteY5" fmla="*/ 331861 h 331861"/>
                <a:gd name="connsiteX0" fmla="*/ 0 w 2127903"/>
                <a:gd name="connsiteY0" fmla="*/ 196554 h 435468"/>
                <a:gd name="connsiteX1" fmla="*/ 0 w 2127903"/>
                <a:gd name="connsiteY1" fmla="*/ 0 h 435468"/>
                <a:gd name="connsiteX2" fmla="*/ 2119357 w 2127903"/>
                <a:gd name="connsiteY2" fmla="*/ 0 h 435468"/>
                <a:gd name="connsiteX3" fmla="*/ 2119357 w 2127903"/>
                <a:gd name="connsiteY3" fmla="*/ 205099 h 435468"/>
                <a:gd name="connsiteX4" fmla="*/ 2127903 w 2127903"/>
                <a:gd name="connsiteY4" fmla="*/ 179462 h 435468"/>
                <a:gd name="connsiteX5" fmla="*/ 2118378 w 2127903"/>
                <a:gd name="connsiteY5" fmla="*/ 331861 h 435468"/>
                <a:gd name="connsiteX0" fmla="*/ 0 w 2127903"/>
                <a:gd name="connsiteY0" fmla="*/ 196554 h 205099"/>
                <a:gd name="connsiteX1" fmla="*/ 0 w 2127903"/>
                <a:gd name="connsiteY1" fmla="*/ 0 h 205099"/>
                <a:gd name="connsiteX2" fmla="*/ 2119357 w 2127903"/>
                <a:gd name="connsiteY2" fmla="*/ 0 h 205099"/>
                <a:gd name="connsiteX3" fmla="*/ 2119357 w 2127903"/>
                <a:gd name="connsiteY3" fmla="*/ 205099 h 205099"/>
                <a:gd name="connsiteX4" fmla="*/ 2127903 w 2127903"/>
                <a:gd name="connsiteY4" fmla="*/ 179462 h 205099"/>
                <a:gd name="connsiteX0" fmla="*/ 0 w 2119357"/>
                <a:gd name="connsiteY0" fmla="*/ 196554 h 205099"/>
                <a:gd name="connsiteX1" fmla="*/ 0 w 2119357"/>
                <a:gd name="connsiteY1" fmla="*/ 0 h 205099"/>
                <a:gd name="connsiteX2" fmla="*/ 2119357 w 2119357"/>
                <a:gd name="connsiteY2" fmla="*/ 0 h 205099"/>
                <a:gd name="connsiteX3" fmla="*/ 2119357 w 2119357"/>
                <a:gd name="connsiteY3" fmla="*/ 205099 h 205099"/>
                <a:gd name="connsiteX0" fmla="*/ 0 w 2119357"/>
                <a:gd name="connsiteY0" fmla="*/ 0 h 205099"/>
                <a:gd name="connsiteX1" fmla="*/ 2119357 w 2119357"/>
                <a:gd name="connsiteY1" fmla="*/ 0 h 205099"/>
                <a:gd name="connsiteX2" fmla="*/ 2119357 w 2119357"/>
                <a:gd name="connsiteY2" fmla="*/ 205099 h 205099"/>
                <a:gd name="connsiteX0" fmla="*/ 0 w 0"/>
                <a:gd name="connsiteY0" fmla="*/ 0 h 205099"/>
                <a:gd name="connsiteX1" fmla="*/ 0 w 0"/>
                <a:gd name="connsiteY1" fmla="*/ 205099 h 20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5099">
                  <a:moveTo>
                    <a:pt x="0" y="0"/>
                  </a:moveTo>
                  <a:lnTo>
                    <a:pt x="0" y="205099"/>
                  </a:lnTo>
                </a:path>
              </a:pathLst>
            </a:cu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6" name="Rectangle 54">
            <a:extLst>
              <a:ext uri="{FF2B5EF4-FFF2-40B4-BE49-F238E27FC236}">
                <a16:creationId xmlns:a16="http://schemas.microsoft.com/office/drawing/2014/main" xmlns="" id="{480E3E59-7842-459D-8334-ACCFE1B20644}"/>
              </a:ext>
            </a:extLst>
          </p:cNvPr>
          <p:cNvSpPr/>
          <p:nvPr/>
        </p:nvSpPr>
        <p:spPr bwMode="auto">
          <a:xfrm>
            <a:off x="615316" y="1622415"/>
            <a:ext cx="2607938" cy="95469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+mj-lt"/>
              </a:rPr>
              <a:t>ИГКС-содержащая терапия рекомендуется даже при редких симптомах, т.к. снижает риск тяжелого обострения и необходимости применения </a:t>
            </a:r>
            <a:r>
              <a:rPr lang="en-US" sz="1100" i="1" dirty="0">
                <a:solidFill>
                  <a:prstClr val="black"/>
                </a:solidFill>
                <a:latin typeface="+mj-lt"/>
              </a:rPr>
              <a:t>O</a:t>
            </a:r>
            <a:r>
              <a:rPr lang="ru-RU" sz="1100" i="1" dirty="0">
                <a:solidFill>
                  <a:prstClr val="black"/>
                </a:solidFill>
                <a:latin typeface="+mj-lt"/>
              </a:rPr>
              <a:t>ГКС</a:t>
            </a:r>
            <a:endParaRPr lang="en-GB" sz="1100" i="1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5E08B61-DA6D-412A-855C-2C7CF53E44F5}"/>
              </a:ext>
            </a:extLst>
          </p:cNvPr>
          <p:cNvGrpSpPr/>
          <p:nvPr/>
        </p:nvGrpSpPr>
        <p:grpSpPr>
          <a:xfrm>
            <a:off x="6511753" y="3998594"/>
            <a:ext cx="5036044" cy="2100575"/>
            <a:chOff x="6723656" y="3507296"/>
            <a:chExt cx="4735191" cy="1505660"/>
          </a:xfrm>
        </p:grpSpPr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xmlns="" id="{7057A668-3B2F-4950-A2F6-2F8F483BC6A6}"/>
                </a:ext>
              </a:extLst>
            </p:cNvPr>
            <p:cNvGrpSpPr/>
            <p:nvPr/>
          </p:nvGrpSpPr>
          <p:grpSpPr>
            <a:xfrm>
              <a:off x="6723656" y="3507296"/>
              <a:ext cx="4722168" cy="1505660"/>
              <a:chOff x="4065568" y="2975489"/>
              <a:chExt cx="4722168" cy="1505660"/>
            </a:xfrm>
          </p:grpSpPr>
          <p:grpSp>
            <p:nvGrpSpPr>
              <p:cNvPr id="20" name="Group 40">
                <a:extLst>
                  <a:ext uri="{FF2B5EF4-FFF2-40B4-BE49-F238E27FC236}">
                    <a16:creationId xmlns:a16="http://schemas.microsoft.com/office/drawing/2014/main" xmlns="" id="{B406C8DC-913C-444E-A88C-C7A781DA0A5E}"/>
                  </a:ext>
                </a:extLst>
              </p:cNvPr>
              <p:cNvGrpSpPr/>
              <p:nvPr/>
            </p:nvGrpSpPr>
            <p:grpSpPr>
              <a:xfrm>
                <a:off x="4065568" y="2975489"/>
                <a:ext cx="4722168" cy="1505660"/>
                <a:chOff x="4103668" y="1379619"/>
                <a:chExt cx="4722168" cy="1505660"/>
              </a:xfrm>
            </p:grpSpPr>
            <p:sp>
              <p:nvSpPr>
                <p:cNvPr id="23" name="Freeform 41">
                  <a:extLst>
                    <a:ext uri="{FF2B5EF4-FFF2-40B4-BE49-F238E27FC236}">
                      <a16:creationId xmlns:a16="http://schemas.microsoft.com/office/drawing/2014/main" xmlns="" id="{2DCE340F-0C6E-4935-BEF2-A0C907A36F2A}"/>
                    </a:ext>
                  </a:extLst>
                </p:cNvPr>
                <p:cNvSpPr/>
                <p:nvPr/>
              </p:nvSpPr>
              <p:spPr bwMode="auto">
                <a:xfrm>
                  <a:off x="4170382" y="1760313"/>
                  <a:ext cx="782276" cy="476994"/>
                </a:xfrm>
                <a:custGeom>
                  <a:avLst/>
                  <a:gdLst>
                    <a:gd name="connsiteX0" fmla="*/ 0 w 1122695"/>
                    <a:gd name="connsiteY0" fmla="*/ 0 h 819459"/>
                    <a:gd name="connsiteX1" fmla="*/ 1122695 w 1122695"/>
                    <a:gd name="connsiteY1" fmla="*/ 0 h 819459"/>
                    <a:gd name="connsiteX2" fmla="*/ 1122695 w 1122695"/>
                    <a:gd name="connsiteY2" fmla="*/ 493330 h 819459"/>
                    <a:gd name="connsiteX3" fmla="*/ 561348 w 1122695"/>
                    <a:gd name="connsiteY3" fmla="*/ 819459 h 819459"/>
                    <a:gd name="connsiteX4" fmla="*/ 1 w 1122695"/>
                    <a:gd name="connsiteY4" fmla="*/ 493330 h 819459"/>
                    <a:gd name="connsiteX5" fmla="*/ 0 w 1122695"/>
                    <a:gd name="connsiteY5" fmla="*/ 493330 h 819459"/>
                    <a:gd name="connsiteX0" fmla="*/ 0 w 1122695"/>
                    <a:gd name="connsiteY0" fmla="*/ 0 h 722427"/>
                    <a:gd name="connsiteX1" fmla="*/ 1122695 w 1122695"/>
                    <a:gd name="connsiteY1" fmla="*/ 0 h 722427"/>
                    <a:gd name="connsiteX2" fmla="*/ 1122695 w 1122695"/>
                    <a:gd name="connsiteY2" fmla="*/ 493330 h 722427"/>
                    <a:gd name="connsiteX3" fmla="*/ 569706 w 1122695"/>
                    <a:gd name="connsiteY3" fmla="*/ 722427 h 722427"/>
                    <a:gd name="connsiteX4" fmla="*/ 1 w 1122695"/>
                    <a:gd name="connsiteY4" fmla="*/ 493330 h 722427"/>
                    <a:gd name="connsiteX5" fmla="*/ 0 w 1122695"/>
                    <a:gd name="connsiteY5" fmla="*/ 493330 h 722427"/>
                    <a:gd name="connsiteX6" fmla="*/ 0 w 1122695"/>
                    <a:gd name="connsiteY6" fmla="*/ 0 h 72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2695" h="722427">
                      <a:moveTo>
                        <a:pt x="0" y="0"/>
                      </a:moveTo>
                      <a:lnTo>
                        <a:pt x="1122695" y="0"/>
                      </a:lnTo>
                      <a:lnTo>
                        <a:pt x="1122695" y="493330"/>
                      </a:lnTo>
                      <a:lnTo>
                        <a:pt x="569706" y="722427"/>
                      </a:lnTo>
                      <a:lnTo>
                        <a:pt x="1" y="493330"/>
                      </a:lnTo>
                      <a:lnTo>
                        <a:pt x="0" y="493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defRPr/>
                  </a:pPr>
                  <a:r>
                    <a:rPr lang="ru-RU" sz="700" dirty="0">
                      <a:solidFill>
                        <a:prstClr val="black"/>
                      </a:solidFill>
                      <a:latin typeface="+mj-lt"/>
                    </a:rPr>
                    <a:t>Симптомы 1 раз в месяц и реже</a:t>
                  </a:r>
                  <a:endParaRPr lang="en-GB" sz="700" b="1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4" name="Freeform 43">
                  <a:extLst>
                    <a:ext uri="{FF2B5EF4-FFF2-40B4-BE49-F238E27FC236}">
                      <a16:creationId xmlns:a16="http://schemas.microsoft.com/office/drawing/2014/main" xmlns="" id="{FF6F063D-7CF7-4167-8E2B-5D57B6100027}"/>
                    </a:ext>
                  </a:extLst>
                </p:cNvPr>
                <p:cNvSpPr/>
                <p:nvPr/>
              </p:nvSpPr>
              <p:spPr bwMode="auto">
                <a:xfrm>
                  <a:off x="6020613" y="1559201"/>
                  <a:ext cx="782276" cy="599105"/>
                </a:xfrm>
                <a:custGeom>
                  <a:avLst/>
                  <a:gdLst>
                    <a:gd name="connsiteX0" fmla="*/ 0 w 1122695"/>
                    <a:gd name="connsiteY0" fmla="*/ 0 h 819459"/>
                    <a:gd name="connsiteX1" fmla="*/ 1122695 w 1122695"/>
                    <a:gd name="connsiteY1" fmla="*/ 0 h 819459"/>
                    <a:gd name="connsiteX2" fmla="*/ 1122695 w 1122695"/>
                    <a:gd name="connsiteY2" fmla="*/ 493330 h 819459"/>
                    <a:gd name="connsiteX3" fmla="*/ 561348 w 1122695"/>
                    <a:gd name="connsiteY3" fmla="*/ 819459 h 819459"/>
                    <a:gd name="connsiteX4" fmla="*/ 1 w 1122695"/>
                    <a:gd name="connsiteY4" fmla="*/ 493330 h 819459"/>
                    <a:gd name="connsiteX5" fmla="*/ 0 w 1122695"/>
                    <a:gd name="connsiteY5" fmla="*/ 493330 h 819459"/>
                    <a:gd name="connsiteX0" fmla="*/ 0 w 1122695"/>
                    <a:gd name="connsiteY0" fmla="*/ 0 h 722427"/>
                    <a:gd name="connsiteX1" fmla="*/ 1122695 w 1122695"/>
                    <a:gd name="connsiteY1" fmla="*/ 0 h 722427"/>
                    <a:gd name="connsiteX2" fmla="*/ 1122695 w 1122695"/>
                    <a:gd name="connsiteY2" fmla="*/ 493330 h 722427"/>
                    <a:gd name="connsiteX3" fmla="*/ 569706 w 1122695"/>
                    <a:gd name="connsiteY3" fmla="*/ 722427 h 722427"/>
                    <a:gd name="connsiteX4" fmla="*/ 1 w 1122695"/>
                    <a:gd name="connsiteY4" fmla="*/ 493330 h 722427"/>
                    <a:gd name="connsiteX5" fmla="*/ 0 w 1122695"/>
                    <a:gd name="connsiteY5" fmla="*/ 493330 h 722427"/>
                    <a:gd name="connsiteX6" fmla="*/ 0 w 1122695"/>
                    <a:gd name="connsiteY6" fmla="*/ 0 h 72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2695" h="722427">
                      <a:moveTo>
                        <a:pt x="0" y="0"/>
                      </a:moveTo>
                      <a:lnTo>
                        <a:pt x="1122695" y="0"/>
                      </a:lnTo>
                      <a:lnTo>
                        <a:pt x="1122695" y="493330"/>
                      </a:lnTo>
                      <a:lnTo>
                        <a:pt x="569706" y="722427"/>
                      </a:lnTo>
                      <a:lnTo>
                        <a:pt x="1" y="493330"/>
                      </a:lnTo>
                      <a:lnTo>
                        <a:pt x="0" y="493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defRPr/>
                  </a:pPr>
                  <a:r>
                    <a:rPr lang="ru-RU" sz="600" dirty="0">
                      <a:solidFill>
                        <a:prstClr val="black"/>
                      </a:solidFill>
                      <a:latin typeface="+mj-lt"/>
                    </a:rPr>
                    <a:t>Симптомы в большинство дней, пробуждения из-за астмы  1 раз в неделю и чаще </a:t>
                  </a:r>
                  <a:endParaRPr lang="en-GB" sz="600" b="1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5" name="Freeform 44">
                  <a:extLst>
                    <a:ext uri="{FF2B5EF4-FFF2-40B4-BE49-F238E27FC236}">
                      <a16:creationId xmlns:a16="http://schemas.microsoft.com/office/drawing/2014/main" xmlns="" id="{EF7DA597-9BC8-439F-A186-34912CE5456C}"/>
                    </a:ext>
                  </a:extLst>
                </p:cNvPr>
                <p:cNvSpPr/>
                <p:nvPr/>
              </p:nvSpPr>
              <p:spPr bwMode="auto">
                <a:xfrm>
                  <a:off x="6952044" y="1433350"/>
                  <a:ext cx="782276" cy="599105"/>
                </a:xfrm>
                <a:custGeom>
                  <a:avLst/>
                  <a:gdLst>
                    <a:gd name="connsiteX0" fmla="*/ 0 w 1122695"/>
                    <a:gd name="connsiteY0" fmla="*/ 0 h 819459"/>
                    <a:gd name="connsiteX1" fmla="*/ 1122695 w 1122695"/>
                    <a:gd name="connsiteY1" fmla="*/ 0 h 819459"/>
                    <a:gd name="connsiteX2" fmla="*/ 1122695 w 1122695"/>
                    <a:gd name="connsiteY2" fmla="*/ 493330 h 819459"/>
                    <a:gd name="connsiteX3" fmla="*/ 561348 w 1122695"/>
                    <a:gd name="connsiteY3" fmla="*/ 819459 h 819459"/>
                    <a:gd name="connsiteX4" fmla="*/ 1 w 1122695"/>
                    <a:gd name="connsiteY4" fmla="*/ 493330 h 819459"/>
                    <a:gd name="connsiteX5" fmla="*/ 0 w 1122695"/>
                    <a:gd name="connsiteY5" fmla="*/ 493330 h 819459"/>
                    <a:gd name="connsiteX0" fmla="*/ 0 w 1122695"/>
                    <a:gd name="connsiteY0" fmla="*/ 0 h 722427"/>
                    <a:gd name="connsiteX1" fmla="*/ 1122695 w 1122695"/>
                    <a:gd name="connsiteY1" fmla="*/ 0 h 722427"/>
                    <a:gd name="connsiteX2" fmla="*/ 1122695 w 1122695"/>
                    <a:gd name="connsiteY2" fmla="*/ 493330 h 722427"/>
                    <a:gd name="connsiteX3" fmla="*/ 569706 w 1122695"/>
                    <a:gd name="connsiteY3" fmla="*/ 722427 h 722427"/>
                    <a:gd name="connsiteX4" fmla="*/ 1 w 1122695"/>
                    <a:gd name="connsiteY4" fmla="*/ 493330 h 722427"/>
                    <a:gd name="connsiteX5" fmla="*/ 0 w 1122695"/>
                    <a:gd name="connsiteY5" fmla="*/ 493330 h 722427"/>
                    <a:gd name="connsiteX6" fmla="*/ 0 w 1122695"/>
                    <a:gd name="connsiteY6" fmla="*/ 0 h 722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2695" h="722427">
                      <a:moveTo>
                        <a:pt x="0" y="0"/>
                      </a:moveTo>
                      <a:lnTo>
                        <a:pt x="1122695" y="0"/>
                      </a:lnTo>
                      <a:lnTo>
                        <a:pt x="1122695" y="493330"/>
                      </a:lnTo>
                      <a:lnTo>
                        <a:pt x="569706" y="722427"/>
                      </a:lnTo>
                      <a:lnTo>
                        <a:pt x="1" y="493330"/>
                      </a:lnTo>
                      <a:lnTo>
                        <a:pt x="0" y="493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 eaLnBrk="0" fontAlgn="auto" hangingPunct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defRPr/>
                  </a:pPr>
                  <a:r>
                    <a:rPr lang="ru-RU" sz="600" dirty="0">
                      <a:solidFill>
                        <a:prstClr val="black"/>
                      </a:solidFill>
                      <a:latin typeface="+mj-lt"/>
                    </a:rPr>
                    <a:t>Ежедневные симптомы, пробуждения из-за астмы  1 раз в неделю и чаще, снижение ФВД</a:t>
                  </a:r>
                  <a:endParaRPr lang="en-GB" sz="600" b="1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6" name="Rectangle 45">
                  <a:extLst>
                    <a:ext uri="{FF2B5EF4-FFF2-40B4-BE49-F238E27FC236}">
                      <a16:creationId xmlns:a16="http://schemas.microsoft.com/office/drawing/2014/main" xmlns="" id="{0C3C6777-C55B-4909-8DB0-77B3ABE4DB24}"/>
                    </a:ext>
                  </a:extLst>
                </p:cNvPr>
                <p:cNvSpPr/>
                <p:nvPr/>
              </p:nvSpPr>
              <p:spPr bwMode="auto">
                <a:xfrm>
                  <a:off x="4103668" y="2704649"/>
                  <a:ext cx="4722167" cy="18063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defRPr/>
                  </a:pPr>
                  <a:r>
                    <a:rPr lang="ru-RU" sz="700" b="1" dirty="0">
                      <a:solidFill>
                        <a:prstClr val="black"/>
                      </a:solidFill>
                      <a:latin typeface="+mj-lt"/>
                    </a:rPr>
                    <a:t>КУПИРОВАНИЕ СИМПТОМОВ</a:t>
                  </a:r>
                  <a:r>
                    <a:rPr lang="en-GB" sz="700" b="1" dirty="0">
                      <a:solidFill>
                        <a:prstClr val="black"/>
                      </a:solidFill>
                      <a:latin typeface="+mj-lt"/>
                    </a:rPr>
                    <a:t>:  </a:t>
                  </a:r>
                  <a:r>
                    <a:rPr lang="el-GR" sz="700" spc="8" dirty="0">
                      <a:solidFill>
                        <a:prstClr val="black">
                          <a:lumMod val="50000"/>
                        </a:prstClr>
                      </a:solidFill>
                      <a:latin typeface="+mj-lt"/>
                      <a:cs typeface="Arial"/>
                    </a:rPr>
                    <a:t>β</a:t>
                  </a:r>
                  <a:r>
                    <a:rPr lang="en-GB" sz="700" b="1" baseline="-25000" dirty="0">
                      <a:solidFill>
                        <a:prstClr val="black"/>
                      </a:solidFill>
                      <a:latin typeface="+mj-lt"/>
                    </a:rPr>
                    <a:t>2</a:t>
                  </a:r>
                  <a:r>
                    <a:rPr lang="en-GB" sz="700" b="1" dirty="0">
                      <a:solidFill>
                        <a:prstClr val="black"/>
                      </a:solidFill>
                      <a:latin typeface="+mj-lt"/>
                    </a:rPr>
                    <a:t>-</a:t>
                  </a:r>
                  <a:r>
                    <a:rPr lang="ru-RU" sz="700" b="1" dirty="0">
                      <a:solidFill>
                        <a:prstClr val="black"/>
                      </a:solidFill>
                      <a:latin typeface="+mj-lt"/>
                    </a:rPr>
                    <a:t>агонист короткого действия по необходимости</a:t>
                  </a:r>
                  <a:endParaRPr lang="en-GB" sz="700" b="1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7" name="Rectangle 46">
                  <a:extLst>
                    <a:ext uri="{FF2B5EF4-FFF2-40B4-BE49-F238E27FC236}">
                      <a16:creationId xmlns:a16="http://schemas.microsoft.com/office/drawing/2014/main" xmlns="" id="{114C320D-39A1-4634-A77D-6573294C8C0A}"/>
                    </a:ext>
                  </a:extLst>
                </p:cNvPr>
                <p:cNvSpPr/>
                <p:nvPr/>
              </p:nvSpPr>
              <p:spPr bwMode="auto">
                <a:xfrm>
                  <a:off x="4103668" y="2337810"/>
                  <a:ext cx="900000" cy="31931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Ступень</a:t>
                  </a:r>
                  <a:r>
                    <a:rPr lang="en-GB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 1</a:t>
                  </a: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200"/>
                    </a:spcAft>
                    <a:buClr>
                      <a:prstClr val="white"/>
                    </a:buClr>
                    <a:defRPr/>
                  </a:pPr>
                  <a:r>
                    <a:rPr lang="ru-RU" sz="500" dirty="0">
                      <a:solidFill>
                        <a:prstClr val="black"/>
                      </a:solidFill>
                      <a:latin typeface="+mj-lt"/>
                    </a:rPr>
                    <a:t>Прием ИГКС каждый раз при пользовании КДБА</a:t>
                  </a:r>
                  <a:endParaRPr lang="en-GB" sz="500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8" name="Rectangle 47">
                  <a:extLst>
                    <a:ext uri="{FF2B5EF4-FFF2-40B4-BE49-F238E27FC236}">
                      <a16:creationId xmlns:a16="http://schemas.microsoft.com/office/drawing/2014/main" xmlns="" id="{B02A5724-3C21-441D-8E4B-5A9A2AAF79FF}"/>
                    </a:ext>
                  </a:extLst>
                </p:cNvPr>
                <p:cNvSpPr/>
                <p:nvPr/>
              </p:nvSpPr>
              <p:spPr bwMode="auto">
                <a:xfrm>
                  <a:off x="5977725" y="2199045"/>
                  <a:ext cx="900000" cy="4580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Ступень</a:t>
                  </a:r>
                  <a:r>
                    <a:rPr lang="en-GB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 3 </a:t>
                  </a:r>
                  <a:endParaRPr lang="ru-RU" sz="700" b="1" dirty="0">
                    <a:solidFill>
                      <a:prstClr val="black"/>
                    </a:solidFill>
                    <a:latin typeface="+mj-lt"/>
                    <a:cs typeface="Arial Black" panose="020B0604020202020204" pitchFamily="34" charset="0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endParaRPr lang="en-GB" sz="700" b="1" dirty="0">
                    <a:solidFill>
                      <a:prstClr val="black"/>
                    </a:solidFill>
                    <a:latin typeface="+mj-lt"/>
                    <a:cs typeface="Arial Black" panose="020B0604020202020204" pitchFamily="34" charset="0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dirty="0">
                      <a:solidFill>
                        <a:prstClr val="black"/>
                      </a:solidFill>
                      <a:latin typeface="+mj-lt"/>
                    </a:rPr>
                    <a:t>Низкие дозы ИГКС/ДДБА</a:t>
                  </a:r>
                  <a:endParaRPr lang="en-GB" sz="700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9" name="Rectangle 48">
                  <a:extLst>
                    <a:ext uri="{FF2B5EF4-FFF2-40B4-BE49-F238E27FC236}">
                      <a16:creationId xmlns:a16="http://schemas.microsoft.com/office/drawing/2014/main" xmlns="" id="{152F4840-320B-4767-A51E-2DC5061857E9}"/>
                    </a:ext>
                  </a:extLst>
                </p:cNvPr>
                <p:cNvSpPr/>
                <p:nvPr/>
              </p:nvSpPr>
              <p:spPr bwMode="auto">
                <a:xfrm>
                  <a:off x="6915781" y="2058023"/>
                  <a:ext cx="900000" cy="59910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Ступень</a:t>
                  </a:r>
                  <a:r>
                    <a:rPr lang="en-GB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 4 </a:t>
                  </a:r>
                  <a:endParaRPr lang="ru-RU" sz="700" b="1" dirty="0">
                    <a:solidFill>
                      <a:prstClr val="black"/>
                    </a:solidFill>
                    <a:latin typeface="+mj-lt"/>
                    <a:cs typeface="Arial Black" panose="020B0604020202020204" pitchFamily="34" charset="0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endParaRPr lang="ru-RU" sz="700" b="1" dirty="0">
                    <a:solidFill>
                      <a:prstClr val="black"/>
                    </a:solidFill>
                    <a:latin typeface="+mj-lt"/>
                    <a:cs typeface="Arial Black" panose="020B0604020202020204" pitchFamily="34" charset="0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Средние\высокие дозы ИГКС/ДДБА</a:t>
                  </a:r>
                  <a:endParaRPr lang="en-GB" sz="700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30" name="Rectangle 49">
                  <a:extLst>
                    <a:ext uri="{FF2B5EF4-FFF2-40B4-BE49-F238E27FC236}">
                      <a16:creationId xmlns:a16="http://schemas.microsoft.com/office/drawing/2014/main" xmlns="" id="{E49F0D97-EA26-4079-961B-C39335E005EC}"/>
                    </a:ext>
                  </a:extLst>
                </p:cNvPr>
                <p:cNvSpPr/>
                <p:nvPr/>
              </p:nvSpPr>
              <p:spPr bwMode="auto">
                <a:xfrm>
                  <a:off x="7853836" y="1918335"/>
                  <a:ext cx="972000" cy="73879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Ступень</a:t>
                  </a:r>
                  <a:r>
                    <a:rPr lang="en-GB" sz="700" b="1" dirty="0">
                      <a:solidFill>
                        <a:prstClr val="black"/>
                      </a:solidFill>
                      <a:latin typeface="+mj-lt"/>
                      <a:cs typeface="Arial Black" panose="020B0604020202020204" pitchFamily="34" charset="0"/>
                    </a:rPr>
                    <a:t> 5 </a:t>
                  </a: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700" dirty="0">
                      <a:solidFill>
                        <a:prstClr val="black"/>
                      </a:solidFill>
                      <a:latin typeface="+mj-lt"/>
                    </a:rPr>
                    <a:t>Добавить ДДАХ</a:t>
                  </a: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endParaRPr lang="en-GB" sz="300" dirty="0">
                    <a:solidFill>
                      <a:prstClr val="black"/>
                    </a:solidFill>
                    <a:latin typeface="+mj-lt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600" dirty="0" err="1">
                      <a:solidFill>
                        <a:prstClr val="black"/>
                      </a:solidFill>
                      <a:latin typeface="+mj-lt"/>
                    </a:rPr>
                    <a:t>Фенотипирование</a:t>
                  </a:r>
                  <a:r>
                    <a:rPr lang="en-GB" sz="600" dirty="0">
                      <a:solidFill>
                        <a:prstClr val="black"/>
                      </a:solidFill>
                      <a:latin typeface="+mj-lt"/>
                    </a:rPr>
                    <a:t> ± </a:t>
                  </a:r>
                  <a:r>
                    <a:rPr lang="ru-RU" sz="500" dirty="0">
                      <a:solidFill>
                        <a:prstClr val="black"/>
                      </a:solidFill>
                      <a:latin typeface="+mj-lt"/>
                    </a:rPr>
                    <a:t>анти</a:t>
                  </a:r>
                  <a:r>
                    <a:rPr lang="en-GB" sz="500" dirty="0">
                      <a:solidFill>
                        <a:prstClr val="black"/>
                      </a:solidFill>
                      <a:latin typeface="+mj-lt"/>
                    </a:rPr>
                    <a:t>-</a:t>
                  </a:r>
                  <a:r>
                    <a:rPr lang="en-GB" sz="500" dirty="0" err="1">
                      <a:solidFill>
                        <a:prstClr val="black"/>
                      </a:solidFill>
                      <a:latin typeface="+mj-lt"/>
                    </a:rPr>
                    <a:t>lgE</a:t>
                  </a:r>
                  <a:r>
                    <a:rPr lang="en-GB" sz="500" dirty="0">
                      <a:solidFill>
                        <a:prstClr val="black"/>
                      </a:solidFill>
                      <a:latin typeface="+mj-lt"/>
                    </a:rPr>
                    <a:t>, </a:t>
                  </a:r>
                  <a:r>
                    <a:rPr lang="ru-RU" sz="500" dirty="0">
                      <a:solidFill>
                        <a:prstClr val="black"/>
                      </a:solidFill>
                      <a:latin typeface="+mj-lt"/>
                    </a:rPr>
                    <a:t>анти</a:t>
                  </a:r>
                  <a:r>
                    <a:rPr lang="en-GB" sz="500" dirty="0">
                      <a:solidFill>
                        <a:prstClr val="black"/>
                      </a:solidFill>
                      <a:latin typeface="+mj-lt"/>
                    </a:rPr>
                    <a:t>-IL5/5R, </a:t>
                  </a:r>
                  <a:r>
                    <a:rPr lang="ru-RU" sz="500" dirty="0">
                      <a:solidFill>
                        <a:prstClr val="black"/>
                      </a:solidFill>
                      <a:latin typeface="+mj-lt"/>
                    </a:rPr>
                    <a:t>анти</a:t>
                  </a:r>
                  <a:r>
                    <a:rPr lang="en-GB" sz="500" dirty="0">
                      <a:solidFill>
                        <a:prstClr val="black"/>
                      </a:solidFill>
                      <a:latin typeface="+mj-lt"/>
                    </a:rPr>
                    <a:t>-IL4R</a:t>
                  </a:r>
                  <a:endParaRPr lang="ru-RU" sz="500" dirty="0">
                    <a:solidFill>
                      <a:prstClr val="black"/>
                    </a:solidFill>
                    <a:latin typeface="+mj-lt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endParaRPr lang="en-GB" sz="200" dirty="0">
                    <a:solidFill>
                      <a:prstClr val="black"/>
                    </a:solidFill>
                    <a:latin typeface="+mj-lt"/>
                  </a:endParaRPr>
                </a:p>
                <a:p>
                  <a:pPr defTabSz="685800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"/>
                    </a:spcAft>
                    <a:buClr>
                      <a:prstClr val="white"/>
                    </a:buClr>
                    <a:defRPr/>
                  </a:pPr>
                  <a:r>
                    <a:rPr lang="ru-RU" sz="600" dirty="0">
                      <a:solidFill>
                        <a:prstClr val="black"/>
                      </a:solidFill>
                      <a:latin typeface="+mj-lt"/>
                    </a:rPr>
                    <a:t>Рассмотрите ИГКС/ДДБА в высоких дозах</a:t>
                  </a:r>
                  <a:endParaRPr lang="en-GB" sz="600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31" name="Freeform 50">
                  <a:extLst>
                    <a:ext uri="{FF2B5EF4-FFF2-40B4-BE49-F238E27FC236}">
                      <a16:creationId xmlns:a16="http://schemas.microsoft.com/office/drawing/2014/main" xmlns="" id="{42476598-1529-445E-8468-696431FFAFBA}"/>
                    </a:ext>
                  </a:extLst>
                </p:cNvPr>
                <p:cNvSpPr/>
                <p:nvPr/>
              </p:nvSpPr>
              <p:spPr bwMode="auto">
                <a:xfrm rot="16200000">
                  <a:off x="7796312" y="1561238"/>
                  <a:ext cx="407678" cy="44439"/>
                </a:xfrm>
                <a:custGeom>
                  <a:avLst/>
                  <a:gdLst>
                    <a:gd name="connsiteX0" fmla="*/ 0 w 2127903"/>
                    <a:gd name="connsiteY0" fmla="*/ 196554 h 205099"/>
                    <a:gd name="connsiteX1" fmla="*/ 0 w 2127903"/>
                    <a:gd name="connsiteY1" fmla="*/ 0 h 205099"/>
                    <a:gd name="connsiteX2" fmla="*/ 2119357 w 2127903"/>
                    <a:gd name="connsiteY2" fmla="*/ 0 h 205099"/>
                    <a:gd name="connsiteX3" fmla="*/ 2119357 w 2127903"/>
                    <a:gd name="connsiteY3" fmla="*/ 205099 h 205099"/>
                    <a:gd name="connsiteX4" fmla="*/ 2127903 w 2127903"/>
                    <a:gd name="connsiteY4" fmla="*/ 179462 h 205099"/>
                    <a:gd name="connsiteX5" fmla="*/ 2127903 w 2127903"/>
                    <a:gd name="connsiteY5" fmla="*/ 179462 h 205099"/>
                    <a:gd name="connsiteX0" fmla="*/ 0 w 2127903"/>
                    <a:gd name="connsiteY0" fmla="*/ 196554 h 331861"/>
                    <a:gd name="connsiteX1" fmla="*/ 0 w 2127903"/>
                    <a:gd name="connsiteY1" fmla="*/ 0 h 331861"/>
                    <a:gd name="connsiteX2" fmla="*/ 2119357 w 2127903"/>
                    <a:gd name="connsiteY2" fmla="*/ 0 h 331861"/>
                    <a:gd name="connsiteX3" fmla="*/ 2119357 w 2127903"/>
                    <a:gd name="connsiteY3" fmla="*/ 205099 h 331861"/>
                    <a:gd name="connsiteX4" fmla="*/ 2127903 w 2127903"/>
                    <a:gd name="connsiteY4" fmla="*/ 179462 h 331861"/>
                    <a:gd name="connsiteX5" fmla="*/ 2118378 w 2127903"/>
                    <a:gd name="connsiteY5" fmla="*/ 331861 h 331861"/>
                    <a:gd name="connsiteX0" fmla="*/ 0 w 2127903"/>
                    <a:gd name="connsiteY0" fmla="*/ 196554 h 435468"/>
                    <a:gd name="connsiteX1" fmla="*/ 0 w 2127903"/>
                    <a:gd name="connsiteY1" fmla="*/ 0 h 435468"/>
                    <a:gd name="connsiteX2" fmla="*/ 2119357 w 2127903"/>
                    <a:gd name="connsiteY2" fmla="*/ 0 h 435468"/>
                    <a:gd name="connsiteX3" fmla="*/ 2119357 w 2127903"/>
                    <a:gd name="connsiteY3" fmla="*/ 205099 h 435468"/>
                    <a:gd name="connsiteX4" fmla="*/ 2127903 w 2127903"/>
                    <a:gd name="connsiteY4" fmla="*/ 179462 h 435468"/>
                    <a:gd name="connsiteX5" fmla="*/ 2118378 w 2127903"/>
                    <a:gd name="connsiteY5" fmla="*/ 331861 h 435468"/>
                    <a:gd name="connsiteX0" fmla="*/ 0 w 2127903"/>
                    <a:gd name="connsiteY0" fmla="*/ 196554 h 205099"/>
                    <a:gd name="connsiteX1" fmla="*/ 0 w 2127903"/>
                    <a:gd name="connsiteY1" fmla="*/ 0 h 205099"/>
                    <a:gd name="connsiteX2" fmla="*/ 2119357 w 2127903"/>
                    <a:gd name="connsiteY2" fmla="*/ 0 h 205099"/>
                    <a:gd name="connsiteX3" fmla="*/ 2119357 w 2127903"/>
                    <a:gd name="connsiteY3" fmla="*/ 205099 h 205099"/>
                    <a:gd name="connsiteX4" fmla="*/ 2127903 w 2127903"/>
                    <a:gd name="connsiteY4" fmla="*/ 179462 h 205099"/>
                    <a:gd name="connsiteX0" fmla="*/ 0 w 2119357"/>
                    <a:gd name="connsiteY0" fmla="*/ 196554 h 205099"/>
                    <a:gd name="connsiteX1" fmla="*/ 0 w 2119357"/>
                    <a:gd name="connsiteY1" fmla="*/ 0 h 205099"/>
                    <a:gd name="connsiteX2" fmla="*/ 2119357 w 2119357"/>
                    <a:gd name="connsiteY2" fmla="*/ 0 h 205099"/>
                    <a:gd name="connsiteX3" fmla="*/ 2119357 w 2119357"/>
                    <a:gd name="connsiteY3" fmla="*/ 205099 h 205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9357" h="205099">
                      <a:moveTo>
                        <a:pt x="0" y="196554"/>
                      </a:moveTo>
                      <a:lnTo>
                        <a:pt x="0" y="0"/>
                      </a:lnTo>
                      <a:lnTo>
                        <a:pt x="2119357" y="0"/>
                      </a:lnTo>
                      <a:lnTo>
                        <a:pt x="2119357" y="205099"/>
                      </a:lnTo>
                    </a:path>
                  </a:pathLst>
                </a:custGeom>
                <a:noFill/>
                <a:ln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32" name="Freeform 51">
                  <a:extLst>
                    <a:ext uri="{FF2B5EF4-FFF2-40B4-BE49-F238E27FC236}">
                      <a16:creationId xmlns:a16="http://schemas.microsoft.com/office/drawing/2014/main" xmlns="" id="{6C797BE4-03E8-4F63-B47F-6E8ADA96C220}"/>
                    </a:ext>
                  </a:extLst>
                </p:cNvPr>
                <p:cNvSpPr/>
                <p:nvPr/>
              </p:nvSpPr>
              <p:spPr bwMode="auto">
                <a:xfrm rot="5400000" flipH="1">
                  <a:off x="7869506" y="1489320"/>
                  <a:ext cx="51362" cy="146112"/>
                </a:xfrm>
                <a:custGeom>
                  <a:avLst/>
                  <a:gdLst>
                    <a:gd name="connsiteX0" fmla="*/ 0 w 2127903"/>
                    <a:gd name="connsiteY0" fmla="*/ 196554 h 205099"/>
                    <a:gd name="connsiteX1" fmla="*/ 0 w 2127903"/>
                    <a:gd name="connsiteY1" fmla="*/ 0 h 205099"/>
                    <a:gd name="connsiteX2" fmla="*/ 2119357 w 2127903"/>
                    <a:gd name="connsiteY2" fmla="*/ 0 h 205099"/>
                    <a:gd name="connsiteX3" fmla="*/ 2119357 w 2127903"/>
                    <a:gd name="connsiteY3" fmla="*/ 205099 h 205099"/>
                    <a:gd name="connsiteX4" fmla="*/ 2127903 w 2127903"/>
                    <a:gd name="connsiteY4" fmla="*/ 179462 h 205099"/>
                    <a:gd name="connsiteX5" fmla="*/ 2127903 w 2127903"/>
                    <a:gd name="connsiteY5" fmla="*/ 179462 h 205099"/>
                    <a:gd name="connsiteX0" fmla="*/ 0 w 2127903"/>
                    <a:gd name="connsiteY0" fmla="*/ 196554 h 331861"/>
                    <a:gd name="connsiteX1" fmla="*/ 0 w 2127903"/>
                    <a:gd name="connsiteY1" fmla="*/ 0 h 331861"/>
                    <a:gd name="connsiteX2" fmla="*/ 2119357 w 2127903"/>
                    <a:gd name="connsiteY2" fmla="*/ 0 h 331861"/>
                    <a:gd name="connsiteX3" fmla="*/ 2119357 w 2127903"/>
                    <a:gd name="connsiteY3" fmla="*/ 205099 h 331861"/>
                    <a:gd name="connsiteX4" fmla="*/ 2127903 w 2127903"/>
                    <a:gd name="connsiteY4" fmla="*/ 179462 h 331861"/>
                    <a:gd name="connsiteX5" fmla="*/ 2118378 w 2127903"/>
                    <a:gd name="connsiteY5" fmla="*/ 331861 h 331861"/>
                    <a:gd name="connsiteX0" fmla="*/ 0 w 2127903"/>
                    <a:gd name="connsiteY0" fmla="*/ 196554 h 435468"/>
                    <a:gd name="connsiteX1" fmla="*/ 0 w 2127903"/>
                    <a:gd name="connsiteY1" fmla="*/ 0 h 435468"/>
                    <a:gd name="connsiteX2" fmla="*/ 2119357 w 2127903"/>
                    <a:gd name="connsiteY2" fmla="*/ 0 h 435468"/>
                    <a:gd name="connsiteX3" fmla="*/ 2119357 w 2127903"/>
                    <a:gd name="connsiteY3" fmla="*/ 205099 h 435468"/>
                    <a:gd name="connsiteX4" fmla="*/ 2127903 w 2127903"/>
                    <a:gd name="connsiteY4" fmla="*/ 179462 h 435468"/>
                    <a:gd name="connsiteX5" fmla="*/ 2118378 w 2127903"/>
                    <a:gd name="connsiteY5" fmla="*/ 331861 h 435468"/>
                    <a:gd name="connsiteX0" fmla="*/ 0 w 2127903"/>
                    <a:gd name="connsiteY0" fmla="*/ 196554 h 205099"/>
                    <a:gd name="connsiteX1" fmla="*/ 0 w 2127903"/>
                    <a:gd name="connsiteY1" fmla="*/ 0 h 205099"/>
                    <a:gd name="connsiteX2" fmla="*/ 2119357 w 2127903"/>
                    <a:gd name="connsiteY2" fmla="*/ 0 h 205099"/>
                    <a:gd name="connsiteX3" fmla="*/ 2119357 w 2127903"/>
                    <a:gd name="connsiteY3" fmla="*/ 205099 h 205099"/>
                    <a:gd name="connsiteX4" fmla="*/ 2127903 w 2127903"/>
                    <a:gd name="connsiteY4" fmla="*/ 179462 h 205099"/>
                    <a:gd name="connsiteX0" fmla="*/ 0 w 2119357"/>
                    <a:gd name="connsiteY0" fmla="*/ 196554 h 205099"/>
                    <a:gd name="connsiteX1" fmla="*/ 0 w 2119357"/>
                    <a:gd name="connsiteY1" fmla="*/ 0 h 205099"/>
                    <a:gd name="connsiteX2" fmla="*/ 2119357 w 2119357"/>
                    <a:gd name="connsiteY2" fmla="*/ 0 h 205099"/>
                    <a:gd name="connsiteX3" fmla="*/ 2119357 w 2119357"/>
                    <a:gd name="connsiteY3" fmla="*/ 205099 h 205099"/>
                    <a:gd name="connsiteX0" fmla="*/ 0 w 2119357"/>
                    <a:gd name="connsiteY0" fmla="*/ 0 h 205099"/>
                    <a:gd name="connsiteX1" fmla="*/ 2119357 w 2119357"/>
                    <a:gd name="connsiteY1" fmla="*/ 0 h 205099"/>
                    <a:gd name="connsiteX2" fmla="*/ 2119357 w 2119357"/>
                    <a:gd name="connsiteY2" fmla="*/ 205099 h 205099"/>
                    <a:gd name="connsiteX0" fmla="*/ 0 w 0"/>
                    <a:gd name="connsiteY0" fmla="*/ 0 h 205099"/>
                    <a:gd name="connsiteX1" fmla="*/ 0 w 0"/>
                    <a:gd name="connsiteY1" fmla="*/ 205099 h 205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05099">
                      <a:moveTo>
                        <a:pt x="0" y="0"/>
                      </a:moveTo>
                      <a:lnTo>
                        <a:pt x="0" y="205099"/>
                      </a:lnTo>
                    </a:path>
                  </a:pathLst>
                </a:custGeom>
                <a:noFill/>
                <a:ln w="9525" cap="sq">
                  <a:solidFill>
                    <a:schemeClr val="tx1"/>
                  </a:solidFill>
                  <a:miter lim="800000"/>
                  <a:headEnd type="none" w="sm" len="sm"/>
                  <a:tailEnd type="triangle" w="sm" len="sm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 defTabSz="6858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1" name="Rectangle 52">
                <a:extLst>
                  <a:ext uri="{FF2B5EF4-FFF2-40B4-BE49-F238E27FC236}">
                    <a16:creationId xmlns:a16="http://schemas.microsoft.com/office/drawing/2014/main" xmlns="" id="{8D089F4B-30D6-4859-B177-30D39EB3910C}"/>
                  </a:ext>
                </a:extLst>
              </p:cNvPr>
              <p:cNvSpPr/>
              <p:nvPr/>
            </p:nvSpPr>
            <p:spPr bwMode="auto">
              <a:xfrm>
                <a:off x="5002596" y="3854679"/>
                <a:ext cx="900000" cy="3983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100"/>
                  </a:spcAft>
                  <a:buClr>
                    <a:prstClr val="white"/>
                  </a:buClr>
                  <a:defRPr/>
                </a:pPr>
                <a:r>
                  <a:rPr lang="ru-RU" sz="700" b="1" dirty="0">
                    <a:solidFill>
                      <a:prstClr val="black"/>
                    </a:solidFill>
                    <a:latin typeface="+mj-lt"/>
                    <a:cs typeface="Arial Black" panose="020B0604020202020204" pitchFamily="34" charset="0"/>
                  </a:rPr>
                  <a:t>Ступень</a:t>
                </a:r>
                <a:r>
                  <a:rPr lang="en-GB" sz="700" b="1" dirty="0">
                    <a:solidFill>
                      <a:prstClr val="black"/>
                    </a:solidFill>
                    <a:latin typeface="+mj-lt"/>
                    <a:cs typeface="Arial Black" panose="020B0604020202020204" pitchFamily="34" charset="0"/>
                  </a:rPr>
                  <a:t> 2 </a:t>
                </a:r>
              </a:p>
              <a:p>
                <a:pPr defTabSz="685800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100"/>
                  </a:spcAft>
                  <a:buClr>
                    <a:prstClr val="white"/>
                  </a:buClr>
                  <a:defRPr/>
                </a:pPr>
                <a:r>
                  <a:rPr lang="ru-RU" sz="700" kern="0" dirty="0">
                    <a:solidFill>
                      <a:prstClr val="black"/>
                    </a:solidFill>
                    <a:latin typeface="+mj-lt"/>
                  </a:rPr>
                  <a:t>Низкие дозы ИГКС постоянно </a:t>
                </a:r>
                <a:endParaRPr lang="en-GB" sz="700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2" name="Freeform 53">
                <a:extLst>
                  <a:ext uri="{FF2B5EF4-FFF2-40B4-BE49-F238E27FC236}">
                    <a16:creationId xmlns:a16="http://schemas.microsoft.com/office/drawing/2014/main" xmlns="" id="{98401352-E4C8-4E74-99C7-262CB36673FE}"/>
                  </a:ext>
                </a:extLst>
              </p:cNvPr>
              <p:cNvSpPr/>
              <p:nvPr/>
            </p:nvSpPr>
            <p:spPr bwMode="auto">
              <a:xfrm>
                <a:off x="5059731" y="3212604"/>
                <a:ext cx="782276" cy="599105"/>
              </a:xfrm>
              <a:custGeom>
                <a:avLst/>
                <a:gdLst>
                  <a:gd name="connsiteX0" fmla="*/ 0 w 1122695"/>
                  <a:gd name="connsiteY0" fmla="*/ 0 h 819459"/>
                  <a:gd name="connsiteX1" fmla="*/ 1122695 w 1122695"/>
                  <a:gd name="connsiteY1" fmla="*/ 0 h 819459"/>
                  <a:gd name="connsiteX2" fmla="*/ 1122695 w 1122695"/>
                  <a:gd name="connsiteY2" fmla="*/ 493330 h 819459"/>
                  <a:gd name="connsiteX3" fmla="*/ 561348 w 1122695"/>
                  <a:gd name="connsiteY3" fmla="*/ 819459 h 819459"/>
                  <a:gd name="connsiteX4" fmla="*/ 1 w 1122695"/>
                  <a:gd name="connsiteY4" fmla="*/ 493330 h 819459"/>
                  <a:gd name="connsiteX5" fmla="*/ 0 w 1122695"/>
                  <a:gd name="connsiteY5" fmla="*/ 493330 h 819459"/>
                  <a:gd name="connsiteX0" fmla="*/ 0 w 1122695"/>
                  <a:gd name="connsiteY0" fmla="*/ 0 h 722427"/>
                  <a:gd name="connsiteX1" fmla="*/ 1122695 w 1122695"/>
                  <a:gd name="connsiteY1" fmla="*/ 0 h 722427"/>
                  <a:gd name="connsiteX2" fmla="*/ 1122695 w 1122695"/>
                  <a:gd name="connsiteY2" fmla="*/ 493330 h 722427"/>
                  <a:gd name="connsiteX3" fmla="*/ 569706 w 1122695"/>
                  <a:gd name="connsiteY3" fmla="*/ 722427 h 722427"/>
                  <a:gd name="connsiteX4" fmla="*/ 1 w 1122695"/>
                  <a:gd name="connsiteY4" fmla="*/ 493330 h 722427"/>
                  <a:gd name="connsiteX5" fmla="*/ 0 w 1122695"/>
                  <a:gd name="connsiteY5" fmla="*/ 493330 h 722427"/>
                  <a:gd name="connsiteX6" fmla="*/ 0 w 1122695"/>
                  <a:gd name="connsiteY6" fmla="*/ 0 h 722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2695" h="722427">
                    <a:moveTo>
                      <a:pt x="0" y="0"/>
                    </a:moveTo>
                    <a:lnTo>
                      <a:pt x="1122695" y="0"/>
                    </a:lnTo>
                    <a:lnTo>
                      <a:pt x="1122695" y="493330"/>
                    </a:lnTo>
                    <a:lnTo>
                      <a:pt x="569706" y="722427"/>
                    </a:lnTo>
                    <a:lnTo>
                      <a:pt x="1" y="493330"/>
                    </a:lnTo>
                    <a:lnTo>
                      <a:pt x="0" y="493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ru-RU" sz="700" dirty="0">
                    <a:solidFill>
                      <a:prstClr val="black"/>
                    </a:solidFill>
                    <a:latin typeface="+mj-lt"/>
                  </a:rPr>
                  <a:t>Симптомы дважды в месяц и чаще</a:t>
                </a:r>
                <a:r>
                  <a:rPr lang="en-GB" sz="700" dirty="0">
                    <a:solidFill>
                      <a:prstClr val="black"/>
                    </a:solidFill>
                    <a:latin typeface="+mj-lt"/>
                  </a:rPr>
                  <a:t>,</a:t>
                </a:r>
                <a:r>
                  <a:rPr lang="ru-RU" sz="700" dirty="0">
                    <a:solidFill>
                      <a:prstClr val="black"/>
                    </a:solidFill>
                    <a:latin typeface="+mj-lt"/>
                  </a:rPr>
                  <a:t> но реже</a:t>
                </a:r>
                <a:r>
                  <a:rPr lang="en-GB" sz="700" dirty="0">
                    <a:solidFill>
                      <a:prstClr val="black"/>
                    </a:solidFill>
                    <a:latin typeface="+mj-lt"/>
                  </a:rPr>
                  <a:t> 4-5 </a:t>
                </a:r>
                <a:r>
                  <a:rPr lang="ru-RU" sz="700" dirty="0">
                    <a:solidFill>
                      <a:prstClr val="black"/>
                    </a:solidFill>
                    <a:latin typeface="+mj-lt"/>
                  </a:rPr>
                  <a:t>дней в неделю</a:t>
                </a:r>
                <a:endParaRPr lang="en-GB" sz="700" b="1" kern="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xmlns="" id="{71EA1682-7FC6-453D-A2E1-25EE724E7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1419" y="3558948"/>
              <a:ext cx="827428" cy="30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 marL="12700">
                <a:spcAft>
                  <a:spcPts val="45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200">
                  <a:solidFill>
                    <a:srgbClr val="2A2720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ts val="450"/>
                </a:spcAft>
                <a:buFont typeface="Arial" panose="020B0604020202020204" pitchFamily="34" charset="0"/>
                <a:buChar char="–"/>
                <a:defRPr sz="1000">
                  <a:solidFill>
                    <a:srgbClr val="2A2720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900">
                  <a:solidFill>
                    <a:srgbClr val="2A2720"/>
                  </a:solidFill>
                  <a:latin typeface="Arial" panose="020B0604020202020204" pitchFamily="34" charset="0"/>
                </a:defRPr>
              </a:lvl9pPr>
            </a:lstStyle>
            <a:p>
              <a:pPr marL="9525" defTabSz="685800">
                <a:lnSpc>
                  <a:spcPct val="90000"/>
                </a:lnSpc>
                <a:spcBef>
                  <a:spcPts val="75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ru-RU" sz="600" i="1" dirty="0">
                  <a:solidFill>
                    <a:prstClr val="black"/>
                  </a:solidFill>
                  <a:latin typeface="+mj-lt"/>
                </a:rPr>
                <a:t>Можно рассмотреть короткий курс </a:t>
              </a:r>
              <a:r>
                <a:rPr lang="en-US" sz="600" i="1" dirty="0">
                  <a:solidFill>
                    <a:prstClr val="black"/>
                  </a:solidFill>
                  <a:latin typeface="+mj-lt"/>
                </a:rPr>
                <a:t>O</a:t>
              </a:r>
              <a:r>
                <a:rPr lang="ru-RU" sz="600" i="1" dirty="0">
                  <a:solidFill>
                    <a:prstClr val="black"/>
                  </a:solidFill>
                  <a:latin typeface="+mj-lt"/>
                </a:rPr>
                <a:t>ГКС у пациентов с тяжелой неконтролируемой астмой</a:t>
              </a:r>
              <a:endParaRPr lang="en-US" altLang="en-US" sz="600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D2D0DC5F-6463-4AB6-A598-BB5C27A04D7B}"/>
              </a:ext>
            </a:extLst>
          </p:cNvPr>
          <p:cNvCxnSpPr/>
          <p:nvPr/>
        </p:nvCxnSpPr>
        <p:spPr>
          <a:xfrm>
            <a:off x="3242330" y="2734305"/>
            <a:ext cx="0" cy="27533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30">
            <a:extLst>
              <a:ext uri="{FF2B5EF4-FFF2-40B4-BE49-F238E27FC236}">
                <a16:creationId xmlns:a16="http://schemas.microsoft.com/office/drawing/2014/main" xmlns="" id="{F5127172-5D6F-489F-87E6-F44FE57E267C}"/>
              </a:ext>
            </a:extLst>
          </p:cNvPr>
          <p:cNvSpPr/>
          <p:nvPr/>
        </p:nvSpPr>
        <p:spPr bwMode="auto">
          <a:xfrm rot="5400000">
            <a:off x="1660972" y="1688650"/>
            <a:ext cx="415636" cy="2506950"/>
          </a:xfrm>
          <a:prstGeom prst="homePlate">
            <a:avLst>
              <a:gd name="adj" fmla="val 18796"/>
            </a:avLst>
          </a:prstGeom>
          <a:solidFill>
            <a:schemeClr val="accent3">
              <a:alpha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sz="1050" b="1" kern="0" spc="200" dirty="0">
                <a:solidFill>
                  <a:schemeClr val="accent1"/>
                </a:solidFill>
                <a:latin typeface="+mj-lt"/>
              </a:rPr>
              <a:t>ПЕРВИЧНАЯ ОЦЕНКА:</a:t>
            </a:r>
          </a:p>
        </p:txBody>
      </p:sp>
    </p:spTree>
    <p:extLst>
      <p:ext uri="{BB962C8B-B14F-4D97-AF65-F5344CB8AC3E}">
        <p14:creationId xmlns:p14="http://schemas.microsoft.com/office/powerpoint/2010/main" val="210094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GINA 2021: принципы лечения бронхиальной астмы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-бронхиальная астма, ИГКС – ингаляционный </a:t>
            </a:r>
            <a:r>
              <a:rPr lang="ru-RU" dirty="0" err="1"/>
              <a:t>глюкокортикостероид</a:t>
            </a:r>
            <a:r>
              <a:rPr lang="ru-RU" dirty="0"/>
              <a:t>, </a:t>
            </a:r>
            <a:r>
              <a:rPr lang="es-AR" dirty="0"/>
              <a:t>GINA – </a:t>
            </a:r>
            <a:r>
              <a:rPr lang="ru-RU" dirty="0"/>
              <a:t>Глобальная инициатива по бронхиальной астме </a:t>
            </a:r>
          </a:p>
          <a:p>
            <a:r>
              <a:rPr lang="es-AR" dirty="0"/>
              <a:t>Global Initiative for Asthma (GINA). Global Strategy for Asthma Management and Prevention 2021. </a:t>
            </a:r>
            <a:r>
              <a:rPr lang="ru-RU" dirty="0"/>
              <a:t>Доступно по ссылке </a:t>
            </a:r>
            <a:r>
              <a:rPr lang="es-AR" dirty="0"/>
              <a:t>http://www.ginasthma.org/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27</a:t>
            </a:fld>
            <a:endParaRPr lang="ru-R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C2C423D-6142-4C82-AF54-8016ECF7DE09}"/>
              </a:ext>
            </a:extLst>
          </p:cNvPr>
          <p:cNvSpPr txBox="1">
            <a:spLocks/>
          </p:cNvSpPr>
          <p:nvPr/>
        </p:nvSpPr>
        <p:spPr>
          <a:xfrm>
            <a:off x="1108363" y="2096284"/>
            <a:ext cx="10459749" cy="3498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Монотерапия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бронхолитиками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короткого действия не рекомендуется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снижения риска обострений БА всем взрослым и подросткам с 12 лет с БА должна проводиться терапия, включающая ИГКС – либо по потребности (при легкой БА), либо регулярно – при среднетяжелой/тяжелой БА. Терапия ИГКС должна быть назначена сразу после постановки диагноза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Низкие дозы ИГКС-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формотерол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предпочтительная терапия для купирования симптомов на всех ступенях терапии БА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пациентов с легкой БА  - терапия по потребности, со среднетяжелой/тяжелой БА – поддерживающая терапия и прием по потребности (терапия единым ингалятором)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5524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РРО: Для безопасности пациентов с БА </a:t>
            </a:r>
            <a:r>
              <a:rPr lang="ru-RU" dirty="0" err="1"/>
              <a:t>монотерапия</a:t>
            </a:r>
            <a:r>
              <a:rPr lang="ru-RU" dirty="0"/>
              <a:t> </a:t>
            </a:r>
            <a:r>
              <a:rPr lang="ru-RU" dirty="0" err="1"/>
              <a:t>бронхолитиками</a:t>
            </a:r>
            <a:r>
              <a:rPr lang="ru-RU" dirty="0"/>
              <a:t> короткого действия не рекомендуется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600" dirty="0"/>
              <a:t>КДБА – короткодействующие </a:t>
            </a:r>
            <a:r>
              <a:rPr lang="el-GR" sz="600" dirty="0"/>
              <a:t>β2-</a:t>
            </a:r>
            <a:r>
              <a:rPr lang="ru-RU" sz="600" dirty="0"/>
              <a:t>агонисты, БА – бронхиальная астма, РРО – Российское респираторное общество</a:t>
            </a:r>
          </a:p>
          <a:p>
            <a:endParaRPr lang="ru-RU" sz="600" dirty="0"/>
          </a:p>
          <a:p>
            <a:pPr marL="144000" indent="-144000">
              <a:buFont typeface="+mj-lt"/>
              <a:buAutoNum type="arabicPeriod"/>
            </a:pPr>
            <a:r>
              <a:rPr lang="es-AR" sz="600" dirty="0"/>
              <a:t>Global Initiative for Asthma (GINA). Global Strategy for Asthma Management and Prevention 2021. </a:t>
            </a:r>
            <a:r>
              <a:rPr lang="ru-RU" sz="600" dirty="0"/>
              <a:t>Доступно по ссылке </a:t>
            </a:r>
            <a:r>
              <a:rPr lang="es-AR" sz="600" dirty="0"/>
              <a:t>http://www.ginasthma.org/ </a:t>
            </a:r>
          </a:p>
          <a:p>
            <a:pPr marL="144000" indent="-144000">
              <a:buFont typeface="+mj-lt"/>
              <a:buAutoNum type="arabicPeriod"/>
            </a:pPr>
            <a:r>
              <a:rPr lang="es-AR" sz="600" dirty="0"/>
              <a:t>Stanford RH, Shah MB, D'Souza AO, et al. Short-acting .-agonist use and its ability to predict future asthma-related outcomes. Ann Allergy Asthma Immunol. 2012;109:403-407. </a:t>
            </a:r>
          </a:p>
          <a:p>
            <a:pPr marL="144000" indent="-144000">
              <a:buFont typeface="+mj-lt"/>
              <a:buAutoNum type="arabicPeriod"/>
            </a:pPr>
            <a:r>
              <a:rPr lang="es-AR" sz="600" dirty="0"/>
              <a:t>Suissa S. Statistical treatment of exacerbations in therapeutic trials of chronic obstructive pulmonary disease. Am J Respir Crit Care Med. 2006;173:842-846. </a:t>
            </a:r>
          </a:p>
          <a:p>
            <a:pPr marL="144000" indent="-144000">
              <a:buFont typeface="+mj-lt"/>
              <a:buAutoNum type="arabicPeriod"/>
            </a:pPr>
            <a:r>
              <a:rPr lang="ru-RU" sz="600" dirty="0"/>
              <a:t>Бронхиальная астма. Федеральные клинические рекомендации Российское респираторное общество (РРО) 2019 г. </a:t>
            </a:r>
            <a:r>
              <a:rPr lang="es-AR" sz="600" dirty="0"/>
              <a:t>URL  http://spulmo.ru/obrazovatelnye-resursy/federalnye-klinicheskie-rekomendatsii/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28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5DC148-1BB8-42E5-87B9-FE212A226B0E}"/>
              </a:ext>
            </a:extLst>
          </p:cNvPr>
          <p:cNvSpPr txBox="1">
            <a:spLocks/>
          </p:cNvSpPr>
          <p:nvPr/>
        </p:nvSpPr>
        <p:spPr>
          <a:xfrm>
            <a:off x="1108364" y="2033889"/>
            <a:ext cx="9771840" cy="3162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</a:pPr>
            <a:r>
              <a:rPr lang="ru-RU" sz="2000" b="1" dirty="0" err="1" smtClean="0"/>
              <a:t>Монотерапия</a:t>
            </a:r>
            <a:r>
              <a:rPr lang="ru-RU" sz="2000" b="1" dirty="0" smtClean="0"/>
              <a:t> </a:t>
            </a:r>
            <a:r>
              <a:rPr lang="ru-RU" sz="2000" b="1" dirty="0"/>
              <a:t>КДБА более не рекомендуется</a:t>
            </a:r>
            <a:r>
              <a:rPr lang="ru-RU" sz="2000" b="1" baseline="30000" dirty="0"/>
              <a:t>1,4</a:t>
            </a:r>
          </a:p>
          <a:p>
            <a:pPr defTabSz="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ru-RU" sz="2000" b="1" dirty="0"/>
              <a:t>Чрезмерное использование КДБА является небезопасным</a:t>
            </a:r>
            <a:r>
              <a:rPr lang="ru-RU" sz="2000" dirty="0"/>
              <a:t>: </a:t>
            </a:r>
          </a:p>
          <a:p>
            <a:pPr marL="684000" indent="-252000" defTabSz="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Tahoma" panose="020B0604030504040204" pitchFamily="34" charset="0"/>
              <a:buChar char="–"/>
            </a:pPr>
            <a:r>
              <a:rPr lang="ru-RU" sz="2000" dirty="0"/>
              <a:t>выдача ≥ 3 ингаляторов КДБА в год увеличивает риск обострений БА</a:t>
            </a:r>
            <a:r>
              <a:rPr lang="ru-RU" sz="2000" baseline="30000" dirty="0"/>
              <a:t>2</a:t>
            </a:r>
          </a:p>
          <a:p>
            <a:pPr marL="684000" indent="-252000" defTabSz="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Tahoma" panose="020B0604030504040204" pitchFamily="34" charset="0"/>
              <a:buChar char="–"/>
            </a:pPr>
            <a:r>
              <a:rPr lang="ru-RU" sz="2000" dirty="0"/>
              <a:t>применение ≥ 12 ингаляторов КДБА в год связано с повышенным риском смерти по причине БА</a:t>
            </a:r>
            <a:r>
              <a:rPr lang="ru-RU" sz="2000" baseline="30000" dirty="0"/>
              <a:t>3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24409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517456B-5179-4580-A7C9-22C364B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/>
              <a:t>Симбикорт</a:t>
            </a:r>
            <a:r>
              <a:rPr lang="ru-RU" sz="2700" baseline="30000" dirty="0"/>
              <a:t>®</a:t>
            </a:r>
            <a:r>
              <a:rPr lang="ru-RU" sz="2700" dirty="0"/>
              <a:t> </a:t>
            </a:r>
            <a:r>
              <a:rPr lang="ru-RU" sz="2700" dirty="0" err="1"/>
              <a:t>Турбухалер</a:t>
            </a:r>
            <a:r>
              <a:rPr lang="ru-RU" sz="2700" baseline="30000" dirty="0"/>
              <a:t> ® </a:t>
            </a:r>
            <a:r>
              <a:rPr lang="ru-RU" sz="2700" dirty="0"/>
              <a:t>— </a:t>
            </a:r>
            <a:r>
              <a:rPr lang="ru-RU" sz="2700" dirty="0" err="1"/>
              <a:t>патогенетически</a:t>
            </a:r>
            <a:r>
              <a:rPr lang="ru-RU" sz="2700" dirty="0"/>
              <a:t> обоснованная альтернатива </a:t>
            </a:r>
            <a:r>
              <a:rPr lang="ru-RU" sz="2700" dirty="0" err="1"/>
              <a:t>бронхолитикам</a:t>
            </a:r>
            <a:r>
              <a:rPr lang="ru-RU" sz="2700" dirty="0"/>
              <a:t> короткого действия</a:t>
            </a:r>
            <a:r>
              <a:rPr lang="ru-RU" sz="2700" baseline="30000" dirty="0"/>
              <a:t>1-3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0E1004-F616-4FDB-918C-5AF96B55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56351"/>
            <a:ext cx="11171871" cy="312674"/>
          </a:xfrm>
        </p:spPr>
        <p:txBody>
          <a:bodyPr/>
          <a:lstStyle/>
          <a:p>
            <a:r>
              <a:rPr lang="ru-RU" sz="600" dirty="0"/>
              <a:t>КДБА – короткодействующий </a:t>
            </a:r>
            <a:r>
              <a:rPr lang="el-GR" sz="600" dirty="0"/>
              <a:t>β2-</a:t>
            </a:r>
            <a:r>
              <a:rPr lang="ru-RU" sz="600" dirty="0"/>
              <a:t>агонист</a:t>
            </a:r>
          </a:p>
          <a:p>
            <a:endParaRPr lang="ru-RU" sz="600" dirty="0"/>
          </a:p>
          <a:p>
            <a:pPr marL="180000" indent="-180000">
              <a:buFont typeface="+mj-lt"/>
              <a:buAutoNum type="arabicPeriod"/>
            </a:pPr>
            <a:r>
              <a:rPr lang="ru-RU" sz="600" dirty="0"/>
              <a:t>Инструкция по медицинскому применению лекарственного препарата Симбикорт® </a:t>
            </a:r>
            <a:r>
              <a:rPr lang="ru-RU" sz="600" dirty="0" err="1"/>
              <a:t>Турбухалер</a:t>
            </a:r>
            <a:r>
              <a:rPr lang="ru-RU" sz="600" dirty="0"/>
              <a:t>® 80/4,5 мкг/доза, 160/4,5 мкг/доза (порошок для ингаляций дозированный) с учетом изменений №1,2. Регистрационное удостоверение  П </a:t>
            </a:r>
            <a:r>
              <a:rPr lang="es-AR" sz="600" dirty="0"/>
              <a:t>N013167/01 </a:t>
            </a:r>
            <a:r>
              <a:rPr lang="ru-RU" sz="600" dirty="0"/>
              <a:t>от 28.09.2011 (переоформлено 26.12.2018). </a:t>
            </a:r>
          </a:p>
          <a:p>
            <a:pPr marL="180000" indent="-180000">
              <a:buFont typeface="+mj-lt"/>
              <a:buAutoNum type="arabicPeriod"/>
            </a:pPr>
            <a:r>
              <a:rPr lang="es-AR" sz="600" dirty="0"/>
              <a:t>Seberova E. and Andersson A. Respir Med 2000;94(6):607-611. </a:t>
            </a:r>
          </a:p>
          <a:p>
            <a:pPr marL="180000" indent="-180000">
              <a:buFont typeface="+mj-lt"/>
              <a:buAutoNum type="arabicPeriod"/>
            </a:pPr>
            <a:r>
              <a:rPr lang="es-AR" sz="600" dirty="0"/>
              <a:t>Lipworth B et al. Ann Allergy Asthma Immunol. 2020 Jan;124(1):13-15</a:t>
            </a:r>
          </a:p>
          <a:p>
            <a:pPr marL="180000" indent="-180000">
              <a:buFont typeface="+mj-lt"/>
              <a:buAutoNum type="arabicPeriod"/>
            </a:pPr>
            <a:r>
              <a:rPr lang="es-AR" sz="600" dirty="0"/>
              <a:t>Selroos O. Ther Clin Risk Management 2007;3:349–359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718DC-F147-416E-82EF-7395D31D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29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B5D0560-4A49-4399-953F-CDD5AC8F8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9" b="98263" l="9596" r="89899">
                        <a14:foregroundMark x1="18062" y1="4379" x2="6061" y2="62324"/>
                        <a14:foregroundMark x1="6061" y1="62324" x2="6818" y2="85885"/>
                        <a14:foregroundMark x1="6818" y1="85885" x2="16919" y2="96417"/>
                        <a14:foregroundMark x1="16919" y1="96417" x2="42929" y2="97286"/>
                        <a14:foregroundMark x1="42929" y1="97286" x2="72475" y2="97177"/>
                        <a14:foregroundMark x1="72475" y1="97177" x2="94697" y2="90988"/>
                        <a14:foregroundMark x1="94697" y1="90988" x2="89394" y2="9989"/>
                        <a14:foregroundMark x1="89394" y1="9989" x2="80541" y2="5070"/>
                        <a14:foregroundMark x1="16760" y1="4339" x2="16414" y2="4669"/>
                        <a14:foregroundMark x1="42172" y1="25081" x2="39899" y2="37025"/>
                        <a14:foregroundMark x1="39899" y1="37025" x2="18939" y2="30076"/>
                        <a14:foregroundMark x1="18939" y1="30076" x2="80556" y2="31162"/>
                        <a14:foregroundMark x1="80556" y1="31162" x2="64141" y2="34093"/>
                        <a14:foregroundMark x1="35859" y1="38871" x2="35101" y2="52986"/>
                        <a14:foregroundMark x1="35101" y1="52986" x2="40404" y2="41694"/>
                        <a14:foregroundMark x1="40404" y1="41694" x2="23485" y2="51249"/>
                        <a14:foregroundMark x1="23485" y1="51249" x2="22980" y2="37785"/>
                        <a14:foregroundMark x1="22980" y1="37785" x2="54293" y2="37894"/>
                        <a14:foregroundMark x1="54293" y1="37894" x2="77273" y2="44408"/>
                        <a14:foregroundMark x1="77273" y1="44408" x2="20707" y2="37459"/>
                        <a14:foregroundMark x1="20707" y1="37459" x2="24242" y2="43865"/>
                        <a14:foregroundMark x1="19444" y1="50054" x2="22980" y2="63301"/>
                        <a14:foregroundMark x1="22980" y1="63301" x2="24495" y2="50814"/>
                        <a14:foregroundMark x1="24495" y1="50814" x2="26515" y2="68078"/>
                        <a14:foregroundMark x1="26515" y1="68078" x2="50000" y2="62975"/>
                        <a14:foregroundMark x1="50000" y1="62975" x2="78788" y2="65907"/>
                        <a14:foregroundMark x1="78788" y1="65907" x2="76263" y2="54289"/>
                        <a14:foregroundMark x1="76263" y1="54289" x2="76515" y2="66775"/>
                        <a14:foregroundMark x1="76515" y1="66775" x2="78788" y2="50706"/>
                        <a14:foregroundMark x1="78788" y1="50706" x2="87121" y2="63192"/>
                        <a14:foregroundMark x1="87121" y1="63192" x2="66162" y2="52334"/>
                        <a14:foregroundMark x1="66162" y1="52334" x2="44949" y2="69273"/>
                        <a14:foregroundMark x1="44949" y1="69273" x2="39899" y2="55700"/>
                        <a14:foregroundMark x1="37374" y1="51466" x2="39646" y2="66232"/>
                        <a14:foregroundMark x1="39646" y1="66232" x2="29798" y2="61672"/>
                        <a14:foregroundMark x1="21970" y1="62649" x2="25253" y2="69815"/>
                        <a14:foregroundMark x1="22727" y1="62649" x2="11111" y2="68187"/>
                        <a14:foregroundMark x1="46970" y1="41477" x2="42929" y2="48317"/>
                        <a14:foregroundMark x1="9091" y1="86754" x2="32576" y2="92942"/>
                        <a14:foregroundMark x1="32576" y1="92942" x2="57071" y2="87079"/>
                        <a14:foregroundMark x1="57071" y1="87079" x2="23990" y2="82085"/>
                        <a14:foregroundMark x1="23990" y1="82085" x2="11364" y2="87405"/>
                        <a14:foregroundMark x1="16162" y1="96308" x2="70960" y2="98263"/>
                        <a14:foregroundMark x1="70960" y1="98263" x2="29545" y2="96200"/>
                        <a14:foregroundMark x1="32576" y1="2714" x2="35402" y2="2727"/>
                        <a14:backgroundMark x1="19192" y1="1194" x2="34157" y2="1654"/>
                        <a14:backgroundMark x1="80245" y1="1954" x2="85354" y2="1954"/>
                        <a14:backgroundMark x1="37879" y1="1086" x2="81061" y2="1629"/>
                      </a14:backgroundRemoval>
                    </a14:imgEffect>
                  </a14:imgLayer>
                </a14:imgProps>
              </a:ext>
            </a:extLst>
          </a:blip>
          <a:srcRect r="6547"/>
          <a:stretch/>
        </p:blipFill>
        <p:spPr>
          <a:xfrm>
            <a:off x="5724444" y="2249528"/>
            <a:ext cx="743112" cy="1849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00BCF7-ECD3-4981-80DF-2550E7CCE24C}"/>
              </a:ext>
            </a:extLst>
          </p:cNvPr>
          <p:cNvSpPr txBox="1"/>
          <p:nvPr/>
        </p:nvSpPr>
        <p:spPr>
          <a:xfrm>
            <a:off x="861430" y="2697999"/>
            <a:ext cx="328584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980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latin typeface="+mj-lt"/>
                <a:cs typeface="+mn-cs"/>
              </a:rPr>
              <a:t>Формотерол</a:t>
            </a:r>
            <a:endParaRPr lang="en-US" sz="24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algn="ctr" defTabSz="80980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быстрый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+mn-cs"/>
              </a:rPr>
              <a:t>бронхолитический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 эффект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со скоростью КДБА </a:t>
            </a:r>
            <a:r>
              <a:rPr lang="ru-RU" sz="1600" baseline="30000" dirty="0">
                <a:solidFill>
                  <a:srgbClr val="002060"/>
                </a:solidFill>
                <a:latin typeface="+mj-lt"/>
                <a:cs typeface="+mn-cs"/>
              </a:rPr>
              <a:t>1,2</a:t>
            </a:r>
            <a:endParaRPr lang="ru-RU" baseline="300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65CE18-AF5F-409C-88CD-67FD29E749D4}"/>
              </a:ext>
            </a:extLst>
          </p:cNvPr>
          <p:cNvSpPr txBox="1"/>
          <p:nvPr/>
        </p:nvSpPr>
        <p:spPr>
          <a:xfrm>
            <a:off x="7040495" y="2697999"/>
            <a:ext cx="489778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980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latin typeface="+mj-lt"/>
                <a:cs typeface="+mn-cs"/>
              </a:rPr>
              <a:t>Будесонид</a:t>
            </a:r>
            <a:endParaRPr lang="en-US" sz="24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algn="ctr" defTabSz="809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быстрое</a:t>
            </a:r>
            <a:r>
              <a:rPr lang="ru-RU" sz="1600" u="sng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противовоспалительное </a:t>
            </a:r>
            <a:endParaRPr lang="en-US" sz="1600" dirty="0">
              <a:solidFill>
                <a:srgbClr val="002060"/>
              </a:solidFill>
              <a:latin typeface="+mj-lt"/>
              <a:cs typeface="+mn-cs"/>
            </a:endParaRPr>
          </a:p>
          <a:p>
            <a:pPr algn="ctr" defTabSz="809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действие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+mn-cs"/>
              </a:rPr>
              <a:t>в дыхательных путях</a:t>
            </a:r>
            <a:r>
              <a:rPr lang="ru-RU" sz="1600" baseline="30000" dirty="0">
                <a:solidFill>
                  <a:srgbClr val="002060"/>
                </a:solidFill>
                <a:latin typeface="+mj-lt"/>
                <a:cs typeface="+mn-cs"/>
              </a:rPr>
              <a:t>1</a:t>
            </a:r>
            <a:endParaRPr lang="ru-RU" baseline="300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F1C5C9D-BD11-464D-8887-2FFE353A9F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" t="65193" r="78763" b="3405"/>
          <a:stretch/>
        </p:blipFill>
        <p:spPr>
          <a:xfrm>
            <a:off x="5596104" y="4190264"/>
            <a:ext cx="999792" cy="97208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142465-79D4-48A3-B8AE-B4914523FF7C}"/>
              </a:ext>
            </a:extLst>
          </p:cNvPr>
          <p:cNvSpPr txBox="1"/>
          <p:nvPr/>
        </p:nvSpPr>
        <p:spPr>
          <a:xfrm>
            <a:off x="5670627" y="5179396"/>
            <a:ext cx="850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j-lt"/>
                <a:cs typeface="+mn-cs"/>
              </a:rPr>
              <a:t>НОРМА</a:t>
            </a:r>
          </a:p>
        </p:txBody>
      </p:sp>
      <p:sp>
        <p:nvSpPr>
          <p:cNvPr id="13" name="Arrow: Right 15">
            <a:extLst>
              <a:ext uri="{FF2B5EF4-FFF2-40B4-BE49-F238E27FC236}">
                <a16:creationId xmlns:a16="http://schemas.microsoft.com/office/drawing/2014/main" xmlns="" id="{27A6CC88-49D7-48AF-9FE8-171035FB5E95}"/>
              </a:ext>
            </a:extLst>
          </p:cNvPr>
          <p:cNvSpPr/>
          <p:nvPr/>
        </p:nvSpPr>
        <p:spPr>
          <a:xfrm>
            <a:off x="2966140" y="4501964"/>
            <a:ext cx="2312772" cy="348681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Arrow: Right 16">
            <a:extLst>
              <a:ext uri="{FF2B5EF4-FFF2-40B4-BE49-F238E27FC236}">
                <a16:creationId xmlns:a16="http://schemas.microsoft.com/office/drawing/2014/main" xmlns="" id="{3B885E62-1EA1-4CBC-B211-28A79AE09BF3}"/>
              </a:ext>
            </a:extLst>
          </p:cNvPr>
          <p:cNvSpPr/>
          <p:nvPr/>
        </p:nvSpPr>
        <p:spPr>
          <a:xfrm flipH="1">
            <a:off x="6722695" y="4501964"/>
            <a:ext cx="2289224" cy="348681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74A363-ED22-4E74-81E0-3E426118E943}"/>
              </a:ext>
            </a:extLst>
          </p:cNvPr>
          <p:cNvSpPr txBox="1"/>
          <p:nvPr/>
        </p:nvSpPr>
        <p:spPr>
          <a:xfrm>
            <a:off x="3478072" y="1726290"/>
            <a:ext cx="523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+mj-lt"/>
                <a:cs typeface="+mn-cs"/>
              </a:rPr>
              <a:t>ПРОТИВОСПАЛИТЕЛЬНЫЙ</a:t>
            </a:r>
            <a:r>
              <a:rPr lang="en-US" b="1" dirty="0">
                <a:solidFill>
                  <a:schemeClr val="accent1"/>
                </a:solidFill>
                <a:latin typeface="+mj-lt"/>
                <a:cs typeface="+mn-cs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j-lt"/>
                <a:cs typeface="+mn-cs"/>
              </a:rPr>
              <a:t>БРОНХОЛИТИК </a:t>
            </a:r>
          </a:p>
        </p:txBody>
      </p:sp>
      <p:sp>
        <p:nvSpPr>
          <p:cNvPr id="16" name="Arrow: Bent 8">
            <a:extLst>
              <a:ext uri="{FF2B5EF4-FFF2-40B4-BE49-F238E27FC236}">
                <a16:creationId xmlns:a16="http://schemas.microsoft.com/office/drawing/2014/main" xmlns="" id="{F6154917-D748-4EBB-8CF4-CAC18A67C15D}"/>
              </a:ext>
            </a:extLst>
          </p:cNvPr>
          <p:cNvSpPr/>
          <p:nvPr/>
        </p:nvSpPr>
        <p:spPr>
          <a:xfrm>
            <a:off x="2402612" y="1776619"/>
            <a:ext cx="707760" cy="680891"/>
          </a:xfrm>
          <a:prstGeom prst="bentArrow">
            <a:avLst>
              <a:gd name="adj1" fmla="val 25000"/>
              <a:gd name="adj2" fmla="val 25000"/>
              <a:gd name="adj3" fmla="val 32274"/>
              <a:gd name="adj4" fmla="val 4375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FA4BC6-3BD7-4C54-A083-DC44891808A1}"/>
              </a:ext>
            </a:extLst>
          </p:cNvPr>
          <p:cNvSpPr txBox="1"/>
          <p:nvPr/>
        </p:nvSpPr>
        <p:spPr>
          <a:xfrm>
            <a:off x="1244206" y="5553624"/>
            <a:ext cx="9515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  <a:cs typeface="+mn-cs"/>
              </a:rPr>
              <a:t>КДБА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обеспечивают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только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бронхолитическое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действие</a:t>
            </a:r>
            <a:r>
              <a:rPr lang="ru-RU" dirty="0">
                <a:solidFill>
                  <a:srgbClr val="002060"/>
                </a:solidFill>
                <a:latin typeface="+mj-lt"/>
                <a:cs typeface="+mn-cs"/>
              </a:rPr>
              <a:t>,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без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контроля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+mn-cs"/>
              </a:rPr>
              <a:t>воспаления</a:t>
            </a:r>
            <a:r>
              <a:rPr lang="ru-RU" baseline="30000" dirty="0">
                <a:solidFill>
                  <a:srgbClr val="002060"/>
                </a:solidFill>
                <a:latin typeface="+mj-lt"/>
                <a:cs typeface="+mn-cs"/>
              </a:rPr>
              <a:t>4</a:t>
            </a:r>
            <a:endParaRPr lang="en-US" baseline="300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18" name="Arrow: Bent 8">
            <a:extLst>
              <a:ext uri="{FF2B5EF4-FFF2-40B4-BE49-F238E27FC236}">
                <a16:creationId xmlns:a16="http://schemas.microsoft.com/office/drawing/2014/main" xmlns="" id="{54B8D4EC-17FF-4295-96F1-2B059D70EEBC}"/>
              </a:ext>
            </a:extLst>
          </p:cNvPr>
          <p:cNvSpPr/>
          <p:nvPr/>
        </p:nvSpPr>
        <p:spPr>
          <a:xfrm flipH="1">
            <a:off x="8871980" y="1776619"/>
            <a:ext cx="707760" cy="680891"/>
          </a:xfrm>
          <a:prstGeom prst="bent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25491E72-EE26-4A04-91B3-8F1D3DBE7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00" t="63389" r="48207" b="5209"/>
          <a:stretch/>
        </p:blipFill>
        <p:spPr>
          <a:xfrm>
            <a:off x="2004455" y="4190264"/>
            <a:ext cx="999792" cy="972081"/>
          </a:xfrm>
          <a:prstGeom prst="ellipse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xmlns="" id="{103F0264-0451-48FB-B6D3-76276882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93" t="66882" r="19329" b="5210"/>
          <a:stretch/>
        </p:blipFill>
        <p:spPr>
          <a:xfrm>
            <a:off x="8988966" y="4190263"/>
            <a:ext cx="1000838" cy="9720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29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История заболевания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ГКС – </a:t>
            </a:r>
            <a:r>
              <a:rPr lang="ru-RU" dirty="0" err="1"/>
              <a:t>глюкокортикостероиды</a:t>
            </a:r>
            <a:endParaRPr lang="ru-RU" dirty="0"/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290945" y="1402475"/>
            <a:ext cx="7668491" cy="41703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err="1" smtClean="0"/>
              <a:t>Аллергологический</a:t>
            </a:r>
            <a:r>
              <a:rPr lang="ru-RU" dirty="0" smtClean="0"/>
              <a:t> анамнез не отягощен.</a:t>
            </a:r>
            <a:endParaRPr lang="ru-RU" dirty="0"/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В течение </a:t>
            </a:r>
            <a:r>
              <a:rPr lang="ru-RU" dirty="0" smtClean="0"/>
              <a:t>нескольких последних лет </a:t>
            </a:r>
            <a:r>
              <a:rPr lang="ru-RU" dirty="0"/>
              <a:t>периодически беспокоит приступообразный </a:t>
            </a:r>
            <a:r>
              <a:rPr lang="ru-RU" dirty="0" smtClean="0"/>
              <a:t>кашель,  </a:t>
            </a:r>
            <a:r>
              <a:rPr lang="ru-RU" dirty="0"/>
              <a:t>чувство заложенности в грудной </a:t>
            </a:r>
            <a:r>
              <a:rPr lang="ru-RU" dirty="0" smtClean="0"/>
              <a:t>клетке, появляются в связи с эпизодами ОРВИ, задерживаются на длительное время. </a:t>
            </a:r>
            <a:r>
              <a:rPr lang="ru-RU" dirty="0"/>
              <a:t>Установлен диагноз хронический бронхит. </a:t>
            </a:r>
            <a:r>
              <a:rPr lang="ru-RU" dirty="0"/>
              <a:t>Терапевтом назначались курсы антибактериальной терапии, без эффекта</a:t>
            </a:r>
            <a:r>
              <a:rPr lang="ru-RU" dirty="0" smtClean="0"/>
              <a:t>. </a:t>
            </a:r>
            <a:r>
              <a:rPr lang="ru-RU" dirty="0" smtClean="0"/>
              <a:t>При </a:t>
            </a:r>
            <a:r>
              <a:rPr lang="ru-RU" dirty="0"/>
              <a:t>появлении кашлевого синдрома принимает </a:t>
            </a:r>
            <a:r>
              <a:rPr lang="ru-RU" dirty="0" err="1" smtClean="0"/>
              <a:t>мукоактивные</a:t>
            </a:r>
            <a:r>
              <a:rPr lang="ru-RU" dirty="0" smtClean="0"/>
              <a:t> </a:t>
            </a:r>
            <a:r>
              <a:rPr lang="ru-RU" dirty="0"/>
              <a:t>препараты, для купирования симптомов использует </a:t>
            </a:r>
            <a:r>
              <a:rPr lang="ru-RU" dirty="0" err="1"/>
              <a:t>сальбутамол</a:t>
            </a:r>
            <a:r>
              <a:rPr lang="ru-RU" dirty="0"/>
              <a:t> </a:t>
            </a:r>
            <a:r>
              <a:rPr lang="ru-RU" dirty="0" smtClean="0"/>
              <a:t>100 - 200 </a:t>
            </a:r>
            <a:r>
              <a:rPr lang="ru-RU" dirty="0"/>
              <a:t>мкг</a:t>
            </a:r>
            <a:r>
              <a:rPr lang="ru-RU" dirty="0" smtClean="0"/>
              <a:t>. 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Ухудшение </a:t>
            </a:r>
            <a:r>
              <a:rPr lang="ru-RU" dirty="0"/>
              <a:t>самочувствия в течение двух </a:t>
            </a:r>
            <a:r>
              <a:rPr lang="ru-RU" dirty="0" smtClean="0"/>
              <a:t>месяцев, спровоцировано эпизодом ОРВИ, </a:t>
            </a:r>
            <a:r>
              <a:rPr lang="ru-RU" dirty="0"/>
              <a:t>когда </a:t>
            </a:r>
            <a:r>
              <a:rPr lang="ru-RU" dirty="0" smtClean="0"/>
              <a:t>появились повышение температуры, заложенность носа, приступообразный </a:t>
            </a:r>
            <a:r>
              <a:rPr lang="ru-RU" dirty="0"/>
              <a:t>кашель, ощущение хрипов в грудной клетке, потребность в применении сальбутамола 3-4 раза в неделю. </a:t>
            </a:r>
            <a:r>
              <a:rPr lang="ru-RU" dirty="0" smtClean="0"/>
              <a:t>В последующем нормализация температуры тела, сохранение кашля, хрипов, </a:t>
            </a:r>
            <a:r>
              <a:rPr lang="ru-RU" dirty="0" smtClean="0"/>
              <a:t>ощущения заложенности в груди. </a:t>
            </a:r>
            <a:r>
              <a:rPr lang="ru-RU" dirty="0" smtClean="0"/>
              <a:t>На </a:t>
            </a:r>
            <a:r>
              <a:rPr lang="ru-RU" dirty="0"/>
              <a:t>фоне терапии </a:t>
            </a:r>
            <a:r>
              <a:rPr lang="ru-RU" dirty="0" err="1"/>
              <a:t>лазолваном</a:t>
            </a:r>
            <a:r>
              <a:rPr lang="ru-RU" dirty="0"/>
              <a:t>, </a:t>
            </a:r>
            <a:r>
              <a:rPr lang="ru-RU" dirty="0" err="1" smtClean="0"/>
              <a:t>флуимуцилом</a:t>
            </a:r>
            <a:r>
              <a:rPr lang="ru-RU" dirty="0" smtClean="0"/>
              <a:t> эффекта не отмечает. Приступы кашля снимает </a:t>
            </a:r>
            <a:r>
              <a:rPr lang="ru-RU" dirty="0" err="1" smtClean="0"/>
              <a:t>сальбутамолом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F39922A-3881-4FE6-B6B6-5A316DE76A5F}"/>
              </a:ext>
            </a:extLst>
          </p:cNvPr>
          <p:cNvCxnSpPr>
            <a:cxnSpLocks/>
          </p:cNvCxnSpPr>
          <p:nvPr/>
        </p:nvCxnSpPr>
        <p:spPr>
          <a:xfrm>
            <a:off x="8241947" y="1731437"/>
            <a:ext cx="0" cy="459310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A11615-D5A9-4CAB-A4EA-9F30362C443B}"/>
              </a:ext>
            </a:extLst>
          </p:cNvPr>
          <p:cNvSpPr txBox="1"/>
          <p:nvPr/>
        </p:nvSpPr>
        <p:spPr>
          <a:xfrm>
            <a:off x="8717973" y="1308957"/>
            <a:ext cx="312697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600" b="1" dirty="0">
                <a:solidFill>
                  <a:schemeClr val="accent2"/>
                </a:solidFill>
              </a:rPr>
              <a:t>СТАТУС КУРЕНИЯ: </a:t>
            </a:r>
          </a:p>
          <a:p>
            <a:pPr>
              <a:buClr>
                <a:schemeClr val="accent1"/>
              </a:buClr>
            </a:pPr>
            <a:r>
              <a:rPr lang="ru-RU" sz="1600" dirty="0" smtClean="0"/>
              <a:t>Курит в течение 15 лет, не регулярно, от 5 до 10 сигарет в день.</a:t>
            </a:r>
            <a:endParaRPr lang="ru-RU" sz="1600" dirty="0"/>
          </a:p>
          <a:p>
            <a:pPr>
              <a:buClr>
                <a:schemeClr val="accent1"/>
              </a:buClr>
            </a:pPr>
            <a:endParaRPr lang="ru-RU" sz="1600" dirty="0"/>
          </a:p>
          <a:p>
            <a:pPr>
              <a:buClr>
                <a:schemeClr val="accent1"/>
              </a:buClr>
            </a:pPr>
            <a:r>
              <a:rPr lang="ru-RU" sz="1600" dirty="0"/>
              <a:t>	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>
                <a:solidFill>
                  <a:schemeClr val="accent2"/>
                </a:solidFill>
              </a:rPr>
              <a:t>СОПУТСТВУЮЩИЕ </a:t>
            </a:r>
            <a:r>
              <a:rPr lang="ru-RU" sz="1600" b="1" dirty="0" smtClean="0">
                <a:solidFill>
                  <a:schemeClr val="accent2"/>
                </a:solidFill>
              </a:rPr>
              <a:t>ЗАБОЛЕВАНИЯ: 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1600" dirty="0" smtClean="0"/>
              <a:t>нет.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1600" b="1" cap="all" dirty="0" smtClean="0">
                <a:solidFill>
                  <a:srgbClr val="FF0000"/>
                </a:solidFill>
              </a:rPr>
              <a:t>Профессиональный анамнез: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1600" dirty="0" smtClean="0"/>
              <a:t>Парикмахер, работа с краской для волос, в последние месяцы с растворами для выпрямления волос. Стаж работы 23 года.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8D5B6E-B42E-4084-905E-5AB432FA5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15364" y="3122807"/>
            <a:ext cx="275246" cy="275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BE720A-7308-44E9-98CD-909E48AC9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15364" y="1996609"/>
            <a:ext cx="275246" cy="2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6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err="1"/>
              <a:t>Формотерол</a:t>
            </a:r>
            <a:r>
              <a:rPr lang="ru-RU" sz="2600" dirty="0"/>
              <a:t> в составе Симбикорт</a:t>
            </a:r>
            <a:r>
              <a:rPr lang="ru-RU" sz="2600" baseline="30000" dirty="0"/>
              <a:t>®</a:t>
            </a:r>
            <a:r>
              <a:rPr lang="ru-RU" sz="2600" dirty="0"/>
              <a:t>: время развития </a:t>
            </a:r>
            <a:r>
              <a:rPr lang="ru-RU" sz="2600" dirty="0" err="1"/>
              <a:t>бронхолитического</a:t>
            </a:r>
            <a:r>
              <a:rPr lang="ru-RU" sz="2600" dirty="0"/>
              <a:t> эффекта сопоставимо с </a:t>
            </a:r>
            <a:r>
              <a:rPr lang="ru-RU" sz="2600" dirty="0" err="1"/>
              <a:t>сальбутамолом</a:t>
            </a:r>
            <a:r>
              <a:rPr lang="ru-RU" sz="2600" dirty="0"/>
              <a:t>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ОФВ</a:t>
            </a:r>
            <a:r>
              <a:rPr lang="ru-RU" baseline="-25000" dirty="0"/>
              <a:t>1</a:t>
            </a:r>
            <a:r>
              <a:rPr lang="ru-RU" dirty="0"/>
              <a:t>- объем форсированного выдоха за 1 секунду</a:t>
            </a:r>
            <a:r>
              <a:rPr lang="en-US" dirty="0"/>
              <a:t> </a:t>
            </a:r>
            <a:r>
              <a:rPr lang="ru-RU" dirty="0"/>
              <a:t>ДАИ - дозированный аэрозольный ингалятор</a:t>
            </a:r>
          </a:p>
          <a:p>
            <a:r>
              <a:rPr lang="es-AR" dirty="0"/>
              <a:t>Seberova E and Andersson A. Respir Med 2000;94(6):607-611.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30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62B40C2C-0B47-442E-A09B-70C6F9929495}"/>
              </a:ext>
            </a:extLst>
          </p:cNvPr>
          <p:cNvGrpSpPr/>
          <p:nvPr/>
        </p:nvGrpSpPr>
        <p:grpSpPr>
          <a:xfrm>
            <a:off x="815976" y="1209964"/>
            <a:ext cx="10633585" cy="4914875"/>
            <a:chOff x="815976" y="1209964"/>
            <a:chExt cx="10633585" cy="4914875"/>
          </a:xfrm>
        </p:grpSpPr>
        <p:graphicFrame>
          <p:nvGraphicFramePr>
            <p:cNvPr id="27" name="Диаграмма 26">
              <a:extLst>
                <a:ext uri="{FF2B5EF4-FFF2-40B4-BE49-F238E27FC236}">
                  <a16:creationId xmlns:a16="http://schemas.microsoft.com/office/drawing/2014/main" xmlns="" id="{CBE995F1-DA18-4E47-9921-0A7F777653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0696139"/>
                </p:ext>
              </p:extLst>
            </p:nvPr>
          </p:nvGraphicFramePr>
          <p:xfrm>
            <a:off x="1259840" y="1209964"/>
            <a:ext cx="10189721" cy="4560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0159477-1BAA-435B-9CF8-32C46887B348}"/>
                </a:ext>
              </a:extLst>
            </p:cNvPr>
            <p:cNvSpPr txBox="1"/>
            <p:nvPr/>
          </p:nvSpPr>
          <p:spPr>
            <a:xfrm rot="16200000">
              <a:off x="-266620" y="3351921"/>
              <a:ext cx="24421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% изменений ОФВ</a:t>
              </a:r>
              <a:r>
                <a:rPr lang="ru-RU" sz="1200" b="1" baseline="-250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A0A566-5BE4-4F18-B05F-2F18ED99295D}"/>
                </a:ext>
              </a:extLst>
            </p:cNvPr>
            <p:cNvSpPr txBox="1"/>
            <p:nvPr/>
          </p:nvSpPr>
          <p:spPr>
            <a:xfrm>
              <a:off x="4983017" y="5578374"/>
              <a:ext cx="2710442" cy="1950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 defTabSz="342900">
                <a:defRPr/>
              </a:pPr>
              <a:r>
                <a:rPr lang="ru-RU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Минуты после приема препарата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59DB75D-B1C7-4C13-BFA1-E643EF9BC03F}"/>
                </a:ext>
              </a:extLst>
            </p:cNvPr>
            <p:cNvSpPr txBox="1"/>
            <p:nvPr/>
          </p:nvSpPr>
          <p:spPr>
            <a:xfrm>
              <a:off x="1696802" y="5872839"/>
              <a:ext cx="816027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defTabSz="342900">
                <a:defRPr/>
              </a:pPr>
              <a:r>
                <a:rPr lang="ru-RU" sz="11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Плацебо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9B4DF17-0CC1-48B8-9709-AED9FC0CC2B1}"/>
                </a:ext>
              </a:extLst>
            </p:cNvPr>
            <p:cNvSpPr txBox="1"/>
            <p:nvPr/>
          </p:nvSpPr>
          <p:spPr>
            <a:xfrm>
              <a:off x="3016037" y="5872839"/>
              <a:ext cx="141796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defTabSz="342900">
                <a:defRPr/>
              </a:pPr>
              <a:r>
                <a:rPr lang="ru-RU" sz="1100" dirty="0" err="1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Формотерол</a:t>
              </a:r>
              <a:r>
                <a:rPr lang="ru-RU" sz="11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1100" dirty="0">
                  <a:solidFill>
                    <a:srgbClr val="000000"/>
                  </a:solidFill>
                  <a:latin typeface="+mj-lt"/>
                  <a:cs typeface="+mn-cs"/>
                </a:rPr>
                <a:t>4,5 мкг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FE4B5D6-A0CB-4278-9363-565350CAE05D}"/>
                </a:ext>
              </a:extLst>
            </p:cNvPr>
            <p:cNvSpPr txBox="1"/>
            <p:nvPr/>
          </p:nvSpPr>
          <p:spPr>
            <a:xfrm>
              <a:off x="4831379" y="5872839"/>
              <a:ext cx="1371247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defTabSz="342900">
                <a:defRPr/>
              </a:pPr>
              <a:r>
                <a:rPr lang="ru-RU" sz="1100" dirty="0" err="1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Формотерол</a:t>
              </a:r>
              <a:r>
                <a:rPr lang="ru-RU" sz="11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1100" dirty="0">
                  <a:solidFill>
                    <a:srgbClr val="000000"/>
                  </a:solidFill>
                  <a:latin typeface="+mj-lt"/>
                  <a:cs typeface="+mn-cs"/>
                </a:rPr>
                <a:t>9 мкг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B9291C3-CB51-41BF-9594-CA49F109FBB3}"/>
                </a:ext>
              </a:extLst>
            </p:cNvPr>
            <p:cNvSpPr txBox="1"/>
            <p:nvPr/>
          </p:nvSpPr>
          <p:spPr>
            <a:xfrm>
              <a:off x="6543667" y="5872839"/>
              <a:ext cx="1747025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defTabSz="342900">
                <a:defRPr/>
              </a:pPr>
              <a:r>
                <a:rPr lang="ru-RU" sz="1100" dirty="0" err="1">
                  <a:solidFill>
                    <a:srgbClr val="000000"/>
                  </a:solidFill>
                  <a:latin typeface="+mj-lt"/>
                  <a:cs typeface="Arial" pitchFamily="34" charset="0"/>
                </a:rPr>
                <a:t>Сальбутамол</a:t>
              </a:r>
              <a:r>
                <a:rPr lang="ru-RU" sz="11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 ДАИ 100мкг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B936FC4-8834-4F3D-842E-AE4AC3C144E1}"/>
                </a:ext>
              </a:extLst>
            </p:cNvPr>
            <p:cNvSpPr txBox="1"/>
            <p:nvPr/>
          </p:nvSpPr>
          <p:spPr>
            <a:xfrm>
              <a:off x="8654928" y="5872839"/>
              <a:ext cx="184027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defTabSz="6316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srgbClr val="000000"/>
                  </a:solidFill>
                  <a:latin typeface="+mj-lt"/>
                  <a:cs typeface="+mn-cs"/>
                </a:rPr>
                <a:t>Сальбутамол</a:t>
              </a:r>
              <a:r>
                <a:rPr lang="ru-RU" sz="1100" dirty="0">
                  <a:solidFill>
                    <a:srgbClr val="000000"/>
                  </a:solidFill>
                  <a:latin typeface="+mj-lt"/>
                  <a:cs typeface="+mn-cs"/>
                </a:rPr>
                <a:t> ДАИ 200мкг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E223C869-BACC-4F64-BC14-07331169A980}"/>
                </a:ext>
              </a:extLst>
            </p:cNvPr>
            <p:cNvGrpSpPr/>
            <p:nvPr/>
          </p:nvGrpSpPr>
          <p:grpSpPr>
            <a:xfrm>
              <a:off x="2124807" y="1790328"/>
              <a:ext cx="2665731" cy="3748093"/>
              <a:chOff x="2147788" y="1790328"/>
              <a:chExt cx="2665731" cy="3748093"/>
            </a:xfrm>
          </p:grpSpPr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xmlns="" id="{82D3D866-1584-4594-AAF9-89F50BB106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1494" y="2189480"/>
                <a:ext cx="0" cy="294132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Группа 89">
                <a:extLst>
                  <a:ext uri="{FF2B5EF4-FFF2-40B4-BE49-F238E27FC236}">
                    <a16:creationId xmlns:a16="http://schemas.microsoft.com/office/drawing/2014/main" xmlns="" id="{56E68FB2-A66B-4F18-90DE-E64A2C107A63}"/>
                  </a:ext>
                </a:extLst>
              </p:cNvPr>
              <p:cNvGrpSpPr/>
              <p:nvPr/>
            </p:nvGrpSpPr>
            <p:grpSpPr>
              <a:xfrm>
                <a:off x="2147788" y="1790328"/>
                <a:ext cx="2665731" cy="784484"/>
                <a:chOff x="2208748" y="1790328"/>
                <a:chExt cx="2665731" cy="784484"/>
              </a:xfrm>
            </p:grpSpPr>
            <p:sp>
              <p:nvSpPr>
                <p:cNvPr id="92" name="Полилиния: фигура 91">
                  <a:extLst>
                    <a:ext uri="{FF2B5EF4-FFF2-40B4-BE49-F238E27FC236}">
                      <a16:creationId xmlns:a16="http://schemas.microsoft.com/office/drawing/2014/main" xmlns="" id="{DC276EA3-CECC-4AA6-B336-146E86419E40}"/>
                    </a:ext>
                  </a:extLst>
                </p:cNvPr>
                <p:cNvSpPr/>
                <p:nvPr/>
              </p:nvSpPr>
              <p:spPr>
                <a:xfrm rot="10800000">
                  <a:off x="2208748" y="1790328"/>
                  <a:ext cx="2627412" cy="784484"/>
                </a:xfrm>
                <a:custGeom>
                  <a:avLst/>
                  <a:gdLst>
                    <a:gd name="connsiteX0" fmla="*/ 2627412 w 2627412"/>
                    <a:gd name="connsiteY0" fmla="*/ 669812 h 669812"/>
                    <a:gd name="connsiteX1" fmla="*/ 0 w 2627412"/>
                    <a:gd name="connsiteY1" fmla="*/ 669812 h 669812"/>
                    <a:gd name="connsiteX2" fmla="*/ 0 w 2627412"/>
                    <a:gd name="connsiteY2" fmla="*/ 134034 h 669812"/>
                    <a:gd name="connsiteX3" fmla="*/ 1167961 w 2627412"/>
                    <a:gd name="connsiteY3" fmla="*/ 134034 h 669812"/>
                    <a:gd name="connsiteX4" fmla="*/ 1313705 w 2627412"/>
                    <a:gd name="connsiteY4" fmla="*/ 0 h 669812"/>
                    <a:gd name="connsiteX5" fmla="*/ 1459449 w 2627412"/>
                    <a:gd name="connsiteY5" fmla="*/ 134034 h 669812"/>
                    <a:gd name="connsiteX6" fmla="*/ 2627412 w 2627412"/>
                    <a:gd name="connsiteY6" fmla="*/ 134034 h 669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27412" h="669812">
                      <a:moveTo>
                        <a:pt x="2627412" y="669812"/>
                      </a:moveTo>
                      <a:lnTo>
                        <a:pt x="0" y="669812"/>
                      </a:lnTo>
                      <a:lnTo>
                        <a:pt x="0" y="134034"/>
                      </a:lnTo>
                      <a:lnTo>
                        <a:pt x="1167961" y="134034"/>
                      </a:lnTo>
                      <a:lnTo>
                        <a:pt x="1313705" y="0"/>
                      </a:lnTo>
                      <a:lnTo>
                        <a:pt x="1459449" y="134034"/>
                      </a:lnTo>
                      <a:lnTo>
                        <a:pt x="2627412" y="1340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 defTabSz="342900"/>
                  <a:endParaRPr lang="ru-RU" sz="1200" b="1">
                    <a:solidFill>
                      <a:srgbClr val="000000"/>
                    </a:solidFill>
                    <a:latin typeface="Calibri" panose="020F0502020204030204"/>
                    <a:cs typeface="Arial" pitchFamily="34" charset="0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xmlns="" id="{E4A3E1A1-3255-49DC-84C7-973763F0BAEE}"/>
                    </a:ext>
                  </a:extLst>
                </p:cNvPr>
                <p:cNvSpPr txBox="1"/>
                <p:nvPr/>
              </p:nvSpPr>
              <p:spPr>
                <a:xfrm>
                  <a:off x="2247067" y="1821877"/>
                  <a:ext cx="2627412" cy="5357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ru-RU" sz="1200" b="1" dirty="0" err="1">
                      <a:solidFill>
                        <a:srgbClr val="000000"/>
                      </a:solidFill>
                      <a:latin typeface="+mj-lt"/>
                      <a:cs typeface="Arial" pitchFamily="34" charset="0"/>
                    </a:rPr>
                    <a:t>Формотерол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+mj-lt"/>
                      <a:cs typeface="Arial" pitchFamily="34" charset="0"/>
                    </a:rPr>
                    <a:t> действует также быстро, как </a:t>
                  </a:r>
                  <a:r>
                    <a:rPr lang="ru-RU" sz="1200" b="1" dirty="0" err="1">
                      <a:solidFill>
                        <a:srgbClr val="000000"/>
                      </a:solidFill>
                      <a:latin typeface="+mj-lt"/>
                      <a:cs typeface="Arial" pitchFamily="34" charset="0"/>
                    </a:rPr>
                    <a:t>сальбутамол</a:t>
                  </a:r>
                  <a:endParaRPr lang="ru-RU" sz="1200" b="1" dirty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xmlns="" id="{E9553B63-7A77-4411-9F33-13D8C5A296F4}"/>
                  </a:ext>
                </a:extLst>
              </p:cNvPr>
              <p:cNvSpPr/>
              <p:nvPr/>
            </p:nvSpPr>
            <p:spPr>
              <a:xfrm>
                <a:off x="3309094" y="5208221"/>
                <a:ext cx="304799" cy="330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2"/>
                    </a:solidFill>
                  </a:rPr>
                  <a:t>3</a:t>
                </a:r>
                <a:endParaRPr lang="ru-RU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A3D57F12-273C-472D-8C8F-B1FEA848CFE5}"/>
                </a:ext>
              </a:extLst>
            </p:cNvPr>
            <p:cNvGrpSpPr/>
            <p:nvPr/>
          </p:nvGrpSpPr>
          <p:grpSpPr>
            <a:xfrm>
              <a:off x="2782676" y="2171700"/>
              <a:ext cx="6971522" cy="2478857"/>
              <a:chOff x="2729336" y="2217420"/>
              <a:chExt cx="6971522" cy="2433137"/>
            </a:xfrm>
          </p:grpSpPr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xmlns="" id="{98C2DA0E-6E3F-4DB3-B2DE-E31B2D8A22CA}"/>
                  </a:ext>
                </a:extLst>
              </p:cNvPr>
              <p:cNvSpPr/>
              <p:nvPr/>
            </p:nvSpPr>
            <p:spPr>
              <a:xfrm>
                <a:off x="2729336" y="3570400"/>
                <a:ext cx="6889295" cy="1080157"/>
              </a:xfrm>
              <a:custGeom>
                <a:avLst/>
                <a:gdLst>
                  <a:gd name="connsiteX0" fmla="*/ 0 w 6889295"/>
                  <a:gd name="connsiteY0" fmla="*/ 1080157 h 1080157"/>
                  <a:gd name="connsiteX1" fmla="*/ 659098 w 6889295"/>
                  <a:gd name="connsiteY1" fmla="*/ 612460 h 1080157"/>
                  <a:gd name="connsiteX2" fmla="*/ 1118044 w 6889295"/>
                  <a:gd name="connsiteY2" fmla="*/ 420680 h 1080157"/>
                  <a:gd name="connsiteX3" fmla="*/ 2280708 w 6889295"/>
                  <a:gd name="connsiteY3" fmla="*/ 111356 h 1080157"/>
                  <a:gd name="connsiteX4" fmla="*/ 3433174 w 6889295"/>
                  <a:gd name="connsiteY4" fmla="*/ 222713 h 1080157"/>
                  <a:gd name="connsiteX5" fmla="*/ 4562692 w 6889295"/>
                  <a:gd name="connsiteY5" fmla="*/ 210340 h 1080157"/>
                  <a:gd name="connsiteX6" fmla="*/ 5731730 w 6889295"/>
                  <a:gd name="connsiteY6" fmla="*/ 0 h 1080157"/>
                  <a:gd name="connsiteX7" fmla="*/ 6889295 w 6889295"/>
                  <a:gd name="connsiteY7" fmla="*/ 0 h 108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9295" h="1080157">
                    <a:moveTo>
                      <a:pt x="0" y="1080157"/>
                    </a:moveTo>
                    <a:lnTo>
                      <a:pt x="659098" y="612460"/>
                    </a:lnTo>
                    <a:lnTo>
                      <a:pt x="1118044" y="420680"/>
                    </a:lnTo>
                    <a:lnTo>
                      <a:pt x="2280708" y="111356"/>
                    </a:lnTo>
                    <a:lnTo>
                      <a:pt x="3433174" y="222713"/>
                    </a:lnTo>
                    <a:lnTo>
                      <a:pt x="4562692" y="210340"/>
                    </a:lnTo>
                    <a:lnTo>
                      <a:pt x="5731730" y="0"/>
                    </a:lnTo>
                    <a:lnTo>
                      <a:pt x="6889295" y="0"/>
                    </a:ln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xmlns="" id="{4FE02C04-D0BA-4427-8A33-7A7A658F0E9B}"/>
                  </a:ext>
                </a:extLst>
              </p:cNvPr>
              <p:cNvSpPr/>
              <p:nvPr/>
            </p:nvSpPr>
            <p:spPr>
              <a:xfrm>
                <a:off x="2729336" y="2753786"/>
                <a:ext cx="6889295" cy="1896770"/>
              </a:xfrm>
              <a:custGeom>
                <a:avLst/>
                <a:gdLst>
                  <a:gd name="connsiteX0" fmla="*/ 6889295 w 6889295"/>
                  <a:gd name="connsiteY0" fmla="*/ 0 h 1896770"/>
                  <a:gd name="connsiteX1" fmla="*/ 5731730 w 6889295"/>
                  <a:gd name="connsiteY1" fmla="*/ 191780 h 1896770"/>
                  <a:gd name="connsiteX2" fmla="*/ 4562692 w 6889295"/>
                  <a:gd name="connsiteY2" fmla="*/ 148475 h 1896770"/>
                  <a:gd name="connsiteX3" fmla="*/ 3433174 w 6889295"/>
                  <a:gd name="connsiteY3" fmla="*/ 98983 h 1896770"/>
                  <a:gd name="connsiteX4" fmla="*/ 2280708 w 6889295"/>
                  <a:gd name="connsiteY4" fmla="*/ 197967 h 1896770"/>
                  <a:gd name="connsiteX5" fmla="*/ 1589102 w 6889295"/>
                  <a:gd name="connsiteY5" fmla="*/ 204153 h 1896770"/>
                  <a:gd name="connsiteX6" fmla="*/ 1118044 w 6889295"/>
                  <a:gd name="connsiteY6" fmla="*/ 346442 h 1896770"/>
                  <a:gd name="connsiteX7" fmla="*/ 659098 w 6889295"/>
                  <a:gd name="connsiteY7" fmla="*/ 445426 h 1896770"/>
                  <a:gd name="connsiteX8" fmla="*/ 237760 w 6889295"/>
                  <a:gd name="connsiteY8" fmla="*/ 1008394 h 1896770"/>
                  <a:gd name="connsiteX9" fmla="*/ 0 w 6889295"/>
                  <a:gd name="connsiteY9" fmla="*/ 1896771 h 189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9295" h="1896770">
                    <a:moveTo>
                      <a:pt x="6889295" y="0"/>
                    </a:moveTo>
                    <a:lnTo>
                      <a:pt x="5731730" y="191780"/>
                    </a:lnTo>
                    <a:lnTo>
                      <a:pt x="4562692" y="148475"/>
                    </a:lnTo>
                    <a:lnTo>
                      <a:pt x="3433174" y="98983"/>
                    </a:lnTo>
                    <a:lnTo>
                      <a:pt x="2280708" y="197967"/>
                    </a:lnTo>
                    <a:lnTo>
                      <a:pt x="1589102" y="204153"/>
                    </a:lnTo>
                    <a:lnTo>
                      <a:pt x="1118044" y="346442"/>
                    </a:lnTo>
                    <a:lnTo>
                      <a:pt x="659098" y="445426"/>
                    </a:lnTo>
                    <a:lnTo>
                      <a:pt x="237760" y="1008394"/>
                    </a:lnTo>
                    <a:lnTo>
                      <a:pt x="0" y="1896771"/>
                    </a:lnTo>
                  </a:path>
                </a:pathLst>
              </a:custGeom>
              <a:noFill/>
              <a:ln w="12700" cap="flat">
                <a:solidFill>
                  <a:srgbClr val="3C296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xmlns="" id="{2EC4AF16-B43B-4B31-91A0-B43F5DB9E8DB}"/>
                  </a:ext>
                </a:extLst>
              </p:cNvPr>
              <p:cNvSpPr/>
              <p:nvPr/>
            </p:nvSpPr>
            <p:spPr>
              <a:xfrm>
                <a:off x="2729336" y="2555819"/>
                <a:ext cx="6889295" cy="2094737"/>
              </a:xfrm>
              <a:custGeom>
                <a:avLst/>
                <a:gdLst>
                  <a:gd name="connsiteX0" fmla="*/ 6889295 w 6889295"/>
                  <a:gd name="connsiteY0" fmla="*/ 0 h 2094737"/>
                  <a:gd name="connsiteX1" fmla="*/ 5731730 w 6889295"/>
                  <a:gd name="connsiteY1" fmla="*/ 49492 h 2094737"/>
                  <a:gd name="connsiteX2" fmla="*/ 4562692 w 6889295"/>
                  <a:gd name="connsiteY2" fmla="*/ 49492 h 2094737"/>
                  <a:gd name="connsiteX3" fmla="*/ 3433174 w 6889295"/>
                  <a:gd name="connsiteY3" fmla="*/ 98983 h 2094737"/>
                  <a:gd name="connsiteX4" fmla="*/ 2280708 w 6889295"/>
                  <a:gd name="connsiteY4" fmla="*/ 105170 h 2094737"/>
                  <a:gd name="connsiteX5" fmla="*/ 1589102 w 6889295"/>
                  <a:gd name="connsiteY5" fmla="*/ 278391 h 2094737"/>
                  <a:gd name="connsiteX6" fmla="*/ 1118044 w 6889295"/>
                  <a:gd name="connsiteY6" fmla="*/ 426866 h 2094737"/>
                  <a:gd name="connsiteX7" fmla="*/ 659098 w 6889295"/>
                  <a:gd name="connsiteY7" fmla="*/ 569155 h 2094737"/>
                  <a:gd name="connsiteX8" fmla="*/ 237760 w 6889295"/>
                  <a:gd name="connsiteY8" fmla="*/ 958902 h 2094737"/>
                  <a:gd name="connsiteX9" fmla="*/ 0 w 6889295"/>
                  <a:gd name="connsiteY9" fmla="*/ 2094738 h 20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9295" h="2094737">
                    <a:moveTo>
                      <a:pt x="6889295" y="0"/>
                    </a:moveTo>
                    <a:lnTo>
                      <a:pt x="5731730" y="49492"/>
                    </a:lnTo>
                    <a:lnTo>
                      <a:pt x="4562692" y="49492"/>
                    </a:lnTo>
                    <a:lnTo>
                      <a:pt x="3433174" y="98983"/>
                    </a:lnTo>
                    <a:lnTo>
                      <a:pt x="2280708" y="105170"/>
                    </a:lnTo>
                    <a:lnTo>
                      <a:pt x="1589102" y="278391"/>
                    </a:lnTo>
                    <a:lnTo>
                      <a:pt x="1118044" y="426866"/>
                    </a:lnTo>
                    <a:lnTo>
                      <a:pt x="659098" y="569155"/>
                    </a:lnTo>
                    <a:lnTo>
                      <a:pt x="237760" y="958902"/>
                    </a:lnTo>
                    <a:lnTo>
                      <a:pt x="0" y="2094738"/>
                    </a:lnTo>
                  </a:path>
                </a:pathLst>
              </a:custGeom>
              <a:noFill/>
              <a:ln w="12700" cap="flat">
                <a:solidFill>
                  <a:srgbClr val="3C296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xmlns="" id="{DBC4D347-A3FD-4591-852B-2D3AE6120558}"/>
                  </a:ext>
                </a:extLst>
              </p:cNvPr>
              <p:cNvSpPr/>
              <p:nvPr/>
            </p:nvSpPr>
            <p:spPr>
              <a:xfrm>
                <a:off x="2729336" y="2388785"/>
                <a:ext cx="6889295" cy="2261772"/>
              </a:xfrm>
              <a:custGeom>
                <a:avLst/>
                <a:gdLst>
                  <a:gd name="connsiteX0" fmla="*/ 6889295 w 6889295"/>
                  <a:gd name="connsiteY0" fmla="*/ 0 h 2261772"/>
                  <a:gd name="connsiteX1" fmla="*/ 5731730 w 6889295"/>
                  <a:gd name="connsiteY1" fmla="*/ 74238 h 2261772"/>
                  <a:gd name="connsiteX2" fmla="*/ 4562692 w 6889295"/>
                  <a:gd name="connsiteY2" fmla="*/ 55678 h 2261772"/>
                  <a:gd name="connsiteX3" fmla="*/ 3433174 w 6889295"/>
                  <a:gd name="connsiteY3" fmla="*/ 167035 h 2261772"/>
                  <a:gd name="connsiteX4" fmla="*/ 2280708 w 6889295"/>
                  <a:gd name="connsiteY4" fmla="*/ 173221 h 2261772"/>
                  <a:gd name="connsiteX5" fmla="*/ 1589102 w 6889295"/>
                  <a:gd name="connsiteY5" fmla="*/ 303137 h 2261772"/>
                  <a:gd name="connsiteX6" fmla="*/ 1118044 w 6889295"/>
                  <a:gd name="connsiteY6" fmla="*/ 433053 h 2261772"/>
                  <a:gd name="connsiteX7" fmla="*/ 659098 w 6889295"/>
                  <a:gd name="connsiteY7" fmla="*/ 655766 h 2261772"/>
                  <a:gd name="connsiteX8" fmla="*/ 237760 w 6889295"/>
                  <a:gd name="connsiteY8" fmla="*/ 1095005 h 2261772"/>
                  <a:gd name="connsiteX9" fmla="*/ 0 w 6889295"/>
                  <a:gd name="connsiteY9" fmla="*/ 2261772 h 226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9295" h="2261772">
                    <a:moveTo>
                      <a:pt x="6889295" y="0"/>
                    </a:moveTo>
                    <a:lnTo>
                      <a:pt x="5731730" y="74238"/>
                    </a:lnTo>
                    <a:lnTo>
                      <a:pt x="4562692" y="55678"/>
                    </a:lnTo>
                    <a:lnTo>
                      <a:pt x="3433174" y="167035"/>
                    </a:lnTo>
                    <a:lnTo>
                      <a:pt x="2280708" y="173221"/>
                    </a:lnTo>
                    <a:lnTo>
                      <a:pt x="1589102" y="303137"/>
                    </a:lnTo>
                    <a:lnTo>
                      <a:pt x="1118044" y="433053"/>
                    </a:lnTo>
                    <a:lnTo>
                      <a:pt x="659098" y="655766"/>
                    </a:lnTo>
                    <a:lnTo>
                      <a:pt x="237760" y="1095005"/>
                    </a:lnTo>
                    <a:lnTo>
                      <a:pt x="0" y="2261772"/>
                    </a:lnTo>
                  </a:path>
                </a:pathLst>
              </a:custGeom>
              <a:noFill/>
              <a:ln w="12700" cap="flat">
                <a:solidFill>
                  <a:srgbClr val="E532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xmlns="" id="{E5A532D5-127A-46D9-B613-0F8D2154AB0B}"/>
                  </a:ext>
                </a:extLst>
              </p:cNvPr>
              <p:cNvSpPr/>
              <p:nvPr/>
            </p:nvSpPr>
            <p:spPr>
              <a:xfrm>
                <a:off x="2729336" y="2289801"/>
                <a:ext cx="6889295" cy="2360755"/>
              </a:xfrm>
              <a:custGeom>
                <a:avLst/>
                <a:gdLst>
                  <a:gd name="connsiteX0" fmla="*/ 6889295 w 6889295"/>
                  <a:gd name="connsiteY0" fmla="*/ 0 h 2360755"/>
                  <a:gd name="connsiteX1" fmla="*/ 5731730 w 6889295"/>
                  <a:gd name="connsiteY1" fmla="*/ 37119 h 2360755"/>
                  <a:gd name="connsiteX2" fmla="*/ 4562692 w 6889295"/>
                  <a:gd name="connsiteY2" fmla="*/ 61865 h 2360755"/>
                  <a:gd name="connsiteX3" fmla="*/ 3433174 w 6889295"/>
                  <a:gd name="connsiteY3" fmla="*/ 160848 h 2360755"/>
                  <a:gd name="connsiteX4" fmla="*/ 2280708 w 6889295"/>
                  <a:gd name="connsiteY4" fmla="*/ 173221 h 2360755"/>
                  <a:gd name="connsiteX5" fmla="*/ 1589102 w 6889295"/>
                  <a:gd name="connsiteY5" fmla="*/ 278391 h 2360755"/>
                  <a:gd name="connsiteX6" fmla="*/ 1118044 w 6889295"/>
                  <a:gd name="connsiteY6" fmla="*/ 439239 h 2360755"/>
                  <a:gd name="connsiteX7" fmla="*/ 659098 w 6889295"/>
                  <a:gd name="connsiteY7" fmla="*/ 754749 h 2360755"/>
                  <a:gd name="connsiteX8" fmla="*/ 237760 w 6889295"/>
                  <a:gd name="connsiteY8" fmla="*/ 1237293 h 2360755"/>
                  <a:gd name="connsiteX9" fmla="*/ 0 w 6889295"/>
                  <a:gd name="connsiteY9" fmla="*/ 2360756 h 23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9295" h="2360755">
                    <a:moveTo>
                      <a:pt x="6889295" y="0"/>
                    </a:moveTo>
                    <a:lnTo>
                      <a:pt x="5731730" y="37119"/>
                    </a:lnTo>
                    <a:lnTo>
                      <a:pt x="4562692" y="61865"/>
                    </a:lnTo>
                    <a:lnTo>
                      <a:pt x="3433174" y="160848"/>
                    </a:lnTo>
                    <a:lnTo>
                      <a:pt x="2280708" y="173221"/>
                    </a:lnTo>
                    <a:lnTo>
                      <a:pt x="1589102" y="278391"/>
                    </a:lnTo>
                    <a:lnTo>
                      <a:pt x="1118044" y="439239"/>
                    </a:lnTo>
                    <a:lnTo>
                      <a:pt x="659098" y="754749"/>
                    </a:lnTo>
                    <a:lnTo>
                      <a:pt x="237760" y="1237293"/>
                    </a:lnTo>
                    <a:lnTo>
                      <a:pt x="0" y="2360756"/>
                    </a:lnTo>
                  </a:path>
                </a:pathLst>
              </a:custGeom>
              <a:noFill/>
              <a:ln w="12700" cap="flat">
                <a:solidFill>
                  <a:srgbClr val="E532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xmlns="" id="{4AD14DF0-8847-42EE-B36C-EF311F0169B8}"/>
                  </a:ext>
                </a:extLst>
              </p:cNvPr>
              <p:cNvSpPr/>
              <p:nvPr/>
            </p:nvSpPr>
            <p:spPr>
              <a:xfrm>
                <a:off x="3325966" y="4133368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5" y="105170"/>
                      <a:pt x="54181" y="105170"/>
                    </a:cubicBezTo>
                    <a:cubicBezTo>
                      <a:pt x="24258" y="105170"/>
                      <a:pt x="0" y="81627"/>
                      <a:pt x="0" y="52585"/>
                    </a:cubicBezTo>
                    <a:cubicBezTo>
                      <a:pt x="0" y="23543"/>
                      <a:pt x="24258" y="0"/>
                      <a:pt x="54181" y="0"/>
                    </a:cubicBezTo>
                    <a:cubicBezTo>
                      <a:pt x="84105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xmlns="" id="{9E585D56-D17B-4AF0-B791-9BF073827B37}"/>
                  </a:ext>
                </a:extLst>
              </p:cNvPr>
              <p:cNvSpPr/>
              <p:nvPr/>
            </p:nvSpPr>
            <p:spPr>
              <a:xfrm>
                <a:off x="3778538" y="3941588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5" y="105170"/>
                      <a:pt x="54181" y="105170"/>
                    </a:cubicBezTo>
                    <a:cubicBezTo>
                      <a:pt x="24258" y="105170"/>
                      <a:pt x="0" y="81627"/>
                      <a:pt x="0" y="52585"/>
                    </a:cubicBezTo>
                    <a:cubicBezTo>
                      <a:pt x="0" y="23543"/>
                      <a:pt x="24258" y="0"/>
                      <a:pt x="54181" y="0"/>
                    </a:cubicBezTo>
                    <a:cubicBezTo>
                      <a:pt x="84105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671F8B28-21F5-4396-9B10-ACD806669812}"/>
                  </a:ext>
                </a:extLst>
              </p:cNvPr>
              <p:cNvSpPr/>
              <p:nvPr/>
            </p:nvSpPr>
            <p:spPr>
              <a:xfrm>
                <a:off x="4957775" y="3626078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5" y="105170"/>
                      <a:pt x="54181" y="105170"/>
                    </a:cubicBezTo>
                    <a:cubicBezTo>
                      <a:pt x="24258" y="105170"/>
                      <a:pt x="0" y="81627"/>
                      <a:pt x="0" y="52585"/>
                    </a:cubicBezTo>
                    <a:cubicBezTo>
                      <a:pt x="0" y="23543"/>
                      <a:pt x="24258" y="0"/>
                      <a:pt x="54181" y="0"/>
                    </a:cubicBezTo>
                    <a:cubicBezTo>
                      <a:pt x="84105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xmlns="" id="{F15BB7AD-F48D-480F-8F91-27386A585BC8}"/>
                  </a:ext>
                </a:extLst>
              </p:cNvPr>
              <p:cNvSpPr/>
              <p:nvPr/>
            </p:nvSpPr>
            <p:spPr>
              <a:xfrm>
                <a:off x="2935861" y="3458425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4 h 98983"/>
                  <a:gd name="connsiteX3" fmla="*/ 0 w 101988"/>
                  <a:gd name="connsiteY3" fmla="*/ 98984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4"/>
                    </a:lnTo>
                    <a:lnTo>
                      <a:pt x="0" y="98984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xmlns="" id="{E40805C3-69C9-4735-9092-5CF77C1FB7B0}"/>
                  </a:ext>
                </a:extLst>
              </p:cNvPr>
              <p:cNvSpPr/>
              <p:nvPr/>
            </p:nvSpPr>
            <p:spPr>
              <a:xfrm>
                <a:off x="3321504" y="2993821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xmlns="" id="{6CD87A19-9B5C-4125-9625-29720044CB47}"/>
                  </a:ext>
                </a:extLst>
              </p:cNvPr>
              <p:cNvSpPr/>
              <p:nvPr/>
            </p:nvSpPr>
            <p:spPr>
              <a:xfrm>
                <a:off x="3824433" y="2762447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xmlns="" id="{754CF08E-C0A7-40F2-8FA7-721D30857473}"/>
                  </a:ext>
                </a:extLst>
              </p:cNvPr>
              <p:cNvSpPr/>
              <p:nvPr/>
            </p:nvSpPr>
            <p:spPr>
              <a:xfrm>
                <a:off x="4273818" y="2636243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xmlns="" id="{D85CA59E-8831-48C7-9B12-3016D78EE373}"/>
                  </a:ext>
                </a:extLst>
              </p:cNvPr>
              <p:cNvSpPr/>
              <p:nvPr/>
            </p:nvSpPr>
            <p:spPr>
              <a:xfrm>
                <a:off x="4943114" y="2505709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xmlns="" id="{F4F533B7-355E-441A-B299-11454ABA4D2C}"/>
                  </a:ext>
                </a:extLst>
              </p:cNvPr>
              <p:cNvSpPr/>
              <p:nvPr/>
            </p:nvSpPr>
            <p:spPr>
              <a:xfrm>
                <a:off x="6097492" y="2489005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xmlns="" id="{1939513C-9198-4CE7-8528-52B1BB4068F5}"/>
                  </a:ext>
                </a:extLst>
              </p:cNvPr>
              <p:cNvSpPr/>
              <p:nvPr/>
            </p:nvSpPr>
            <p:spPr>
              <a:xfrm>
                <a:off x="7253144" y="2397446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xmlns="" id="{F63F6EBB-811D-41A9-966B-92FD29BB62F7}"/>
                  </a:ext>
                </a:extLst>
              </p:cNvPr>
              <p:cNvSpPr/>
              <p:nvPr/>
            </p:nvSpPr>
            <p:spPr>
              <a:xfrm>
                <a:off x="6094305" y="3733104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5" y="105170"/>
                      <a:pt x="54181" y="105170"/>
                    </a:cubicBezTo>
                    <a:cubicBezTo>
                      <a:pt x="24258" y="105170"/>
                      <a:pt x="0" y="81627"/>
                      <a:pt x="0" y="52585"/>
                    </a:cubicBezTo>
                    <a:cubicBezTo>
                      <a:pt x="0" y="23543"/>
                      <a:pt x="24258" y="0"/>
                      <a:pt x="54181" y="0"/>
                    </a:cubicBezTo>
                    <a:cubicBezTo>
                      <a:pt x="84105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xmlns="" id="{45C18462-1BA4-4E24-991D-8E0919DED209}"/>
                  </a:ext>
                </a:extLst>
              </p:cNvPr>
              <p:cNvSpPr/>
              <p:nvPr/>
            </p:nvSpPr>
            <p:spPr>
              <a:xfrm>
                <a:off x="7267168" y="3726917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5" y="105170"/>
                      <a:pt x="54181" y="105170"/>
                    </a:cubicBezTo>
                    <a:cubicBezTo>
                      <a:pt x="24258" y="105170"/>
                      <a:pt x="0" y="81627"/>
                      <a:pt x="0" y="52585"/>
                    </a:cubicBezTo>
                    <a:cubicBezTo>
                      <a:pt x="0" y="23543"/>
                      <a:pt x="24258" y="0"/>
                      <a:pt x="54181" y="0"/>
                    </a:cubicBezTo>
                    <a:cubicBezTo>
                      <a:pt x="84105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1F7B98D1-D303-4D02-BF47-3E0D506CB097}"/>
                  </a:ext>
                </a:extLst>
              </p:cNvPr>
              <p:cNvSpPr/>
              <p:nvPr/>
            </p:nvSpPr>
            <p:spPr>
              <a:xfrm>
                <a:off x="8406247" y="3508535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4" y="105170"/>
                      <a:pt x="54181" y="105170"/>
                    </a:cubicBezTo>
                    <a:cubicBezTo>
                      <a:pt x="24258" y="105170"/>
                      <a:pt x="0" y="81627"/>
                      <a:pt x="0" y="52585"/>
                    </a:cubicBezTo>
                    <a:cubicBezTo>
                      <a:pt x="0" y="23543"/>
                      <a:pt x="24258" y="0"/>
                      <a:pt x="54181" y="0"/>
                    </a:cubicBezTo>
                    <a:cubicBezTo>
                      <a:pt x="84104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xmlns="" id="{6D7DF175-41DF-462E-9E08-8398AA922C68}"/>
                  </a:ext>
                </a:extLst>
              </p:cNvPr>
              <p:cNvSpPr/>
              <p:nvPr/>
            </p:nvSpPr>
            <p:spPr>
              <a:xfrm>
                <a:off x="9592496" y="3516578"/>
                <a:ext cx="108362" cy="105169"/>
              </a:xfrm>
              <a:custGeom>
                <a:avLst/>
                <a:gdLst>
                  <a:gd name="connsiteX0" fmla="*/ 108362 w 108362"/>
                  <a:gd name="connsiteY0" fmla="*/ 52585 h 105169"/>
                  <a:gd name="connsiteX1" fmla="*/ 54181 w 108362"/>
                  <a:gd name="connsiteY1" fmla="*/ 105170 h 105169"/>
                  <a:gd name="connsiteX2" fmla="*/ 0 w 108362"/>
                  <a:gd name="connsiteY2" fmla="*/ 52585 h 105169"/>
                  <a:gd name="connsiteX3" fmla="*/ 54181 w 108362"/>
                  <a:gd name="connsiteY3" fmla="*/ 0 h 105169"/>
                  <a:gd name="connsiteX4" fmla="*/ 108362 w 108362"/>
                  <a:gd name="connsiteY4" fmla="*/ 52585 h 1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62" h="105169">
                    <a:moveTo>
                      <a:pt x="108362" y="52585"/>
                    </a:moveTo>
                    <a:cubicBezTo>
                      <a:pt x="108362" y="81627"/>
                      <a:pt x="84105" y="105170"/>
                      <a:pt x="54181" y="105170"/>
                    </a:cubicBezTo>
                    <a:cubicBezTo>
                      <a:pt x="24257" y="105170"/>
                      <a:pt x="0" y="81627"/>
                      <a:pt x="0" y="52585"/>
                    </a:cubicBezTo>
                    <a:cubicBezTo>
                      <a:pt x="0" y="23543"/>
                      <a:pt x="24257" y="0"/>
                      <a:pt x="54181" y="0"/>
                    </a:cubicBezTo>
                    <a:cubicBezTo>
                      <a:pt x="84105" y="0"/>
                      <a:pt x="108362" y="23543"/>
                      <a:pt x="108362" y="525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xmlns="" id="{FAC94EF7-85EC-4B62-9672-7396261B641C}"/>
                  </a:ext>
                </a:extLst>
              </p:cNvPr>
              <p:cNvSpPr/>
              <p:nvPr/>
            </p:nvSpPr>
            <p:spPr>
              <a:xfrm>
                <a:off x="8389674" y="2424666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xmlns="" id="{5CE23F8A-9BFE-49FE-BE3C-982560B07D38}"/>
                  </a:ext>
                </a:extLst>
              </p:cNvPr>
              <p:cNvSpPr/>
              <p:nvPr/>
            </p:nvSpPr>
            <p:spPr>
              <a:xfrm>
                <a:off x="9530028" y="2346717"/>
                <a:ext cx="101988" cy="98983"/>
              </a:xfrm>
              <a:custGeom>
                <a:avLst/>
                <a:gdLst>
                  <a:gd name="connsiteX0" fmla="*/ 0 w 101988"/>
                  <a:gd name="connsiteY0" fmla="*/ 0 h 98983"/>
                  <a:gd name="connsiteX1" fmla="*/ 101988 w 101988"/>
                  <a:gd name="connsiteY1" fmla="*/ 0 h 98983"/>
                  <a:gd name="connsiteX2" fmla="*/ 101988 w 101988"/>
                  <a:gd name="connsiteY2" fmla="*/ 98983 h 98983"/>
                  <a:gd name="connsiteX3" fmla="*/ 0 w 101988"/>
                  <a:gd name="connsiteY3" fmla="*/ 98983 h 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8" h="98983">
                    <a:moveTo>
                      <a:pt x="0" y="0"/>
                    </a:moveTo>
                    <a:lnTo>
                      <a:pt x="101988" y="0"/>
                    </a:lnTo>
                    <a:lnTo>
                      <a:pt x="101988" y="98983"/>
                    </a:lnTo>
                    <a:lnTo>
                      <a:pt x="0" y="98983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xmlns="" id="{504D1683-D4F9-4799-919F-BB4FE0C926C8}"/>
                  </a:ext>
                </a:extLst>
              </p:cNvPr>
              <p:cNvSpPr/>
              <p:nvPr/>
            </p:nvSpPr>
            <p:spPr>
              <a:xfrm rot="2700000">
                <a:off x="3276219" y="3061762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xmlns="" id="{902C7575-829F-44D9-B48D-E52571A3452C}"/>
                  </a:ext>
                </a:extLst>
              </p:cNvPr>
              <p:cNvSpPr/>
              <p:nvPr/>
            </p:nvSpPr>
            <p:spPr>
              <a:xfrm rot="2700000">
                <a:off x="3822523" y="2928355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xmlns="" id="{B65D356C-728E-4B9F-9033-B36E1B180ED6}"/>
                  </a:ext>
                </a:extLst>
              </p:cNvPr>
              <p:cNvSpPr/>
              <p:nvPr/>
            </p:nvSpPr>
            <p:spPr>
              <a:xfrm rot="2700000">
                <a:off x="4274865" y="2792631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xmlns="" id="{4E4A4ECA-7D3E-4A0C-8FE4-69AEC8FE9512}"/>
                  </a:ext>
                </a:extLst>
              </p:cNvPr>
              <p:cNvSpPr/>
              <p:nvPr/>
            </p:nvSpPr>
            <p:spPr>
              <a:xfrm rot="2700000">
                <a:off x="4961646" y="2614294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xmlns="" id="{61F756DC-87AB-4839-8DDB-E87442117755}"/>
                  </a:ext>
                </a:extLst>
              </p:cNvPr>
              <p:cNvSpPr/>
              <p:nvPr/>
            </p:nvSpPr>
            <p:spPr>
              <a:xfrm rot="2700000">
                <a:off x="6121904" y="2600175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xmlns="" id="{4754F722-FCD7-4009-804F-940D677F822F}"/>
                  </a:ext>
                </a:extLst>
              </p:cNvPr>
              <p:cNvSpPr/>
              <p:nvPr/>
            </p:nvSpPr>
            <p:spPr>
              <a:xfrm rot="2700000">
                <a:off x="7250535" y="2556412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xmlns="" id="{5D890772-A42C-4120-8C74-42CD2997F7E9}"/>
                  </a:ext>
                </a:extLst>
              </p:cNvPr>
              <p:cNvSpPr/>
              <p:nvPr/>
            </p:nvSpPr>
            <p:spPr>
              <a:xfrm rot="2700000">
                <a:off x="8423451" y="2560485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xmlns="" id="{FA5BA861-C444-40A4-87A5-6D1C0C2C2086}"/>
                  </a:ext>
                </a:extLst>
              </p:cNvPr>
              <p:cNvSpPr/>
              <p:nvPr/>
            </p:nvSpPr>
            <p:spPr>
              <a:xfrm rot="2700000">
                <a:off x="9539192" y="2516100"/>
                <a:ext cx="89876" cy="87228"/>
              </a:xfrm>
              <a:custGeom>
                <a:avLst/>
                <a:gdLst>
                  <a:gd name="connsiteX0" fmla="*/ 0 w 89876"/>
                  <a:gd name="connsiteY0" fmla="*/ 0 h 87228"/>
                  <a:gd name="connsiteX1" fmla="*/ 89876 w 89876"/>
                  <a:gd name="connsiteY1" fmla="*/ 0 h 87228"/>
                  <a:gd name="connsiteX2" fmla="*/ 89876 w 89876"/>
                  <a:gd name="connsiteY2" fmla="*/ 87228 h 87228"/>
                  <a:gd name="connsiteX3" fmla="*/ 0 w 89876"/>
                  <a:gd name="connsiteY3" fmla="*/ 87228 h 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76" h="87228">
                    <a:moveTo>
                      <a:pt x="0" y="0"/>
                    </a:moveTo>
                    <a:lnTo>
                      <a:pt x="89876" y="0"/>
                    </a:lnTo>
                    <a:lnTo>
                      <a:pt x="89876" y="87228"/>
                    </a:lnTo>
                    <a:lnTo>
                      <a:pt x="0" y="872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xmlns="" id="{21B83376-300E-46EE-8B05-897A457ABD23}"/>
                  </a:ext>
                </a:extLst>
              </p:cNvPr>
              <p:cNvSpPr/>
              <p:nvPr/>
            </p:nvSpPr>
            <p:spPr>
              <a:xfrm>
                <a:off x="2918651" y="3730011"/>
                <a:ext cx="100713" cy="97746"/>
              </a:xfrm>
              <a:custGeom>
                <a:avLst/>
                <a:gdLst>
                  <a:gd name="connsiteX0" fmla="*/ 100713 w 100713"/>
                  <a:gd name="connsiteY0" fmla="*/ 74856 h 97746"/>
                  <a:gd name="connsiteX1" fmla="*/ 74579 w 100713"/>
                  <a:gd name="connsiteY1" fmla="*/ 48873 h 97746"/>
                  <a:gd name="connsiteX2" fmla="*/ 100713 w 100713"/>
                  <a:gd name="connsiteY2" fmla="*/ 23509 h 97746"/>
                  <a:gd name="connsiteX3" fmla="*/ 76491 w 100713"/>
                  <a:gd name="connsiteY3" fmla="*/ 0 h 97746"/>
                  <a:gd name="connsiteX4" fmla="*/ 50357 w 100713"/>
                  <a:gd name="connsiteY4" fmla="*/ 25983 h 97746"/>
                  <a:gd name="connsiteX5" fmla="*/ 24222 w 100713"/>
                  <a:gd name="connsiteY5" fmla="*/ 0 h 97746"/>
                  <a:gd name="connsiteX6" fmla="*/ 0 w 100713"/>
                  <a:gd name="connsiteY6" fmla="*/ 23509 h 97746"/>
                  <a:gd name="connsiteX7" fmla="*/ 26772 w 100713"/>
                  <a:gd name="connsiteY7" fmla="*/ 48873 h 97746"/>
                  <a:gd name="connsiteX8" fmla="*/ 0 w 100713"/>
                  <a:gd name="connsiteY8" fmla="*/ 74856 h 97746"/>
                  <a:gd name="connsiteX9" fmla="*/ 24222 w 100713"/>
                  <a:gd name="connsiteY9" fmla="*/ 97746 h 97746"/>
                  <a:gd name="connsiteX10" fmla="*/ 50357 w 100713"/>
                  <a:gd name="connsiteY10" fmla="*/ 72382 h 97746"/>
                  <a:gd name="connsiteX11" fmla="*/ 76491 w 100713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746">
                    <a:moveTo>
                      <a:pt x="100713" y="74856"/>
                    </a:moveTo>
                    <a:lnTo>
                      <a:pt x="74579" y="48873"/>
                    </a:lnTo>
                    <a:lnTo>
                      <a:pt x="100713" y="23509"/>
                    </a:lnTo>
                    <a:lnTo>
                      <a:pt x="76491" y="0"/>
                    </a:lnTo>
                    <a:lnTo>
                      <a:pt x="50357" y="25983"/>
                    </a:lnTo>
                    <a:lnTo>
                      <a:pt x="24222" y="0"/>
                    </a:lnTo>
                    <a:lnTo>
                      <a:pt x="0" y="23509"/>
                    </a:lnTo>
                    <a:lnTo>
                      <a:pt x="26772" y="48873"/>
                    </a:lnTo>
                    <a:lnTo>
                      <a:pt x="0" y="74856"/>
                    </a:lnTo>
                    <a:lnTo>
                      <a:pt x="24222" y="97746"/>
                    </a:lnTo>
                    <a:lnTo>
                      <a:pt x="50357" y="72382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xmlns="" id="{E2AA751B-C975-43F7-AD7A-A33A1A1AE557}"/>
                  </a:ext>
                </a:extLst>
              </p:cNvPr>
              <p:cNvSpPr/>
              <p:nvPr/>
            </p:nvSpPr>
            <p:spPr>
              <a:xfrm>
                <a:off x="3335527" y="3158381"/>
                <a:ext cx="100713" cy="97746"/>
              </a:xfrm>
              <a:custGeom>
                <a:avLst/>
                <a:gdLst>
                  <a:gd name="connsiteX0" fmla="*/ 100713 w 100713"/>
                  <a:gd name="connsiteY0" fmla="*/ 74238 h 97746"/>
                  <a:gd name="connsiteX1" fmla="*/ 73941 w 100713"/>
                  <a:gd name="connsiteY1" fmla="*/ 48873 h 97746"/>
                  <a:gd name="connsiteX2" fmla="*/ 100713 w 100713"/>
                  <a:gd name="connsiteY2" fmla="*/ 23509 h 97746"/>
                  <a:gd name="connsiteX3" fmla="*/ 76491 w 100713"/>
                  <a:gd name="connsiteY3" fmla="*/ 0 h 97746"/>
                  <a:gd name="connsiteX4" fmla="*/ 50357 w 100713"/>
                  <a:gd name="connsiteY4" fmla="*/ 25364 h 97746"/>
                  <a:gd name="connsiteX5" fmla="*/ 23585 w 100713"/>
                  <a:gd name="connsiteY5" fmla="*/ 0 h 97746"/>
                  <a:gd name="connsiteX6" fmla="*/ 0 w 100713"/>
                  <a:gd name="connsiteY6" fmla="*/ 23509 h 97746"/>
                  <a:gd name="connsiteX7" fmla="*/ 26134 w 100713"/>
                  <a:gd name="connsiteY7" fmla="*/ 48873 h 97746"/>
                  <a:gd name="connsiteX8" fmla="*/ 0 w 100713"/>
                  <a:gd name="connsiteY8" fmla="*/ 74238 h 97746"/>
                  <a:gd name="connsiteX9" fmla="*/ 23585 w 100713"/>
                  <a:gd name="connsiteY9" fmla="*/ 97746 h 97746"/>
                  <a:gd name="connsiteX10" fmla="*/ 50357 w 100713"/>
                  <a:gd name="connsiteY10" fmla="*/ 71763 h 97746"/>
                  <a:gd name="connsiteX11" fmla="*/ 76491 w 100713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746">
                    <a:moveTo>
                      <a:pt x="100713" y="74238"/>
                    </a:moveTo>
                    <a:lnTo>
                      <a:pt x="73941" y="48873"/>
                    </a:lnTo>
                    <a:lnTo>
                      <a:pt x="100713" y="23509"/>
                    </a:lnTo>
                    <a:lnTo>
                      <a:pt x="76491" y="0"/>
                    </a:lnTo>
                    <a:lnTo>
                      <a:pt x="50357" y="25364"/>
                    </a:lnTo>
                    <a:lnTo>
                      <a:pt x="23585" y="0"/>
                    </a:lnTo>
                    <a:lnTo>
                      <a:pt x="0" y="23509"/>
                    </a:lnTo>
                    <a:lnTo>
                      <a:pt x="26134" y="48873"/>
                    </a:lnTo>
                    <a:lnTo>
                      <a:pt x="0" y="74238"/>
                    </a:lnTo>
                    <a:lnTo>
                      <a:pt x="23585" y="97746"/>
                    </a:lnTo>
                    <a:lnTo>
                      <a:pt x="50357" y="71763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xmlns="" id="{30A4E8DD-CACB-48E0-9F6A-87FAC54B7DB0}"/>
                  </a:ext>
                </a:extLst>
              </p:cNvPr>
              <p:cNvSpPr/>
              <p:nvPr/>
            </p:nvSpPr>
            <p:spPr>
              <a:xfrm>
                <a:off x="3828895" y="3042694"/>
                <a:ext cx="100713" cy="97127"/>
              </a:xfrm>
              <a:custGeom>
                <a:avLst/>
                <a:gdLst>
                  <a:gd name="connsiteX0" fmla="*/ 100713 w 100713"/>
                  <a:gd name="connsiteY0" fmla="*/ 74238 h 97127"/>
                  <a:gd name="connsiteX1" fmla="*/ 74579 w 100713"/>
                  <a:gd name="connsiteY1" fmla="*/ 48254 h 97127"/>
                  <a:gd name="connsiteX2" fmla="*/ 100713 w 100713"/>
                  <a:gd name="connsiteY2" fmla="*/ 22890 h 97127"/>
                  <a:gd name="connsiteX3" fmla="*/ 77129 w 100713"/>
                  <a:gd name="connsiteY3" fmla="*/ 0 h 97127"/>
                  <a:gd name="connsiteX4" fmla="*/ 50357 w 100713"/>
                  <a:gd name="connsiteY4" fmla="*/ 25365 h 97127"/>
                  <a:gd name="connsiteX5" fmla="*/ 24222 w 100713"/>
                  <a:gd name="connsiteY5" fmla="*/ 0 h 97127"/>
                  <a:gd name="connsiteX6" fmla="*/ 0 w 100713"/>
                  <a:gd name="connsiteY6" fmla="*/ 22890 h 97127"/>
                  <a:gd name="connsiteX7" fmla="*/ 26772 w 100713"/>
                  <a:gd name="connsiteY7" fmla="*/ 48254 h 97127"/>
                  <a:gd name="connsiteX8" fmla="*/ 0 w 100713"/>
                  <a:gd name="connsiteY8" fmla="*/ 74238 h 97127"/>
                  <a:gd name="connsiteX9" fmla="*/ 24222 w 100713"/>
                  <a:gd name="connsiteY9" fmla="*/ 97128 h 97127"/>
                  <a:gd name="connsiteX10" fmla="*/ 50357 w 100713"/>
                  <a:gd name="connsiteY10" fmla="*/ 71763 h 97127"/>
                  <a:gd name="connsiteX11" fmla="*/ 77129 w 100713"/>
                  <a:gd name="connsiteY11" fmla="*/ 97128 h 9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127">
                    <a:moveTo>
                      <a:pt x="100713" y="74238"/>
                    </a:moveTo>
                    <a:lnTo>
                      <a:pt x="74579" y="48254"/>
                    </a:lnTo>
                    <a:lnTo>
                      <a:pt x="100713" y="22890"/>
                    </a:lnTo>
                    <a:lnTo>
                      <a:pt x="77129" y="0"/>
                    </a:lnTo>
                    <a:lnTo>
                      <a:pt x="50357" y="25365"/>
                    </a:lnTo>
                    <a:lnTo>
                      <a:pt x="24222" y="0"/>
                    </a:lnTo>
                    <a:lnTo>
                      <a:pt x="0" y="22890"/>
                    </a:lnTo>
                    <a:lnTo>
                      <a:pt x="26772" y="48254"/>
                    </a:lnTo>
                    <a:lnTo>
                      <a:pt x="0" y="74238"/>
                    </a:lnTo>
                    <a:lnTo>
                      <a:pt x="24222" y="97128"/>
                    </a:lnTo>
                    <a:lnTo>
                      <a:pt x="50357" y="71763"/>
                    </a:lnTo>
                    <a:lnTo>
                      <a:pt x="77129" y="971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xmlns="" id="{939778C4-2D9E-44BD-B413-CCBF160B417B}"/>
                  </a:ext>
                </a:extLst>
              </p:cNvPr>
              <p:cNvSpPr/>
              <p:nvPr/>
            </p:nvSpPr>
            <p:spPr>
              <a:xfrm>
                <a:off x="4282104" y="2906592"/>
                <a:ext cx="100075" cy="97746"/>
              </a:xfrm>
              <a:custGeom>
                <a:avLst/>
                <a:gdLst>
                  <a:gd name="connsiteX0" fmla="*/ 100076 w 100075"/>
                  <a:gd name="connsiteY0" fmla="*/ 74238 h 97746"/>
                  <a:gd name="connsiteX1" fmla="*/ 73941 w 100075"/>
                  <a:gd name="connsiteY1" fmla="*/ 48873 h 97746"/>
                  <a:gd name="connsiteX2" fmla="*/ 100076 w 100075"/>
                  <a:gd name="connsiteY2" fmla="*/ 22890 h 97746"/>
                  <a:gd name="connsiteX3" fmla="*/ 76491 w 100075"/>
                  <a:gd name="connsiteY3" fmla="*/ 0 h 97746"/>
                  <a:gd name="connsiteX4" fmla="*/ 49719 w 100075"/>
                  <a:gd name="connsiteY4" fmla="*/ 25365 h 97746"/>
                  <a:gd name="connsiteX5" fmla="*/ 23585 w 100075"/>
                  <a:gd name="connsiteY5" fmla="*/ 0 h 97746"/>
                  <a:gd name="connsiteX6" fmla="*/ 0 w 100075"/>
                  <a:gd name="connsiteY6" fmla="*/ 22890 h 97746"/>
                  <a:gd name="connsiteX7" fmla="*/ 26134 w 100075"/>
                  <a:gd name="connsiteY7" fmla="*/ 48873 h 97746"/>
                  <a:gd name="connsiteX8" fmla="*/ 0 w 100075"/>
                  <a:gd name="connsiteY8" fmla="*/ 74238 h 97746"/>
                  <a:gd name="connsiteX9" fmla="*/ 23585 w 100075"/>
                  <a:gd name="connsiteY9" fmla="*/ 97746 h 97746"/>
                  <a:gd name="connsiteX10" fmla="*/ 49719 w 100075"/>
                  <a:gd name="connsiteY10" fmla="*/ 71763 h 97746"/>
                  <a:gd name="connsiteX11" fmla="*/ 76491 w 100075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75" h="97746">
                    <a:moveTo>
                      <a:pt x="100076" y="74238"/>
                    </a:moveTo>
                    <a:lnTo>
                      <a:pt x="73941" y="48873"/>
                    </a:lnTo>
                    <a:lnTo>
                      <a:pt x="100076" y="22890"/>
                    </a:lnTo>
                    <a:lnTo>
                      <a:pt x="76491" y="0"/>
                    </a:lnTo>
                    <a:lnTo>
                      <a:pt x="49719" y="25365"/>
                    </a:lnTo>
                    <a:lnTo>
                      <a:pt x="23585" y="0"/>
                    </a:lnTo>
                    <a:lnTo>
                      <a:pt x="0" y="22890"/>
                    </a:lnTo>
                    <a:lnTo>
                      <a:pt x="26134" y="48873"/>
                    </a:lnTo>
                    <a:lnTo>
                      <a:pt x="0" y="74238"/>
                    </a:lnTo>
                    <a:lnTo>
                      <a:pt x="23585" y="97746"/>
                    </a:lnTo>
                    <a:lnTo>
                      <a:pt x="49719" y="71763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xmlns="" id="{224DA1F3-E2E1-45AF-A66F-2ECBB287BF7F}"/>
                  </a:ext>
                </a:extLst>
              </p:cNvPr>
              <p:cNvSpPr/>
              <p:nvPr/>
            </p:nvSpPr>
            <p:spPr>
              <a:xfrm>
                <a:off x="2847259" y="3923647"/>
                <a:ext cx="100713" cy="97746"/>
              </a:xfrm>
              <a:custGeom>
                <a:avLst/>
                <a:gdLst>
                  <a:gd name="connsiteX0" fmla="*/ 100713 w 100713"/>
                  <a:gd name="connsiteY0" fmla="*/ 74856 h 97746"/>
                  <a:gd name="connsiteX1" fmla="*/ 73941 w 100713"/>
                  <a:gd name="connsiteY1" fmla="*/ 48873 h 97746"/>
                  <a:gd name="connsiteX2" fmla="*/ 100713 w 100713"/>
                  <a:gd name="connsiteY2" fmla="*/ 23509 h 97746"/>
                  <a:gd name="connsiteX3" fmla="*/ 76491 w 100713"/>
                  <a:gd name="connsiteY3" fmla="*/ 0 h 97746"/>
                  <a:gd name="connsiteX4" fmla="*/ 50357 w 100713"/>
                  <a:gd name="connsiteY4" fmla="*/ 25983 h 97746"/>
                  <a:gd name="connsiteX5" fmla="*/ 23585 w 100713"/>
                  <a:gd name="connsiteY5" fmla="*/ 0 h 97746"/>
                  <a:gd name="connsiteX6" fmla="*/ 0 w 100713"/>
                  <a:gd name="connsiteY6" fmla="*/ 23509 h 97746"/>
                  <a:gd name="connsiteX7" fmla="*/ 26134 w 100713"/>
                  <a:gd name="connsiteY7" fmla="*/ 48873 h 97746"/>
                  <a:gd name="connsiteX8" fmla="*/ 0 w 100713"/>
                  <a:gd name="connsiteY8" fmla="*/ 74856 h 97746"/>
                  <a:gd name="connsiteX9" fmla="*/ 23585 w 100713"/>
                  <a:gd name="connsiteY9" fmla="*/ 97746 h 97746"/>
                  <a:gd name="connsiteX10" fmla="*/ 50357 w 100713"/>
                  <a:gd name="connsiteY10" fmla="*/ 72382 h 97746"/>
                  <a:gd name="connsiteX11" fmla="*/ 76491 w 100713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746">
                    <a:moveTo>
                      <a:pt x="100713" y="74856"/>
                    </a:moveTo>
                    <a:lnTo>
                      <a:pt x="73941" y="48873"/>
                    </a:lnTo>
                    <a:lnTo>
                      <a:pt x="100713" y="23509"/>
                    </a:lnTo>
                    <a:lnTo>
                      <a:pt x="76491" y="0"/>
                    </a:lnTo>
                    <a:lnTo>
                      <a:pt x="50357" y="25983"/>
                    </a:lnTo>
                    <a:lnTo>
                      <a:pt x="23585" y="0"/>
                    </a:lnTo>
                    <a:lnTo>
                      <a:pt x="0" y="23509"/>
                    </a:lnTo>
                    <a:lnTo>
                      <a:pt x="26134" y="48873"/>
                    </a:lnTo>
                    <a:lnTo>
                      <a:pt x="0" y="74856"/>
                    </a:lnTo>
                    <a:lnTo>
                      <a:pt x="23585" y="97746"/>
                    </a:lnTo>
                    <a:lnTo>
                      <a:pt x="50357" y="72382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xmlns="" id="{4F6EFA78-0215-4225-AEB2-F66C801F759F}"/>
                  </a:ext>
                </a:extLst>
              </p:cNvPr>
              <p:cNvSpPr/>
              <p:nvPr/>
            </p:nvSpPr>
            <p:spPr>
              <a:xfrm>
                <a:off x="4980723" y="2898550"/>
                <a:ext cx="100713" cy="97127"/>
              </a:xfrm>
              <a:custGeom>
                <a:avLst/>
                <a:gdLst>
                  <a:gd name="connsiteX0" fmla="*/ 100713 w 100713"/>
                  <a:gd name="connsiteY0" fmla="*/ 74238 h 97127"/>
                  <a:gd name="connsiteX1" fmla="*/ 74579 w 100713"/>
                  <a:gd name="connsiteY1" fmla="*/ 48873 h 97127"/>
                  <a:gd name="connsiteX2" fmla="*/ 100713 w 100713"/>
                  <a:gd name="connsiteY2" fmla="*/ 22890 h 97127"/>
                  <a:gd name="connsiteX3" fmla="*/ 76491 w 100713"/>
                  <a:gd name="connsiteY3" fmla="*/ 0 h 97127"/>
                  <a:gd name="connsiteX4" fmla="*/ 50357 w 100713"/>
                  <a:gd name="connsiteY4" fmla="*/ 25365 h 97127"/>
                  <a:gd name="connsiteX5" fmla="*/ 24222 w 100713"/>
                  <a:gd name="connsiteY5" fmla="*/ 0 h 97127"/>
                  <a:gd name="connsiteX6" fmla="*/ 0 w 100713"/>
                  <a:gd name="connsiteY6" fmla="*/ 22890 h 97127"/>
                  <a:gd name="connsiteX7" fmla="*/ 26134 w 100713"/>
                  <a:gd name="connsiteY7" fmla="*/ 48873 h 97127"/>
                  <a:gd name="connsiteX8" fmla="*/ 0 w 100713"/>
                  <a:gd name="connsiteY8" fmla="*/ 74238 h 97127"/>
                  <a:gd name="connsiteX9" fmla="*/ 24222 w 100713"/>
                  <a:gd name="connsiteY9" fmla="*/ 97128 h 97127"/>
                  <a:gd name="connsiteX10" fmla="*/ 50357 w 100713"/>
                  <a:gd name="connsiteY10" fmla="*/ 71763 h 97127"/>
                  <a:gd name="connsiteX11" fmla="*/ 76491 w 100713"/>
                  <a:gd name="connsiteY11" fmla="*/ 97128 h 9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127">
                    <a:moveTo>
                      <a:pt x="100713" y="74238"/>
                    </a:moveTo>
                    <a:lnTo>
                      <a:pt x="74579" y="48873"/>
                    </a:lnTo>
                    <a:lnTo>
                      <a:pt x="100713" y="22890"/>
                    </a:lnTo>
                    <a:lnTo>
                      <a:pt x="76491" y="0"/>
                    </a:lnTo>
                    <a:lnTo>
                      <a:pt x="50357" y="25365"/>
                    </a:lnTo>
                    <a:lnTo>
                      <a:pt x="24222" y="0"/>
                    </a:lnTo>
                    <a:lnTo>
                      <a:pt x="0" y="22890"/>
                    </a:lnTo>
                    <a:lnTo>
                      <a:pt x="26134" y="48873"/>
                    </a:lnTo>
                    <a:lnTo>
                      <a:pt x="0" y="74238"/>
                    </a:lnTo>
                    <a:lnTo>
                      <a:pt x="24222" y="97128"/>
                    </a:lnTo>
                    <a:lnTo>
                      <a:pt x="50357" y="71763"/>
                    </a:lnTo>
                    <a:lnTo>
                      <a:pt x="76491" y="97128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xmlns="" id="{221B14E7-5165-466B-88BF-3FA6EBFFCC64}"/>
                  </a:ext>
                </a:extLst>
              </p:cNvPr>
              <p:cNvSpPr/>
              <p:nvPr/>
            </p:nvSpPr>
            <p:spPr>
              <a:xfrm>
                <a:off x="6133188" y="2810702"/>
                <a:ext cx="100075" cy="97746"/>
              </a:xfrm>
              <a:custGeom>
                <a:avLst/>
                <a:gdLst>
                  <a:gd name="connsiteX0" fmla="*/ 100076 w 100075"/>
                  <a:gd name="connsiteY0" fmla="*/ 74238 h 97746"/>
                  <a:gd name="connsiteX1" fmla="*/ 73941 w 100075"/>
                  <a:gd name="connsiteY1" fmla="*/ 48873 h 97746"/>
                  <a:gd name="connsiteX2" fmla="*/ 100076 w 100075"/>
                  <a:gd name="connsiteY2" fmla="*/ 23509 h 97746"/>
                  <a:gd name="connsiteX3" fmla="*/ 76491 w 100075"/>
                  <a:gd name="connsiteY3" fmla="*/ 0 h 97746"/>
                  <a:gd name="connsiteX4" fmla="*/ 49719 w 100075"/>
                  <a:gd name="connsiteY4" fmla="*/ 25983 h 97746"/>
                  <a:gd name="connsiteX5" fmla="*/ 23585 w 100075"/>
                  <a:gd name="connsiteY5" fmla="*/ 0 h 97746"/>
                  <a:gd name="connsiteX6" fmla="*/ 0 w 100075"/>
                  <a:gd name="connsiteY6" fmla="*/ 23509 h 97746"/>
                  <a:gd name="connsiteX7" fmla="*/ 26134 w 100075"/>
                  <a:gd name="connsiteY7" fmla="*/ 48873 h 97746"/>
                  <a:gd name="connsiteX8" fmla="*/ 0 w 100075"/>
                  <a:gd name="connsiteY8" fmla="*/ 74238 h 97746"/>
                  <a:gd name="connsiteX9" fmla="*/ 23585 w 100075"/>
                  <a:gd name="connsiteY9" fmla="*/ 97746 h 97746"/>
                  <a:gd name="connsiteX10" fmla="*/ 49719 w 100075"/>
                  <a:gd name="connsiteY10" fmla="*/ 72382 h 97746"/>
                  <a:gd name="connsiteX11" fmla="*/ 76491 w 100075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75" h="97746">
                    <a:moveTo>
                      <a:pt x="100076" y="74238"/>
                    </a:moveTo>
                    <a:lnTo>
                      <a:pt x="73941" y="48873"/>
                    </a:lnTo>
                    <a:lnTo>
                      <a:pt x="100076" y="23509"/>
                    </a:lnTo>
                    <a:lnTo>
                      <a:pt x="76491" y="0"/>
                    </a:lnTo>
                    <a:lnTo>
                      <a:pt x="49719" y="25983"/>
                    </a:lnTo>
                    <a:lnTo>
                      <a:pt x="23585" y="0"/>
                    </a:lnTo>
                    <a:lnTo>
                      <a:pt x="0" y="23509"/>
                    </a:lnTo>
                    <a:lnTo>
                      <a:pt x="26134" y="48873"/>
                    </a:lnTo>
                    <a:lnTo>
                      <a:pt x="0" y="74238"/>
                    </a:lnTo>
                    <a:lnTo>
                      <a:pt x="23585" y="97746"/>
                    </a:lnTo>
                    <a:lnTo>
                      <a:pt x="49719" y="72382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xmlns="" id="{20EE0A19-4E5B-4CC7-A298-01B9DEF1BAB7}"/>
                  </a:ext>
                </a:extLst>
              </p:cNvPr>
              <p:cNvSpPr/>
              <p:nvPr/>
            </p:nvSpPr>
            <p:spPr>
              <a:xfrm>
                <a:off x="7234022" y="2847202"/>
                <a:ext cx="100713" cy="97746"/>
              </a:xfrm>
              <a:custGeom>
                <a:avLst/>
                <a:gdLst>
                  <a:gd name="connsiteX0" fmla="*/ 100713 w 100713"/>
                  <a:gd name="connsiteY0" fmla="*/ 74856 h 97746"/>
                  <a:gd name="connsiteX1" fmla="*/ 73941 w 100713"/>
                  <a:gd name="connsiteY1" fmla="*/ 48873 h 97746"/>
                  <a:gd name="connsiteX2" fmla="*/ 100713 w 100713"/>
                  <a:gd name="connsiteY2" fmla="*/ 23509 h 97746"/>
                  <a:gd name="connsiteX3" fmla="*/ 76491 w 100713"/>
                  <a:gd name="connsiteY3" fmla="*/ 0 h 97746"/>
                  <a:gd name="connsiteX4" fmla="*/ 50356 w 100713"/>
                  <a:gd name="connsiteY4" fmla="*/ 25983 h 97746"/>
                  <a:gd name="connsiteX5" fmla="*/ 23585 w 100713"/>
                  <a:gd name="connsiteY5" fmla="*/ 0 h 97746"/>
                  <a:gd name="connsiteX6" fmla="*/ 0 w 100713"/>
                  <a:gd name="connsiteY6" fmla="*/ 23509 h 97746"/>
                  <a:gd name="connsiteX7" fmla="*/ 26134 w 100713"/>
                  <a:gd name="connsiteY7" fmla="*/ 48873 h 97746"/>
                  <a:gd name="connsiteX8" fmla="*/ 0 w 100713"/>
                  <a:gd name="connsiteY8" fmla="*/ 74856 h 97746"/>
                  <a:gd name="connsiteX9" fmla="*/ 23585 w 100713"/>
                  <a:gd name="connsiteY9" fmla="*/ 97746 h 97746"/>
                  <a:gd name="connsiteX10" fmla="*/ 50356 w 100713"/>
                  <a:gd name="connsiteY10" fmla="*/ 72382 h 97746"/>
                  <a:gd name="connsiteX11" fmla="*/ 76491 w 100713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746">
                    <a:moveTo>
                      <a:pt x="100713" y="74856"/>
                    </a:moveTo>
                    <a:lnTo>
                      <a:pt x="73941" y="48873"/>
                    </a:lnTo>
                    <a:lnTo>
                      <a:pt x="100713" y="23509"/>
                    </a:lnTo>
                    <a:lnTo>
                      <a:pt x="76491" y="0"/>
                    </a:lnTo>
                    <a:lnTo>
                      <a:pt x="50356" y="25983"/>
                    </a:lnTo>
                    <a:lnTo>
                      <a:pt x="23585" y="0"/>
                    </a:lnTo>
                    <a:lnTo>
                      <a:pt x="0" y="23509"/>
                    </a:lnTo>
                    <a:lnTo>
                      <a:pt x="26134" y="48873"/>
                    </a:lnTo>
                    <a:lnTo>
                      <a:pt x="0" y="74856"/>
                    </a:lnTo>
                    <a:lnTo>
                      <a:pt x="23585" y="97746"/>
                    </a:lnTo>
                    <a:lnTo>
                      <a:pt x="50356" y="72382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xmlns="" id="{C7E9EE2F-1471-4BC4-A50E-A887A775A1ED}"/>
                  </a:ext>
                </a:extLst>
              </p:cNvPr>
              <p:cNvSpPr/>
              <p:nvPr/>
            </p:nvSpPr>
            <p:spPr>
              <a:xfrm>
                <a:off x="8410709" y="2898550"/>
                <a:ext cx="100713" cy="97746"/>
              </a:xfrm>
              <a:custGeom>
                <a:avLst/>
                <a:gdLst>
                  <a:gd name="connsiteX0" fmla="*/ 100713 w 100713"/>
                  <a:gd name="connsiteY0" fmla="*/ 74238 h 97746"/>
                  <a:gd name="connsiteX1" fmla="*/ 74579 w 100713"/>
                  <a:gd name="connsiteY1" fmla="*/ 48873 h 97746"/>
                  <a:gd name="connsiteX2" fmla="*/ 100713 w 100713"/>
                  <a:gd name="connsiteY2" fmla="*/ 23509 h 97746"/>
                  <a:gd name="connsiteX3" fmla="*/ 77129 w 100713"/>
                  <a:gd name="connsiteY3" fmla="*/ 0 h 97746"/>
                  <a:gd name="connsiteX4" fmla="*/ 50357 w 100713"/>
                  <a:gd name="connsiteY4" fmla="*/ 25983 h 97746"/>
                  <a:gd name="connsiteX5" fmla="*/ 24222 w 100713"/>
                  <a:gd name="connsiteY5" fmla="*/ 0 h 97746"/>
                  <a:gd name="connsiteX6" fmla="*/ 0 w 100713"/>
                  <a:gd name="connsiteY6" fmla="*/ 23509 h 97746"/>
                  <a:gd name="connsiteX7" fmla="*/ 26772 w 100713"/>
                  <a:gd name="connsiteY7" fmla="*/ 48873 h 97746"/>
                  <a:gd name="connsiteX8" fmla="*/ 0 w 100713"/>
                  <a:gd name="connsiteY8" fmla="*/ 74238 h 97746"/>
                  <a:gd name="connsiteX9" fmla="*/ 24222 w 100713"/>
                  <a:gd name="connsiteY9" fmla="*/ 97746 h 97746"/>
                  <a:gd name="connsiteX10" fmla="*/ 50357 w 100713"/>
                  <a:gd name="connsiteY10" fmla="*/ 72382 h 97746"/>
                  <a:gd name="connsiteX11" fmla="*/ 77129 w 100713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3" h="97746">
                    <a:moveTo>
                      <a:pt x="100713" y="74238"/>
                    </a:moveTo>
                    <a:lnTo>
                      <a:pt x="74579" y="48873"/>
                    </a:lnTo>
                    <a:lnTo>
                      <a:pt x="100713" y="23509"/>
                    </a:lnTo>
                    <a:lnTo>
                      <a:pt x="77129" y="0"/>
                    </a:lnTo>
                    <a:lnTo>
                      <a:pt x="50357" y="25983"/>
                    </a:lnTo>
                    <a:lnTo>
                      <a:pt x="24222" y="0"/>
                    </a:lnTo>
                    <a:lnTo>
                      <a:pt x="0" y="23509"/>
                    </a:lnTo>
                    <a:lnTo>
                      <a:pt x="26772" y="48873"/>
                    </a:lnTo>
                    <a:lnTo>
                      <a:pt x="0" y="74238"/>
                    </a:lnTo>
                    <a:lnTo>
                      <a:pt x="24222" y="97746"/>
                    </a:lnTo>
                    <a:lnTo>
                      <a:pt x="50357" y="72382"/>
                    </a:lnTo>
                    <a:lnTo>
                      <a:pt x="77129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xmlns="" id="{223ACFB3-1510-4946-8AC0-8FD836784453}"/>
                  </a:ext>
                </a:extLst>
              </p:cNvPr>
              <p:cNvSpPr/>
              <p:nvPr/>
            </p:nvSpPr>
            <p:spPr>
              <a:xfrm>
                <a:off x="9549151" y="2704913"/>
                <a:ext cx="100712" cy="97746"/>
              </a:xfrm>
              <a:custGeom>
                <a:avLst/>
                <a:gdLst>
                  <a:gd name="connsiteX0" fmla="*/ 100713 w 100712"/>
                  <a:gd name="connsiteY0" fmla="*/ 74238 h 97746"/>
                  <a:gd name="connsiteX1" fmla="*/ 74578 w 100712"/>
                  <a:gd name="connsiteY1" fmla="*/ 48873 h 97746"/>
                  <a:gd name="connsiteX2" fmla="*/ 100713 w 100712"/>
                  <a:gd name="connsiteY2" fmla="*/ 23509 h 97746"/>
                  <a:gd name="connsiteX3" fmla="*/ 76491 w 100712"/>
                  <a:gd name="connsiteY3" fmla="*/ 0 h 97746"/>
                  <a:gd name="connsiteX4" fmla="*/ 50357 w 100712"/>
                  <a:gd name="connsiteY4" fmla="*/ 25365 h 97746"/>
                  <a:gd name="connsiteX5" fmla="*/ 24222 w 100712"/>
                  <a:gd name="connsiteY5" fmla="*/ 0 h 97746"/>
                  <a:gd name="connsiteX6" fmla="*/ 0 w 100712"/>
                  <a:gd name="connsiteY6" fmla="*/ 23509 h 97746"/>
                  <a:gd name="connsiteX7" fmla="*/ 26134 w 100712"/>
                  <a:gd name="connsiteY7" fmla="*/ 48873 h 97746"/>
                  <a:gd name="connsiteX8" fmla="*/ 0 w 100712"/>
                  <a:gd name="connsiteY8" fmla="*/ 74238 h 97746"/>
                  <a:gd name="connsiteX9" fmla="*/ 24222 w 100712"/>
                  <a:gd name="connsiteY9" fmla="*/ 97746 h 97746"/>
                  <a:gd name="connsiteX10" fmla="*/ 50357 w 100712"/>
                  <a:gd name="connsiteY10" fmla="*/ 72382 h 97746"/>
                  <a:gd name="connsiteX11" fmla="*/ 76491 w 100712"/>
                  <a:gd name="connsiteY11" fmla="*/ 97746 h 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12" h="97746">
                    <a:moveTo>
                      <a:pt x="100713" y="74238"/>
                    </a:moveTo>
                    <a:lnTo>
                      <a:pt x="74578" y="48873"/>
                    </a:lnTo>
                    <a:lnTo>
                      <a:pt x="100713" y="23509"/>
                    </a:lnTo>
                    <a:lnTo>
                      <a:pt x="76491" y="0"/>
                    </a:lnTo>
                    <a:lnTo>
                      <a:pt x="50357" y="25365"/>
                    </a:lnTo>
                    <a:lnTo>
                      <a:pt x="24222" y="0"/>
                    </a:lnTo>
                    <a:lnTo>
                      <a:pt x="0" y="23509"/>
                    </a:lnTo>
                    <a:lnTo>
                      <a:pt x="26134" y="48873"/>
                    </a:lnTo>
                    <a:lnTo>
                      <a:pt x="0" y="74238"/>
                    </a:lnTo>
                    <a:lnTo>
                      <a:pt x="24222" y="97746"/>
                    </a:lnTo>
                    <a:lnTo>
                      <a:pt x="50357" y="72382"/>
                    </a:lnTo>
                    <a:lnTo>
                      <a:pt x="76491" y="97746"/>
                    </a:lnTo>
                    <a:close/>
                  </a:path>
                </a:pathLst>
              </a:custGeom>
              <a:solidFill>
                <a:srgbClr val="3C2961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xmlns="" id="{3BB26DFC-D93B-452E-9E92-D78C48FE596E}"/>
                  </a:ext>
                </a:extLst>
              </p:cNvPr>
              <p:cNvSpPr/>
              <p:nvPr/>
            </p:nvSpPr>
            <p:spPr>
              <a:xfrm>
                <a:off x="2908452" y="3739290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xmlns="" id="{CF273F17-EAA2-46F2-B661-F5862FA3D58D}"/>
                  </a:ext>
                </a:extLst>
              </p:cNvPr>
              <p:cNvSpPr/>
              <p:nvPr/>
            </p:nvSpPr>
            <p:spPr>
              <a:xfrm>
                <a:off x="3804672" y="2647998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xmlns="" id="{FB67B0B0-3E1C-411B-80B6-20493D49A69B}"/>
                  </a:ext>
                </a:extLst>
              </p:cNvPr>
              <p:cNvSpPr/>
              <p:nvPr/>
            </p:nvSpPr>
            <p:spPr>
              <a:xfrm>
                <a:off x="4254695" y="2495192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xmlns="" id="{331DEEAA-BBF8-4E2B-9574-774F4B480B1E}"/>
                  </a:ext>
                </a:extLst>
              </p:cNvPr>
              <p:cNvSpPr/>
              <p:nvPr/>
            </p:nvSpPr>
            <p:spPr>
              <a:xfrm>
                <a:off x="4940565" y="2386929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xmlns="" id="{9664C9C4-2075-43EE-99AD-74284F7C7E18}"/>
                  </a:ext>
                </a:extLst>
              </p:cNvPr>
              <p:cNvSpPr/>
              <p:nvPr/>
            </p:nvSpPr>
            <p:spPr>
              <a:xfrm>
                <a:off x="6087931" y="2378268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xmlns="" id="{8E4B4FC6-5439-41BA-B6CC-30615004B062}"/>
                  </a:ext>
                </a:extLst>
              </p:cNvPr>
              <p:cNvSpPr/>
              <p:nvPr/>
            </p:nvSpPr>
            <p:spPr>
              <a:xfrm>
                <a:off x="7247408" y="2275572"/>
                <a:ext cx="121110" cy="101458"/>
              </a:xfrm>
              <a:custGeom>
                <a:avLst/>
                <a:gdLst>
                  <a:gd name="connsiteX0" fmla="*/ 60555 w 121110"/>
                  <a:gd name="connsiteY0" fmla="*/ 0 h 101458"/>
                  <a:gd name="connsiteX1" fmla="*/ 0 w 121110"/>
                  <a:gd name="connsiteY1" fmla="*/ 101458 h 101458"/>
                  <a:gd name="connsiteX2" fmla="*/ 121111 w 121110"/>
                  <a:gd name="connsiteY2" fmla="*/ 101458 h 1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1458">
                    <a:moveTo>
                      <a:pt x="60555" y="0"/>
                    </a:moveTo>
                    <a:lnTo>
                      <a:pt x="0" y="101458"/>
                    </a:lnTo>
                    <a:lnTo>
                      <a:pt x="121111" y="101458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xmlns="" id="{199E1553-7E47-49C2-A6FE-013AB0D7678D}"/>
                  </a:ext>
                </a:extLst>
              </p:cNvPr>
              <p:cNvSpPr/>
              <p:nvPr/>
            </p:nvSpPr>
            <p:spPr>
              <a:xfrm>
                <a:off x="8424095" y="2250826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xmlns="" id="{56383E9C-F412-4CA9-86EF-9CBC428670A6}"/>
                  </a:ext>
                </a:extLst>
              </p:cNvPr>
              <p:cNvSpPr/>
              <p:nvPr/>
            </p:nvSpPr>
            <p:spPr>
              <a:xfrm>
                <a:off x="9523654" y="2217420"/>
                <a:ext cx="121110" cy="102076"/>
              </a:xfrm>
              <a:custGeom>
                <a:avLst/>
                <a:gdLst>
                  <a:gd name="connsiteX0" fmla="*/ 60555 w 121110"/>
                  <a:gd name="connsiteY0" fmla="*/ 0 h 102076"/>
                  <a:gd name="connsiteX1" fmla="*/ 0 w 121110"/>
                  <a:gd name="connsiteY1" fmla="*/ 102077 h 102076"/>
                  <a:gd name="connsiteX2" fmla="*/ 121111 w 121110"/>
                  <a:gd name="connsiteY2" fmla="*/ 102077 h 10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110" h="102076">
                    <a:moveTo>
                      <a:pt x="60555" y="0"/>
                    </a:moveTo>
                    <a:lnTo>
                      <a:pt x="0" y="102077"/>
                    </a:lnTo>
                    <a:lnTo>
                      <a:pt x="121111" y="102077"/>
                    </a:lnTo>
                    <a:close/>
                  </a:path>
                </a:pathLst>
              </a:custGeom>
              <a:solidFill>
                <a:srgbClr val="E5322B"/>
              </a:solidFill>
              <a:ln w="6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1BC5365B-9FCD-4AFC-8226-9158E1FC276F}"/>
                </a:ext>
              </a:extLst>
            </p:cNvPr>
            <p:cNvSpPr/>
            <p:nvPr/>
          </p:nvSpPr>
          <p:spPr>
            <a:xfrm>
              <a:off x="1417190" y="5917918"/>
              <a:ext cx="161842" cy="1618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30882610-3439-4758-925B-6549871DB90F}"/>
                </a:ext>
              </a:extLst>
            </p:cNvPr>
            <p:cNvSpPr/>
            <p:nvPr/>
          </p:nvSpPr>
          <p:spPr>
            <a:xfrm>
              <a:off x="2773550" y="5917918"/>
              <a:ext cx="161842" cy="161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xmlns="" id="{17B168DD-ECAB-482F-B5F8-8B5DA923DA25}"/>
                </a:ext>
              </a:extLst>
            </p:cNvPr>
            <p:cNvSpPr/>
            <p:nvPr/>
          </p:nvSpPr>
          <p:spPr>
            <a:xfrm>
              <a:off x="4636640" y="5917918"/>
              <a:ext cx="161842" cy="1618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Крест 39">
              <a:extLst>
                <a:ext uri="{FF2B5EF4-FFF2-40B4-BE49-F238E27FC236}">
                  <a16:creationId xmlns:a16="http://schemas.microsoft.com/office/drawing/2014/main" xmlns="" id="{C6504A04-A6B7-4F1A-9F9E-9C04063A63C7}"/>
                </a:ext>
              </a:extLst>
            </p:cNvPr>
            <p:cNvSpPr/>
            <p:nvPr/>
          </p:nvSpPr>
          <p:spPr>
            <a:xfrm rot="2700000">
              <a:off x="6328280" y="5917918"/>
              <a:ext cx="161842" cy="161842"/>
            </a:xfrm>
            <a:prstGeom prst="plus">
              <a:avLst>
                <a:gd name="adj" fmla="val 3415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омб 40">
              <a:extLst>
                <a:ext uri="{FF2B5EF4-FFF2-40B4-BE49-F238E27FC236}">
                  <a16:creationId xmlns:a16="http://schemas.microsoft.com/office/drawing/2014/main" xmlns="" id="{992F4AC2-B005-4D2D-9FF7-BAD9C5F14C08}"/>
                </a:ext>
              </a:extLst>
            </p:cNvPr>
            <p:cNvSpPr/>
            <p:nvPr/>
          </p:nvSpPr>
          <p:spPr>
            <a:xfrm>
              <a:off x="8431399" y="5917917"/>
              <a:ext cx="161842" cy="16184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44889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Симбикорт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err="1"/>
              <a:t>Турбухалер</a:t>
            </a:r>
            <a:r>
              <a:rPr lang="ru-RU" baseline="30000" dirty="0"/>
              <a:t>® </a:t>
            </a:r>
            <a:r>
              <a:rPr lang="en-US" baseline="30000" dirty="0"/>
              <a:t> </a:t>
            </a:r>
            <a:r>
              <a:rPr lang="ru-RU" dirty="0"/>
              <a:t>160/4,5 </a:t>
            </a:r>
            <a:r>
              <a:rPr lang="ru-RU" dirty="0" smtClean="0"/>
              <a:t>мкг/доза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как противовоспалительный </a:t>
            </a:r>
            <a:r>
              <a:rPr lang="ru-RU" dirty="0" err="1"/>
              <a:t>бронхолитик</a:t>
            </a:r>
            <a:r>
              <a:rPr lang="ru-RU" dirty="0"/>
              <a:t> снижает риск обострений при бронхиальной астме всех степеней тяжести</a:t>
            </a:r>
            <a:r>
              <a:rPr lang="ru-RU" baseline="30000" dirty="0"/>
              <a:t>*1,5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356351"/>
            <a:ext cx="11013375" cy="312674"/>
          </a:xfrm>
        </p:spPr>
        <p:txBody>
          <a:bodyPr/>
          <a:lstStyle/>
          <a:p>
            <a:endParaRPr lang="en-US" dirty="0"/>
          </a:p>
          <a:p>
            <a:r>
              <a:rPr lang="ru-RU" dirty="0"/>
              <a:t>БА – бронхиальная астма,</a:t>
            </a:r>
            <a:r>
              <a:rPr lang="en-US" dirty="0"/>
              <a:t> </a:t>
            </a:r>
            <a:r>
              <a:rPr lang="ru-RU" dirty="0"/>
              <a:t>САЛ – </a:t>
            </a:r>
            <a:r>
              <a:rPr lang="ru-RU" dirty="0" err="1"/>
              <a:t>салметерол</a:t>
            </a:r>
            <a:r>
              <a:rPr lang="ru-RU" dirty="0"/>
              <a:t>;</a:t>
            </a:r>
            <a:r>
              <a:rPr lang="en-US" dirty="0"/>
              <a:t> </a:t>
            </a:r>
            <a:r>
              <a:rPr lang="ru-RU" dirty="0"/>
              <a:t>ФП – флутиказона пропионат;</a:t>
            </a:r>
            <a:r>
              <a:rPr lang="en-US" dirty="0"/>
              <a:t> </a:t>
            </a:r>
            <a:r>
              <a:rPr lang="ru-RU" dirty="0"/>
              <a:t>КДБА – короткодействующий β2-агонист</a:t>
            </a:r>
          </a:p>
          <a:p>
            <a:endParaRPr lang="en-US" dirty="0"/>
          </a:p>
          <a:p>
            <a:r>
              <a:rPr lang="ru-RU" dirty="0"/>
              <a:t>*Только для дозировки 160/4,5 мкг, для взрослых и подростков 12 лет и старше. Выбор режима терапии осуществляется в соответствии с инструкцией по медицинскому применению препарата и тяжестью заболевания.</a:t>
            </a:r>
          </a:p>
          <a:p>
            <a:r>
              <a:rPr lang="ru-RU" dirty="0"/>
              <a:t>1.Инструкция по медицинскому применению лекарственного препарата Симбикорт® </a:t>
            </a:r>
            <a:r>
              <a:rPr lang="ru-RU" dirty="0" err="1"/>
              <a:t>Турбухалер</a:t>
            </a:r>
            <a:r>
              <a:rPr lang="ru-RU" dirty="0"/>
              <a:t>® 80/4,5 мкг/доза, 160/4,5 мкг/доза (порошок для ингаляций дозированный) с учетом изменений №1,2. Регистрационное удостоверение  П N013167/01 от 28.09.2011 (переоформлено 26.12.2018).</a:t>
            </a:r>
            <a:r>
              <a:rPr lang="en-US" dirty="0"/>
              <a:t> </a:t>
            </a:r>
            <a:r>
              <a:rPr lang="ru-RU" dirty="0"/>
              <a:t>2.O’Byrne PM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Article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supplementary</a:t>
            </a:r>
            <a:r>
              <a:rPr lang="ru-RU" dirty="0"/>
              <a:t> </a:t>
            </a:r>
            <a:r>
              <a:rPr lang="ru-RU" dirty="0" err="1"/>
              <a:t>appendix</a:t>
            </a:r>
            <a:r>
              <a:rPr lang="ru-RU" dirty="0"/>
              <a:t>. N </a:t>
            </a:r>
            <a:r>
              <a:rPr lang="ru-RU" dirty="0" err="1"/>
              <a:t>Engl</a:t>
            </a:r>
            <a:r>
              <a:rPr lang="ru-RU" dirty="0"/>
              <a:t> J </a:t>
            </a:r>
            <a:r>
              <a:rPr lang="ru-RU" dirty="0" err="1"/>
              <a:t>Med</a:t>
            </a:r>
            <a:r>
              <a:rPr lang="ru-RU" dirty="0"/>
              <a:t>. 2018;378:1865-1876</a:t>
            </a:r>
            <a:r>
              <a:rPr lang="en-US" dirty="0"/>
              <a:t> </a:t>
            </a:r>
            <a:r>
              <a:rPr lang="ru-RU" dirty="0"/>
              <a:t>3.Bateman ED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Article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supplementary</a:t>
            </a:r>
            <a:r>
              <a:rPr lang="ru-RU" dirty="0"/>
              <a:t> </a:t>
            </a:r>
            <a:r>
              <a:rPr lang="ru-RU" dirty="0" err="1"/>
              <a:t>appendix</a:t>
            </a:r>
            <a:r>
              <a:rPr lang="ru-RU" dirty="0"/>
              <a:t>. N </a:t>
            </a:r>
            <a:r>
              <a:rPr lang="ru-RU" dirty="0" err="1"/>
              <a:t>Engl</a:t>
            </a:r>
            <a:r>
              <a:rPr lang="ru-RU" dirty="0"/>
              <a:t> J </a:t>
            </a:r>
            <a:r>
              <a:rPr lang="ru-RU" dirty="0" err="1"/>
              <a:t>Med</a:t>
            </a:r>
            <a:r>
              <a:rPr lang="ru-RU" dirty="0"/>
              <a:t>. 2018;378:1877-1887</a:t>
            </a:r>
            <a:r>
              <a:rPr lang="en-US" dirty="0"/>
              <a:t> </a:t>
            </a:r>
            <a:r>
              <a:rPr lang="ru-RU" dirty="0"/>
              <a:t>4.Kuna P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Int J </a:t>
            </a:r>
            <a:r>
              <a:rPr lang="ru-RU" dirty="0" err="1"/>
              <a:t>Clin</a:t>
            </a:r>
            <a:r>
              <a:rPr lang="ru-RU" dirty="0"/>
              <a:t> </a:t>
            </a:r>
            <a:r>
              <a:rPr lang="ru-RU" dirty="0" err="1"/>
              <a:t>Pract</a:t>
            </a:r>
            <a:r>
              <a:rPr lang="ru-RU" dirty="0"/>
              <a:t>. 2007;61:725-736</a:t>
            </a:r>
            <a:r>
              <a:rPr lang="en-US" dirty="0"/>
              <a:t> </a:t>
            </a:r>
            <a:r>
              <a:rPr lang="ru-RU" dirty="0"/>
              <a:t>5.Bousquet J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Respir</a:t>
            </a:r>
            <a:r>
              <a:rPr lang="ru-RU" dirty="0"/>
              <a:t> </a:t>
            </a:r>
            <a:r>
              <a:rPr lang="ru-RU" dirty="0" err="1"/>
              <a:t>Med</a:t>
            </a:r>
            <a:r>
              <a:rPr lang="ru-RU" dirty="0"/>
              <a:t>. 2007;101:2437–46</a:t>
            </a:r>
            <a:r>
              <a:rPr lang="en-US" dirty="0"/>
              <a:t> </a:t>
            </a:r>
            <a:r>
              <a:rPr lang="ru-RU" dirty="0"/>
              <a:t>6.Глобальная инициатива по бронхиальной астме [Электронный ресурс], 05.05.2021 Доступно по ссылке: https://ginasthma.org/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5" name="Chart 124">
            <a:extLst>
              <a:ext uri="{FF2B5EF4-FFF2-40B4-BE49-F238E27FC236}">
                <a16:creationId xmlns:a16="http://schemas.microsoft.com/office/drawing/2014/main" xmlns="" id="{B7B7835B-40F6-4058-89D6-9222C6B82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308563"/>
              </p:ext>
            </p:extLst>
          </p:nvPr>
        </p:nvGraphicFramePr>
        <p:xfrm>
          <a:off x="1341473" y="2181179"/>
          <a:ext cx="2099504" cy="324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78FEA7DA-4658-4CD2-AB0D-D51906B7152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1609" y="3500133"/>
            <a:ext cx="2524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342892" fontAlgn="auto">
              <a:spcBef>
                <a:spcPts val="0"/>
              </a:spcBef>
              <a:spcAft>
                <a:spcPts val="0"/>
              </a:spcAft>
              <a:buClr>
                <a:srgbClr val="E8004D"/>
              </a:buClr>
              <a:buSzPct val="125000"/>
              <a:defRPr/>
            </a:pPr>
            <a:r>
              <a:rPr lang="ru-RU" altLang="en-US" sz="1200" b="1" dirty="0">
                <a:solidFill>
                  <a:srgbClr val="000000"/>
                </a:solidFill>
                <a:latin typeface="+mj-lt"/>
                <a:cs typeface="+mn-cs"/>
              </a:rPr>
              <a:t>Тяжелые </a:t>
            </a:r>
            <a:r>
              <a:rPr lang="ru-RU" altLang="en-US" sz="1200" b="1" dirty="0" err="1">
                <a:solidFill>
                  <a:srgbClr val="000000"/>
                </a:solidFill>
                <a:latin typeface="+mj-lt"/>
                <a:cs typeface="+mn-cs"/>
              </a:rPr>
              <a:t>обост</a:t>
            </a:r>
            <a:r>
              <a:rPr lang="en-US" altLang="en-US" sz="1200" b="1" dirty="0">
                <a:solidFill>
                  <a:srgbClr val="000000"/>
                </a:solidFill>
                <a:latin typeface="+mj-lt"/>
                <a:cs typeface="+mn-cs"/>
              </a:rPr>
              <a:t>a</a:t>
            </a:r>
            <a:r>
              <a:rPr lang="ru-RU" altLang="en-US" sz="1200" b="1" dirty="0">
                <a:solidFill>
                  <a:srgbClr val="000000"/>
                </a:solidFill>
                <a:latin typeface="+mj-lt"/>
                <a:cs typeface="+mn-cs"/>
              </a:rPr>
              <a:t>рения </a:t>
            </a:r>
            <a:r>
              <a:rPr lang="en-US" altLang="en-US" sz="12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ru-RU" altLang="en-US" sz="1200" b="1" dirty="0">
                <a:solidFill>
                  <a:srgbClr val="000000"/>
                </a:solidFill>
                <a:latin typeface="+mj-lt"/>
                <a:cs typeface="+mn-cs"/>
              </a:rPr>
              <a:t/>
            </a:r>
            <a:br>
              <a:rPr lang="ru-RU" altLang="en-US" sz="1200" b="1" dirty="0">
                <a:solidFill>
                  <a:srgbClr val="000000"/>
                </a:solidFill>
                <a:latin typeface="+mj-lt"/>
                <a:cs typeface="+mn-cs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+mj-lt"/>
                <a:cs typeface="+mn-cs"/>
              </a:rPr>
              <a:t>(</a:t>
            </a:r>
            <a:r>
              <a:rPr lang="ru-RU" altLang="en-US" sz="1200" b="1" dirty="0">
                <a:solidFill>
                  <a:srgbClr val="000000"/>
                </a:solidFill>
                <a:latin typeface="+mj-lt"/>
                <a:cs typeface="+mn-cs"/>
              </a:rPr>
              <a:t>на </a:t>
            </a:r>
            <a:r>
              <a:rPr lang="en-US" altLang="en-US" sz="1200" b="1" dirty="0">
                <a:solidFill>
                  <a:srgbClr val="000000"/>
                </a:solidFill>
                <a:latin typeface="+mj-lt"/>
                <a:cs typeface="+mn-cs"/>
              </a:rPr>
              <a:t> 100 </a:t>
            </a:r>
            <a:r>
              <a:rPr lang="ru-RU" altLang="en-US" sz="1200" b="1" dirty="0">
                <a:solidFill>
                  <a:srgbClr val="000000"/>
                </a:solidFill>
                <a:latin typeface="+mj-lt"/>
                <a:cs typeface="+mn-cs"/>
              </a:rPr>
              <a:t>пациентов/в год</a:t>
            </a:r>
            <a:r>
              <a:rPr lang="en-US" altLang="en-US" sz="1200" b="1" dirty="0">
                <a:solidFill>
                  <a:srgbClr val="000000"/>
                </a:solidFill>
                <a:latin typeface="+mj-lt"/>
                <a:cs typeface="+mn-cs"/>
              </a:rPr>
              <a:t>)</a:t>
            </a:r>
            <a:endParaRPr lang="en-GB" alt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cxnSp>
        <p:nvCxnSpPr>
          <p:cNvPr id="7" name="Connector: Elbow 14">
            <a:extLst>
              <a:ext uri="{FF2B5EF4-FFF2-40B4-BE49-F238E27FC236}">
                <a16:creationId xmlns:a16="http://schemas.microsoft.com/office/drawing/2014/main" xmlns="" id="{2DB22EBF-939C-4FB0-AAB1-300D2EBA3F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58072" y="3703701"/>
            <a:ext cx="1256805" cy="159260"/>
          </a:xfrm>
          <a:prstGeom prst="bentConnector3">
            <a:avLst>
              <a:gd name="adj1" fmla="val 959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509D37-2CE8-448B-B25B-EE9B4F942E9D}"/>
              </a:ext>
            </a:extLst>
          </p:cNvPr>
          <p:cNvSpPr txBox="1"/>
          <p:nvPr/>
        </p:nvSpPr>
        <p:spPr>
          <a:xfrm>
            <a:off x="1759166" y="2385466"/>
            <a:ext cx="14939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4444"/>
              </a:buClr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+mn-cs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64%</a:t>
            </a:r>
            <a:endParaRPr lang="en-US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2F372DF2-C4D8-4B5F-A75D-49795986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753" y="5269052"/>
            <a:ext cx="9443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892" fontAlgn="auto">
              <a:spcBef>
                <a:spcPct val="50000"/>
              </a:spcBef>
              <a:spcAft>
                <a:spcPts val="0"/>
              </a:spcAft>
              <a:buClr>
                <a:srgbClr val="E8004D"/>
              </a:buClr>
              <a:buSzPct val="125000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SYGMA 1</a:t>
            </a:r>
            <a:r>
              <a:rPr lang="ru-RU" altLang="en-US" sz="12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altLang="en-US" sz="12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Group 130">
            <a:extLst>
              <a:ext uri="{FF2B5EF4-FFF2-40B4-BE49-F238E27FC236}">
                <a16:creationId xmlns:a16="http://schemas.microsoft.com/office/drawing/2014/main" xmlns="" id="{53776CC8-2CA1-4D2E-945D-83CE1BAA841A}"/>
              </a:ext>
            </a:extLst>
          </p:cNvPr>
          <p:cNvGrpSpPr/>
          <p:nvPr/>
        </p:nvGrpSpPr>
        <p:grpSpPr>
          <a:xfrm>
            <a:off x="3877060" y="2272738"/>
            <a:ext cx="1835710" cy="3045180"/>
            <a:chOff x="7020686" y="1817688"/>
            <a:chExt cx="1735523" cy="3712666"/>
          </a:xfrm>
        </p:grpSpPr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xmlns="" id="{3C5C3F9B-5A47-45A9-BEE3-203F7C514B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66941" y="3835597"/>
              <a:ext cx="431169" cy="15936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sz="1350" dirty="0">
                <a:solidFill>
                  <a:srgbClr val="5C5C5C"/>
                </a:solidFill>
                <a:latin typeface="+mj-lt"/>
                <a:cs typeface="+mn-cs"/>
              </a:endParaRPr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xmlns="" id="{AD1EF24F-375C-41CC-9AA5-3ED803A883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13434" y="2796575"/>
              <a:ext cx="414338" cy="2632634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8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1350" kern="0" dirty="0">
                <a:solidFill>
                  <a:srgbClr val="5C5C5C"/>
                </a:solidFill>
                <a:latin typeface="+mj-lt"/>
                <a:cs typeface="+mn-cs"/>
              </a:endParaRPr>
            </a:p>
          </p:txBody>
        </p:sp>
        <p:grpSp>
          <p:nvGrpSpPr>
            <p:cNvPr id="13" name="Group 134">
              <a:extLst>
                <a:ext uri="{FF2B5EF4-FFF2-40B4-BE49-F238E27FC236}">
                  <a16:creationId xmlns:a16="http://schemas.microsoft.com/office/drawing/2014/main" xmlns="" id="{A917A65B-836B-4FE7-8E32-332C7231D7C5}"/>
                </a:ext>
              </a:extLst>
            </p:cNvPr>
            <p:cNvGrpSpPr/>
            <p:nvPr/>
          </p:nvGrpSpPr>
          <p:grpSpPr>
            <a:xfrm>
              <a:off x="7020686" y="1817688"/>
              <a:ext cx="1735523" cy="3712666"/>
              <a:chOff x="1537066" y="1817688"/>
              <a:chExt cx="1735523" cy="3712666"/>
            </a:xfrm>
          </p:grpSpPr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xmlns="" id="{FE14E68F-5E1D-48C2-86B1-CACF9A99A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032" y="5323972"/>
                <a:ext cx="74261" cy="206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0</a:t>
                </a: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xmlns="" id="{DE393D6F-5742-43F4-85ED-54679B26B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066" y="4597324"/>
                <a:ext cx="148520" cy="206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v-SE" altLang="en-US" sz="110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10</a:t>
                </a:r>
                <a:endParaRPr lang="en-GB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xmlns="" id="{45F783F6-CA86-4C88-BC2E-BAED0BB77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066" y="3937493"/>
                <a:ext cx="148520" cy="206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20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xmlns="" id="{0CF50739-12FC-42B2-8BCC-B5008ACC8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066" y="3212517"/>
                <a:ext cx="148520" cy="206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30</a:t>
                </a: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xmlns="" id="{7DDCB0F2-61DE-4360-AF23-D7B644950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066" y="2537653"/>
                <a:ext cx="148520" cy="206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40</a:t>
                </a: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xmlns="" id="{014DFDAB-5C21-4F51-8674-B3A1D355B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066" y="1817688"/>
                <a:ext cx="148520" cy="206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50</a:t>
                </a:r>
              </a:p>
            </p:txBody>
          </p:sp>
          <p:sp>
            <p:nvSpPr>
              <p:cNvPr id="20" name="Line 40">
                <a:extLst>
                  <a:ext uri="{FF2B5EF4-FFF2-40B4-BE49-F238E27FC236}">
                    <a16:creationId xmlns:a16="http://schemas.microsoft.com/office/drawing/2014/main" xmlns="" id="{A3681FC2-BA41-4447-B745-277D70034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5301" y="1917916"/>
                <a:ext cx="7079" cy="351129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936" kern="0" dirty="0">
                  <a:solidFill>
                    <a:srgbClr val="5C5C5C"/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21" name="Line 47">
                <a:extLst>
                  <a:ext uri="{FF2B5EF4-FFF2-40B4-BE49-F238E27FC236}">
                    <a16:creationId xmlns:a16="http://schemas.microsoft.com/office/drawing/2014/main" xmlns="" id="{FB2394EC-09E7-4B8F-A5D8-DFA692D17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7090" y="5419949"/>
                <a:ext cx="1495499" cy="855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936" kern="0" dirty="0">
                  <a:solidFill>
                    <a:srgbClr val="5C5C5C"/>
                  </a:solidFill>
                  <a:latin typeface="+mj-lt"/>
                  <a:cs typeface="+mn-cs"/>
                </a:endParaRPr>
              </a:p>
            </p:txBody>
          </p:sp>
        </p:grpSp>
      </p:grpSp>
      <p:grpSp>
        <p:nvGrpSpPr>
          <p:cNvPr id="22" name="Group 143">
            <a:extLst>
              <a:ext uri="{FF2B5EF4-FFF2-40B4-BE49-F238E27FC236}">
                <a16:creationId xmlns:a16="http://schemas.microsoft.com/office/drawing/2014/main" xmlns="" id="{1205897A-99B6-4C86-988B-AD08E95EB220}"/>
              </a:ext>
            </a:extLst>
          </p:cNvPr>
          <p:cNvGrpSpPr/>
          <p:nvPr/>
        </p:nvGrpSpPr>
        <p:grpSpPr>
          <a:xfrm>
            <a:off x="6378531" y="2288798"/>
            <a:ext cx="1720168" cy="3037730"/>
            <a:chOff x="8663044" y="1817688"/>
            <a:chExt cx="1458457" cy="3713199"/>
          </a:xfrm>
        </p:grpSpPr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xmlns="" id="{E6995D66-E3A4-469B-977F-6CB3D52E97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0512" y="3695279"/>
              <a:ext cx="384308" cy="17339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sz="1350" dirty="0">
                <a:solidFill>
                  <a:srgbClr val="5C5C5C"/>
                </a:solidFill>
                <a:latin typeface="+mj-lt"/>
                <a:cs typeface="+mn-cs"/>
              </a:endParaRPr>
            </a:p>
          </p:txBody>
        </p:sp>
        <p:sp>
          <p:nvSpPr>
            <p:cNvPr id="24" name="Rectangle 46">
              <a:extLst>
                <a:ext uri="{FF2B5EF4-FFF2-40B4-BE49-F238E27FC236}">
                  <a16:creationId xmlns:a16="http://schemas.microsoft.com/office/drawing/2014/main" xmlns="" id="{3C061EAF-AD77-42B5-BEAE-04F8983974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76921" y="3282677"/>
              <a:ext cx="414338" cy="21465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CC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8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00" kern="0" dirty="0">
                <a:solidFill>
                  <a:srgbClr val="5C5C5C"/>
                </a:solidFill>
                <a:latin typeface="+mj-lt"/>
                <a:cs typeface="+mn-cs"/>
              </a:endParaRPr>
            </a:p>
          </p:txBody>
        </p:sp>
        <p:grpSp>
          <p:nvGrpSpPr>
            <p:cNvPr id="25" name="Group 147">
              <a:extLst>
                <a:ext uri="{FF2B5EF4-FFF2-40B4-BE49-F238E27FC236}">
                  <a16:creationId xmlns:a16="http://schemas.microsoft.com/office/drawing/2014/main" xmlns="" id="{9638D0E4-7154-45E1-9D22-775E9E57C5DD}"/>
                </a:ext>
              </a:extLst>
            </p:cNvPr>
            <p:cNvGrpSpPr/>
            <p:nvPr/>
          </p:nvGrpSpPr>
          <p:grpSpPr>
            <a:xfrm>
              <a:off x="8663044" y="1817688"/>
              <a:ext cx="1458457" cy="3713199"/>
              <a:chOff x="1529219" y="1817688"/>
              <a:chExt cx="1458457" cy="3713199"/>
            </a:xfrm>
          </p:grpSpPr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xmlns="" id="{815F3F34-A2A6-497F-9D1E-6ED34AFBF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525" y="5323970"/>
                <a:ext cx="66597" cy="20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0</a:t>
                </a:r>
              </a:p>
            </p:txBody>
          </p:sp>
          <p:sp>
            <p:nvSpPr>
              <p:cNvPr id="27" name="Rectangle 12">
                <a:extLst>
                  <a:ext uri="{FF2B5EF4-FFF2-40B4-BE49-F238E27FC236}">
                    <a16:creationId xmlns:a16="http://schemas.microsoft.com/office/drawing/2014/main" xmlns="" id="{2B63C95E-244D-4802-8076-E87D5F32F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220" y="4597323"/>
                <a:ext cx="133193" cy="20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v-SE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10</a:t>
                </a:r>
                <a:endParaRPr lang="en-GB" alt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28" name="Rectangle 13">
                <a:extLst>
                  <a:ext uri="{FF2B5EF4-FFF2-40B4-BE49-F238E27FC236}">
                    <a16:creationId xmlns:a16="http://schemas.microsoft.com/office/drawing/2014/main" xmlns="" id="{C0986B1F-D68A-48DE-A8B5-8E13F754C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219" y="3937496"/>
                <a:ext cx="133193" cy="20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20</a:t>
                </a:r>
              </a:p>
            </p:txBody>
          </p:sp>
          <p:sp>
            <p:nvSpPr>
              <p:cNvPr id="29" name="Rectangle 14">
                <a:extLst>
                  <a:ext uri="{FF2B5EF4-FFF2-40B4-BE49-F238E27FC236}">
                    <a16:creationId xmlns:a16="http://schemas.microsoft.com/office/drawing/2014/main" xmlns="" id="{8DF0759E-B7DF-42B8-8E93-606F69546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220" y="3212515"/>
                <a:ext cx="133193" cy="20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30</a:t>
                </a:r>
              </a:p>
            </p:txBody>
          </p:sp>
          <p:sp>
            <p:nvSpPr>
              <p:cNvPr id="30" name="Rectangle 15">
                <a:extLst>
                  <a:ext uri="{FF2B5EF4-FFF2-40B4-BE49-F238E27FC236}">
                    <a16:creationId xmlns:a16="http://schemas.microsoft.com/office/drawing/2014/main" xmlns="" id="{AAE76DDE-40A6-4F73-82EB-2480B0024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220" y="2537653"/>
                <a:ext cx="133193" cy="20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40</a:t>
                </a:r>
              </a:p>
            </p:txBody>
          </p:sp>
          <p:sp>
            <p:nvSpPr>
              <p:cNvPr id="31" name="Rectangle 16">
                <a:extLst>
                  <a:ext uri="{FF2B5EF4-FFF2-40B4-BE49-F238E27FC236}">
                    <a16:creationId xmlns:a16="http://schemas.microsoft.com/office/drawing/2014/main" xmlns="" id="{83305A43-64B1-46F3-889A-DFC89F204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222" y="1817688"/>
                <a:ext cx="133193" cy="20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1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+mn-cs"/>
                  </a:rPr>
                  <a:t>50</a:t>
                </a:r>
              </a:p>
            </p:txBody>
          </p:sp>
          <p:sp>
            <p:nvSpPr>
              <p:cNvPr id="32" name="Line 40">
                <a:extLst>
                  <a:ext uri="{FF2B5EF4-FFF2-40B4-BE49-F238E27FC236}">
                    <a16:creationId xmlns:a16="http://schemas.microsoft.com/office/drawing/2014/main" xmlns="" id="{1714B5D2-09D8-4716-AD17-F9AE27157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5301" y="1917915"/>
                <a:ext cx="8172" cy="352041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900" kern="0" dirty="0">
                  <a:solidFill>
                    <a:srgbClr val="5C5C5C"/>
                  </a:solidFill>
                  <a:latin typeface="+mj-lt"/>
                  <a:cs typeface="+mn-cs"/>
                </a:endParaRPr>
              </a:p>
            </p:txBody>
          </p:sp>
          <p:sp>
            <p:nvSpPr>
              <p:cNvPr id="33" name="Line 47">
                <a:extLst>
                  <a:ext uri="{FF2B5EF4-FFF2-40B4-BE49-F238E27FC236}">
                    <a16:creationId xmlns:a16="http://schemas.microsoft.com/office/drawing/2014/main" xmlns="" id="{99F8FD9B-24C3-4CD7-9C17-985FAF0F4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999" y="5431169"/>
                <a:ext cx="1209677" cy="249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3428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900" kern="0" dirty="0">
                  <a:solidFill>
                    <a:srgbClr val="5C5C5C"/>
                  </a:solidFill>
                  <a:latin typeface="+mj-lt"/>
                  <a:cs typeface="+mn-cs"/>
                </a:endParaRPr>
              </a:p>
            </p:txBody>
          </p:sp>
        </p:grpSp>
      </p:grpSp>
      <p:cxnSp>
        <p:nvCxnSpPr>
          <p:cNvPr id="34" name="Connector: Elbow 214">
            <a:extLst>
              <a:ext uri="{FF2B5EF4-FFF2-40B4-BE49-F238E27FC236}">
                <a16:creationId xmlns:a16="http://schemas.microsoft.com/office/drawing/2014/main" xmlns="" id="{9AC9EF40-6E6C-49BB-9F75-27B17009E0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57837" y="3232364"/>
            <a:ext cx="765916" cy="201401"/>
          </a:xfrm>
          <a:prstGeom prst="bentConnector3">
            <a:avLst>
              <a:gd name="adj1" fmla="val 1361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B572FF0-7BF2-4DA0-A527-5C60F922E595}"/>
              </a:ext>
            </a:extLst>
          </p:cNvPr>
          <p:cNvSpPr txBox="1"/>
          <p:nvPr/>
        </p:nvSpPr>
        <p:spPr>
          <a:xfrm>
            <a:off x="4339919" y="2385466"/>
            <a:ext cx="15353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4444"/>
              </a:buClr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+mn-cs"/>
              </a:rPr>
              <a:t>-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39%</a:t>
            </a:r>
            <a:endParaRPr lang="en-US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544CBA0-6671-4239-93BC-CC0C8441AFB9}"/>
              </a:ext>
            </a:extLst>
          </p:cNvPr>
          <p:cNvSpPr txBox="1"/>
          <p:nvPr/>
        </p:nvSpPr>
        <p:spPr>
          <a:xfrm>
            <a:off x="6687959" y="2385466"/>
            <a:ext cx="14894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auto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4444"/>
              </a:buClr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cs typeface="+mn-cs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21%</a:t>
            </a:r>
            <a:endParaRPr lang="en-US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068B8DA1-8F87-4355-8D22-15EE8AE2195A}"/>
              </a:ext>
            </a:extLst>
          </p:cNvPr>
          <p:cNvGrpSpPr/>
          <p:nvPr/>
        </p:nvGrpSpPr>
        <p:grpSpPr>
          <a:xfrm>
            <a:off x="8612650" y="3116640"/>
            <a:ext cx="1828972" cy="221788"/>
            <a:chOff x="7627932" y="3122500"/>
            <a:chExt cx="1828972" cy="221788"/>
          </a:xfrm>
        </p:grpSpPr>
        <p:sp>
          <p:nvSpPr>
            <p:cNvPr id="38" name="Rectangle 57">
              <a:extLst>
                <a:ext uri="{FF2B5EF4-FFF2-40B4-BE49-F238E27FC236}">
                  <a16:creationId xmlns:a16="http://schemas.microsoft.com/office/drawing/2014/main" xmlns="" id="{3C29AFAA-E8E9-4615-8F9A-2FE308AB1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2" y="3122500"/>
              <a:ext cx="242892" cy="221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8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kern="0" dirty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xmlns="" id="{C80FEE71-5601-4558-AFAD-4531209A4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6" y="3141061"/>
              <a:ext cx="15130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342892" fontAlgn="auto">
                <a:spcBef>
                  <a:spcPct val="20000"/>
                </a:spcBef>
                <a:spcAft>
                  <a:spcPts val="0"/>
                </a:spcAft>
                <a:buClr>
                  <a:srgbClr val="E8004D"/>
                </a:buClr>
                <a:buSzPct val="125000"/>
                <a:defRPr/>
              </a:pP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ФК САЛ</a:t>
              </a:r>
              <a:r>
                <a:rPr lang="en-GB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/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ФП</a:t>
              </a:r>
              <a:r>
                <a:rPr lang="en-GB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+ 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КДБА</a:t>
              </a:r>
              <a:endParaRPr lang="en-GB" altLang="en-GB" sz="12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18E16F2E-B87C-41FC-88AB-9FDB981BDD88}"/>
              </a:ext>
            </a:extLst>
          </p:cNvPr>
          <p:cNvGrpSpPr/>
          <p:nvPr/>
        </p:nvGrpSpPr>
        <p:grpSpPr>
          <a:xfrm>
            <a:off x="8612649" y="3578808"/>
            <a:ext cx="2521264" cy="221788"/>
            <a:chOff x="7627931" y="3539048"/>
            <a:chExt cx="2521264" cy="221788"/>
          </a:xfrm>
        </p:grpSpPr>
        <p:sp>
          <p:nvSpPr>
            <p:cNvPr id="41" name="Rectangle 57">
              <a:extLst>
                <a:ext uri="{FF2B5EF4-FFF2-40B4-BE49-F238E27FC236}">
                  <a16:creationId xmlns:a16="http://schemas.microsoft.com/office/drawing/2014/main" xmlns="" id="{D58E8784-E6B4-47B0-8328-FC63AD713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1" y="3539048"/>
              <a:ext cx="242894" cy="221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8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kern="0" dirty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42" name="Rectangle 58">
              <a:extLst>
                <a:ext uri="{FF2B5EF4-FFF2-40B4-BE49-F238E27FC236}">
                  <a16:creationId xmlns:a16="http://schemas.microsoft.com/office/drawing/2014/main" xmlns="" id="{C0A4947E-48F8-4847-96D0-731B5291C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6" y="3557609"/>
              <a:ext cx="220533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342892" fontAlgn="auto">
                <a:spcBef>
                  <a:spcPct val="20000"/>
                </a:spcBef>
                <a:spcAft>
                  <a:spcPts val="0"/>
                </a:spcAft>
                <a:buClr>
                  <a:srgbClr val="E8004D"/>
                </a:buClr>
                <a:buSzPct val="125000"/>
                <a:defRPr/>
              </a:pP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Высокие дозы САЛ</a:t>
              </a:r>
              <a:r>
                <a:rPr lang="en-GB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/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ФП</a:t>
              </a:r>
              <a:r>
                <a:rPr lang="en-GB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+ 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КДБА</a:t>
              </a:r>
              <a:endParaRPr lang="en-GB" altLang="en-GB" sz="12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27974469-BEBB-4A73-9C51-A59689545A5B}"/>
              </a:ext>
            </a:extLst>
          </p:cNvPr>
          <p:cNvGrpSpPr/>
          <p:nvPr/>
        </p:nvGrpSpPr>
        <p:grpSpPr>
          <a:xfrm>
            <a:off x="8612650" y="4063832"/>
            <a:ext cx="2955464" cy="923330"/>
            <a:chOff x="7627931" y="3982807"/>
            <a:chExt cx="3467963" cy="923330"/>
          </a:xfrm>
        </p:grpSpPr>
        <p:sp>
          <p:nvSpPr>
            <p:cNvPr id="44" name="Rectangle 49">
              <a:extLst>
                <a:ext uri="{FF2B5EF4-FFF2-40B4-BE49-F238E27FC236}">
                  <a16:creationId xmlns:a16="http://schemas.microsoft.com/office/drawing/2014/main" xmlns="" id="{78864DD1-C869-4CDB-AFB1-E430C528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1" y="4016609"/>
              <a:ext cx="242894" cy="2190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892" fontAlgn="auto">
                <a:spcBef>
                  <a:spcPts val="0"/>
                </a:spcBef>
                <a:spcAft>
                  <a:spcPts val="0"/>
                </a:spcAft>
              </a:pPr>
              <a:endParaRPr lang="en-GB" sz="1350" dirty="0">
                <a:solidFill>
                  <a:srgbClr val="5C5C5C"/>
                </a:solidFill>
                <a:latin typeface="+mj-lt"/>
                <a:cs typeface="+mn-cs"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xmlns="" id="{7DA50AE9-60E2-4F79-AE91-63018A9CE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6" y="3982807"/>
              <a:ext cx="31520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342892" fontAlgn="auto">
                <a:spcBef>
                  <a:spcPct val="20000"/>
                </a:spcBef>
                <a:spcAft>
                  <a:spcPts val="0"/>
                </a:spcAft>
                <a:buClr>
                  <a:srgbClr val="E8004D"/>
                </a:buClr>
                <a:buSzPct val="125000"/>
                <a:defRPr/>
              </a:pP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Симбикорт</a:t>
              </a:r>
              <a:r>
                <a:rPr lang="ru-RU" altLang="en-GB" sz="1200" kern="0" baseline="300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®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ru-RU" altLang="en-GB" sz="1200" kern="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Турбухалер</a:t>
              </a:r>
              <a:r>
                <a:rPr lang="ru-RU" altLang="en-GB" sz="1200" kern="0" baseline="300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®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160/4,5 мкг/доза как противовоспалительный бронхолитик по потребности </a:t>
              </a:r>
              <a:r>
                <a:rPr lang="en-GB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(+ </a:t>
              </a: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поддерживающая терапия в </a:t>
              </a:r>
              <a:r>
                <a:rPr lang="en-GB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 COMPASS and AHEAD)</a:t>
              </a:r>
              <a:endParaRPr lang="en-GB" altLang="en-GB" sz="1200" kern="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EB23EC9-1244-4D9C-AE29-96B675C9DE4C}"/>
              </a:ext>
            </a:extLst>
          </p:cNvPr>
          <p:cNvSpPr txBox="1"/>
          <p:nvPr/>
        </p:nvSpPr>
        <p:spPr>
          <a:xfrm>
            <a:off x="4332539" y="5269052"/>
            <a:ext cx="1000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COMPASS</a:t>
            </a:r>
            <a:r>
              <a:rPr lang="ru-RU" sz="12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en-US" sz="12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0A45250-2C71-4FBF-B48C-64C346E26A71}"/>
              </a:ext>
            </a:extLst>
          </p:cNvPr>
          <p:cNvSpPr txBox="1"/>
          <p:nvPr/>
        </p:nvSpPr>
        <p:spPr>
          <a:xfrm>
            <a:off x="7034819" y="52690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AHEAD</a:t>
            </a:r>
            <a:r>
              <a:rPr lang="ru-RU" sz="12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US" sz="12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8" name="Straight Connector 170">
            <a:extLst>
              <a:ext uri="{FF2B5EF4-FFF2-40B4-BE49-F238E27FC236}">
                <a16:creationId xmlns:a16="http://schemas.microsoft.com/office/drawing/2014/main" xmlns="" id="{A1665F3C-13E4-4201-9FEC-9FFE899692D2}"/>
              </a:ext>
            </a:extLst>
          </p:cNvPr>
          <p:cNvCxnSpPr>
            <a:cxnSpLocks/>
          </p:cNvCxnSpPr>
          <p:nvPr/>
        </p:nvCxnSpPr>
        <p:spPr>
          <a:xfrm flipV="1">
            <a:off x="7330122" y="3288556"/>
            <a:ext cx="246934" cy="245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49" name="Straight Arrow Connector 171">
            <a:extLst>
              <a:ext uri="{FF2B5EF4-FFF2-40B4-BE49-F238E27FC236}">
                <a16:creationId xmlns:a16="http://schemas.microsoft.com/office/drawing/2014/main" xmlns="" id="{33A0C1E2-F405-48DA-B203-7A153A3BFBF0}"/>
              </a:ext>
            </a:extLst>
          </p:cNvPr>
          <p:cNvCxnSpPr>
            <a:cxnSpLocks/>
          </p:cNvCxnSpPr>
          <p:nvPr/>
        </p:nvCxnSpPr>
        <p:spPr>
          <a:xfrm flipH="1">
            <a:off x="7561980" y="3289853"/>
            <a:ext cx="2399" cy="434557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tailEnd type="triangle"/>
          </a:ln>
          <a:effectLst/>
        </p:spPr>
      </p:cxn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11A8C665-DE04-49C3-8CA2-05FECDFFB95D}"/>
              </a:ext>
            </a:extLst>
          </p:cNvPr>
          <p:cNvGrpSpPr/>
          <p:nvPr/>
        </p:nvGrpSpPr>
        <p:grpSpPr>
          <a:xfrm>
            <a:off x="8612649" y="2654472"/>
            <a:ext cx="1983893" cy="221788"/>
            <a:chOff x="7627931" y="2709726"/>
            <a:chExt cx="1983893" cy="221788"/>
          </a:xfrm>
        </p:grpSpPr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xmlns="" id="{75462DE5-8C88-4C59-9BA7-CC4D45EEE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1" y="2709726"/>
              <a:ext cx="242894" cy="2217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8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kern="0" dirty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52" name="Rectangle 58">
              <a:extLst>
                <a:ext uri="{FF2B5EF4-FFF2-40B4-BE49-F238E27FC236}">
                  <a16:creationId xmlns:a16="http://schemas.microsoft.com/office/drawing/2014/main" xmlns="" id="{A0CD7A5B-BE1F-4F35-81F3-2C55ED513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856" y="2728287"/>
              <a:ext cx="16679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342892" fontAlgn="auto">
                <a:spcBef>
                  <a:spcPct val="20000"/>
                </a:spcBef>
                <a:spcAft>
                  <a:spcPts val="0"/>
                </a:spcAft>
                <a:buClr>
                  <a:srgbClr val="E8004D"/>
                </a:buClr>
                <a:buSzPct val="125000"/>
                <a:defRPr/>
              </a:pPr>
              <a:r>
                <a:rPr lang="ru-RU" altLang="en-GB" sz="1200" kern="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КДБА по потребности</a:t>
              </a:r>
              <a:endParaRPr lang="en-GB" altLang="en-GB" sz="12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1362C98-C7A8-49B6-A1A1-2B92430DD9E4}"/>
              </a:ext>
            </a:extLst>
          </p:cNvPr>
          <p:cNvSpPr txBox="1"/>
          <p:nvPr/>
        </p:nvSpPr>
        <p:spPr>
          <a:xfrm>
            <a:off x="2048477" y="1896731"/>
            <a:ext cx="1055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ЛЕГКАЯ БА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B2BA7BA-C3D8-46D2-88B2-F64642D1AC02}"/>
              </a:ext>
            </a:extLst>
          </p:cNvPr>
          <p:cNvSpPr txBox="1"/>
          <p:nvPr/>
        </p:nvSpPr>
        <p:spPr>
          <a:xfrm>
            <a:off x="3852770" y="1896731"/>
            <a:ext cx="1855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СРЕДНЕТЯЖЕЛАЯ БА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742088-0DF9-45D4-B2D6-269BEE1CD82E}"/>
              </a:ext>
            </a:extLst>
          </p:cNvPr>
          <p:cNvSpPr txBox="1"/>
          <p:nvPr/>
        </p:nvSpPr>
        <p:spPr>
          <a:xfrm>
            <a:off x="6690280" y="1896731"/>
            <a:ext cx="1217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ТЯЖЕЛАЯ БА</a:t>
            </a:r>
          </a:p>
        </p:txBody>
      </p:sp>
    </p:spTree>
    <p:extLst>
      <p:ext uri="{BB962C8B-B14F-4D97-AF65-F5344CB8AC3E}">
        <p14:creationId xmlns:p14="http://schemas.microsoft.com/office/powerpoint/2010/main" val="321821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3">
            <a:extLst>
              <a:ext uri="{FF2B5EF4-FFF2-40B4-BE49-F238E27FC236}">
                <a16:creationId xmlns:a16="http://schemas.microsoft.com/office/drawing/2014/main" xmlns="" id="{6177641D-8674-4202-82E9-31B5E813C832}"/>
              </a:ext>
            </a:extLst>
          </p:cNvPr>
          <p:cNvCxnSpPr>
            <a:cxnSpLocks/>
          </p:cNvCxnSpPr>
          <p:nvPr/>
        </p:nvCxnSpPr>
        <p:spPr bwMode="auto">
          <a:xfrm>
            <a:off x="4137087" y="3815943"/>
            <a:ext cx="58291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выбора терапии бронхиальной астмы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для врачей первичного звена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БА - бронхиальная астма, АЛТР – антагонисты </a:t>
            </a:r>
            <a:r>
              <a:rPr lang="ru-RU" dirty="0" err="1"/>
              <a:t>лейкотриеновых</a:t>
            </a:r>
            <a:r>
              <a:rPr lang="ru-RU" dirty="0"/>
              <a:t> рецепторов, АСИТ – </a:t>
            </a:r>
            <a:r>
              <a:rPr lang="ru-RU" dirty="0" err="1"/>
              <a:t>аллергеноспецифическая</a:t>
            </a:r>
            <a:r>
              <a:rPr lang="ru-RU" dirty="0"/>
              <a:t> иммунотерапия, БДБА – быстродействующие β2-агонисты (</a:t>
            </a:r>
            <a:r>
              <a:rPr lang="ru-RU" dirty="0" err="1"/>
              <a:t>формотерол</a:t>
            </a:r>
            <a:r>
              <a:rPr lang="ru-RU" dirty="0"/>
              <a:t>, </a:t>
            </a:r>
            <a:r>
              <a:rPr lang="ru-RU" dirty="0" err="1"/>
              <a:t>сальбутамол</a:t>
            </a:r>
            <a:r>
              <a:rPr lang="ru-RU" dirty="0"/>
              <a:t>), ДДБА – </a:t>
            </a:r>
            <a:r>
              <a:rPr lang="ru-RU" dirty="0" err="1"/>
              <a:t>длительнодействующие</a:t>
            </a:r>
            <a:r>
              <a:rPr lang="ru-RU" dirty="0"/>
              <a:t> β2-агонисты, ИГКС – ингаляционные </a:t>
            </a:r>
            <a:r>
              <a:rPr lang="ru-RU" dirty="0" err="1"/>
              <a:t>глюкокортикостероиды</a:t>
            </a:r>
            <a:r>
              <a:rPr lang="ru-RU" dirty="0"/>
              <a:t>, КДБА – короткодействующие β2-агонисты, ОФВ1 – объем форсированного выдоха за 1 секунду, ПСВ – пиковая скорость выдоха, ФОР - </a:t>
            </a:r>
            <a:r>
              <a:rPr lang="ru-RU" dirty="0" err="1"/>
              <a:t>формотерол</a:t>
            </a:r>
            <a:r>
              <a:rPr lang="ru-RU" dirty="0"/>
              <a:t> </a:t>
            </a:r>
          </a:p>
          <a:p>
            <a:r>
              <a:rPr lang="ru-RU" dirty="0"/>
              <a:t>Авдеев С. Н. [и др.] / Пути улучшения диагностики и лечения больных бронхиальной астмой врачами первичного звена // Пульмонология. Том 29. – 2019 - №4 – С. 457-467.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32</a:t>
            </a:fld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DAE8A2C4-D25E-488B-AC6F-4F94BD6B5ECE}"/>
              </a:ext>
            </a:extLst>
          </p:cNvPr>
          <p:cNvSpPr/>
          <p:nvPr/>
        </p:nvSpPr>
        <p:spPr bwMode="auto">
          <a:xfrm>
            <a:off x="800723" y="1830161"/>
            <a:ext cx="3440111" cy="55007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реже 2 раз /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ОФВ</a:t>
            </a:r>
            <a:r>
              <a:rPr lang="ru-RU" sz="1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ПСВ ≥80%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3C09CE2B-30E0-4542-873F-AAC33E0B8CF3}"/>
              </a:ext>
            </a:extLst>
          </p:cNvPr>
          <p:cNvSpPr/>
          <p:nvPr/>
        </p:nvSpPr>
        <p:spPr bwMode="auto">
          <a:xfrm>
            <a:off x="800723" y="2518999"/>
            <a:ext cx="3440111" cy="76673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≥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/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каждый день,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ОФВ</a:t>
            </a:r>
            <a:r>
              <a:rPr lang="ru-RU" sz="1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ПСВ ≥80%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C5722A6F-6F2B-4A1D-809A-F4FB2C2EA0C8}"/>
              </a:ext>
            </a:extLst>
          </p:cNvPr>
          <p:cNvSpPr/>
          <p:nvPr/>
        </p:nvSpPr>
        <p:spPr bwMode="auto">
          <a:xfrm>
            <a:off x="818568" y="3424497"/>
            <a:ext cx="3440111" cy="76168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большинство дней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неделю или ежедневно,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ОВФ</a:t>
            </a:r>
            <a:r>
              <a:rPr lang="ru-RU" sz="1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ПСВ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3182D296-3124-4E6A-9CEF-B57913C3F022}"/>
              </a:ext>
            </a:extLst>
          </p:cNvPr>
          <p:cNvSpPr/>
          <p:nvPr/>
        </p:nvSpPr>
        <p:spPr bwMode="auto">
          <a:xfrm>
            <a:off x="4788290" y="1829509"/>
            <a:ext cx="5532353" cy="369333"/>
          </a:xfrm>
          <a:prstGeom prst="rect">
            <a:avLst/>
          </a:prstGeom>
          <a:solidFill>
            <a:srgbClr val="F4F4F4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ИГКС / БДБА по потребности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88F7B818-6851-4890-AAF4-14F6227E3F16}"/>
              </a:ext>
            </a:extLst>
          </p:cNvPr>
          <p:cNvSpPr/>
          <p:nvPr/>
        </p:nvSpPr>
        <p:spPr bwMode="auto">
          <a:xfrm>
            <a:off x="4788290" y="2251607"/>
            <a:ext cx="5532353" cy="1143761"/>
          </a:xfrm>
          <a:prstGeom prst="rect">
            <a:avLst/>
          </a:prstGeom>
          <a:solidFill>
            <a:srgbClr val="F4F4F4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ИГКС / БДБА по потребности</a:t>
            </a:r>
          </a:p>
          <a:p>
            <a:pPr defTabSz="6858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дозы ИГКС + КДБА по потребности</a:t>
            </a:r>
          </a:p>
          <a:p>
            <a:pPr defTabSz="6858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АЛТР + КДБА по потребности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CA4ED41A-C6CE-4F84-8236-07F219624DD4}"/>
              </a:ext>
            </a:extLst>
          </p:cNvPr>
          <p:cNvSpPr/>
          <p:nvPr/>
        </p:nvSpPr>
        <p:spPr bwMode="auto">
          <a:xfrm>
            <a:off x="4788290" y="3448133"/>
            <a:ext cx="5532353" cy="737474"/>
          </a:xfrm>
          <a:prstGeom prst="rect">
            <a:avLst/>
          </a:prstGeom>
          <a:solidFill>
            <a:srgbClr val="F4F4F4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дозы ИГКС/ФОР в режиме единого ингалятора</a:t>
            </a:r>
          </a:p>
          <a:p>
            <a:pPr defTabSz="6858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Средние дозы ИГКС/ДДБА + КДБА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FD9BD8B8-3CC6-4109-A37B-2BD5B523C0D8}"/>
              </a:ext>
            </a:extLst>
          </p:cNvPr>
          <p:cNvSpPr/>
          <p:nvPr/>
        </p:nvSpPr>
        <p:spPr bwMode="auto">
          <a:xfrm>
            <a:off x="4788290" y="4238372"/>
            <a:ext cx="5532353" cy="737474"/>
          </a:xfrm>
          <a:prstGeom prst="rect">
            <a:avLst/>
          </a:prstGeom>
          <a:solidFill>
            <a:srgbClr val="F4F4F4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дозы ИГКС /ФОР в режиме единого ингалятора</a:t>
            </a:r>
          </a:p>
          <a:p>
            <a:pPr defTabSz="6858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дозы ИГКС / ДДБА + КДБА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xmlns="" id="{3CC5E29D-F100-49BD-B81E-44A0E559A183}"/>
              </a:ext>
            </a:extLst>
          </p:cNvPr>
          <p:cNvSpPr/>
          <p:nvPr/>
        </p:nvSpPr>
        <p:spPr bwMode="auto">
          <a:xfrm>
            <a:off x="4790346" y="5028611"/>
            <a:ext cx="5532353" cy="475942"/>
          </a:xfrm>
          <a:prstGeom prst="rect">
            <a:avLst/>
          </a:prstGeom>
          <a:solidFill>
            <a:srgbClr val="F4F4F4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Добавить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тиотропий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АЛТР / теофиллин 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xmlns="" id="{6C67D9FA-C579-41BF-9140-9EC837C72F22}"/>
              </a:ext>
            </a:extLst>
          </p:cNvPr>
          <p:cNvSpPr/>
          <p:nvPr/>
        </p:nvSpPr>
        <p:spPr bwMode="auto">
          <a:xfrm>
            <a:off x="4790346" y="5557317"/>
            <a:ext cx="5532353" cy="599562"/>
          </a:xfrm>
          <a:prstGeom prst="rect">
            <a:avLst/>
          </a:prstGeom>
          <a:solidFill>
            <a:srgbClr val="F4F4F4">
              <a:alpha val="50000"/>
            </a:srgb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к специалисту для уточнения фенотипа и рассмотрения возможности применения биологической терапии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90CA7C-6F5F-4859-BC55-6E01DAAF776E}"/>
              </a:ext>
            </a:extLst>
          </p:cNvPr>
          <p:cNvSpPr txBox="1"/>
          <p:nvPr/>
        </p:nvSpPr>
        <p:spPr>
          <a:xfrm>
            <a:off x="191123" y="1360605"/>
            <a:ext cx="469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впервые выявленной БА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 или сохраняющиеся на фоне терапии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8BB6C7-B62E-46BA-A79A-0DEE0A89F22B}"/>
              </a:ext>
            </a:extLst>
          </p:cNvPr>
          <p:cNvSpPr txBox="1"/>
          <p:nvPr/>
        </p:nvSpPr>
        <p:spPr>
          <a:xfrm>
            <a:off x="5225698" y="1383776"/>
            <a:ext cx="45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Предлагаемая терапия и ее коррекция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AD302D-F930-473B-8D4A-933075F531EB}"/>
              </a:ext>
            </a:extLst>
          </p:cNvPr>
          <p:cNvSpPr txBox="1"/>
          <p:nvPr/>
        </p:nvSpPr>
        <p:spPr>
          <a:xfrm>
            <a:off x="815011" y="4356386"/>
            <a:ext cx="3440112" cy="1800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Для всех пациентов с БА: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обучение и контроль над правильной техникой ингаляции</a:t>
            </a:r>
            <a:br>
              <a:rPr lang="ru-RU" sz="1100" dirty="0">
                <a:latin typeface="Arial Narrow" panose="020B0606020202030204" pitchFamily="34" charset="0"/>
              </a:rPr>
            </a:br>
            <a:r>
              <a:rPr lang="ru-RU" sz="1100" dirty="0">
                <a:latin typeface="Arial Narrow" panose="020B0606020202030204" pitchFamily="34" charset="0"/>
              </a:rPr>
              <a:t>и выполнением назначений врача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аллергологическое обследование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при наличии показаний - аллерген-специфическая</a:t>
            </a:r>
            <a:br>
              <a:rPr lang="ru-RU" sz="1100" dirty="0">
                <a:latin typeface="Arial Narrow" panose="020B0606020202030204" pitchFamily="34" charset="0"/>
              </a:rPr>
            </a:br>
            <a:r>
              <a:rPr lang="ru-RU" sz="1100" dirty="0" err="1">
                <a:latin typeface="Arial Narrow" panose="020B0606020202030204" pitchFamily="34" charset="0"/>
              </a:rPr>
              <a:t>иммуно</a:t>
            </a:r>
            <a:r>
              <a:rPr lang="ru-RU" sz="1100" dirty="0">
                <a:latin typeface="Arial Narrow" panose="020B0606020202030204" pitchFamily="34" charset="0"/>
              </a:rPr>
              <a:t>-терапия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минимизация контакта с триггерами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контроль над сопутствующими заболеваниями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отказ от курения</a:t>
            </a:r>
          </a:p>
          <a:p>
            <a:pPr marL="88900" indent="-88900"/>
            <a:r>
              <a:rPr lang="ru-RU" sz="1100" dirty="0">
                <a:latin typeface="Arial Narrow" panose="020B0606020202030204" pitchFamily="34" charset="0"/>
              </a:rPr>
              <a:t>• повышение физической активности (физкультура / спорт)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146D1DA-359B-4E13-8E0D-2AB5D357CE15}"/>
              </a:ext>
            </a:extLst>
          </p:cNvPr>
          <p:cNvGrpSpPr/>
          <p:nvPr/>
        </p:nvGrpSpPr>
        <p:grpSpPr>
          <a:xfrm>
            <a:off x="10388930" y="1900991"/>
            <a:ext cx="1348437" cy="618008"/>
            <a:chOff x="10388930" y="1900991"/>
            <a:chExt cx="1348437" cy="618008"/>
          </a:xfrm>
        </p:grpSpPr>
        <p:sp>
          <p:nvSpPr>
            <p:cNvPr id="5" name="Стрелка: развернутая 4">
              <a:extLst>
                <a:ext uri="{FF2B5EF4-FFF2-40B4-BE49-F238E27FC236}">
                  <a16:creationId xmlns:a16="http://schemas.microsoft.com/office/drawing/2014/main" xmlns="" id="{C8D99A87-B667-4BF6-991C-4EEA2E24C6F5}"/>
                </a:ext>
              </a:extLst>
            </p:cNvPr>
            <p:cNvSpPr/>
            <p:nvPr/>
          </p:nvSpPr>
          <p:spPr>
            <a:xfrm rot="5400000">
              <a:off x="10387567" y="2100385"/>
              <a:ext cx="281210" cy="278484"/>
            </a:xfrm>
            <a:prstGeom prst="uturnArrow">
              <a:avLst>
                <a:gd name="adj1" fmla="val 7864"/>
                <a:gd name="adj2" fmla="val 17133"/>
                <a:gd name="adj3" fmla="val 42101"/>
                <a:gd name="adj4" fmla="val 11232"/>
                <a:gd name="adj5" fmla="val 10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CE2E7FC-BB4C-4D4D-A7E3-99C0CC24F8AC}"/>
                </a:ext>
              </a:extLst>
            </p:cNvPr>
            <p:cNvSpPr txBox="1"/>
            <p:nvPr/>
          </p:nvSpPr>
          <p:spPr>
            <a:xfrm>
              <a:off x="10749297" y="1996713"/>
              <a:ext cx="988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100" b="1" dirty="0">
                  <a:solidFill>
                    <a:schemeClr val="accent1"/>
                  </a:solidFill>
                  <a:latin typeface="Arial"/>
                </a:rPr>
                <a:t>Хороший контроль</a:t>
              </a:r>
            </a:p>
          </p:txBody>
        </p:sp>
        <p:sp>
          <p:nvSpPr>
            <p:cNvPr id="26" name="Стрелка: развернутая 25">
              <a:extLst>
                <a:ext uri="{FF2B5EF4-FFF2-40B4-BE49-F238E27FC236}">
                  <a16:creationId xmlns:a16="http://schemas.microsoft.com/office/drawing/2014/main" xmlns="" id="{C221F1DF-9CF2-4174-AA20-8194F2AF6DA0}"/>
                </a:ext>
              </a:extLst>
            </p:cNvPr>
            <p:cNvSpPr/>
            <p:nvPr/>
          </p:nvSpPr>
          <p:spPr>
            <a:xfrm rot="16200000" flipV="1">
              <a:off x="10332294" y="2070753"/>
              <a:ext cx="618008" cy="278483"/>
            </a:xfrm>
            <a:prstGeom prst="uturnArrow">
              <a:avLst>
                <a:gd name="adj1" fmla="val 6563"/>
                <a:gd name="adj2" fmla="val 14657"/>
                <a:gd name="adj3" fmla="val 39198"/>
                <a:gd name="adj4" fmla="val 11232"/>
                <a:gd name="adj5" fmla="val 100000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</p:grpSp>
      <p:cxnSp>
        <p:nvCxnSpPr>
          <p:cNvPr id="36" name="Straight Arrow Connector 23">
            <a:extLst>
              <a:ext uri="{FF2B5EF4-FFF2-40B4-BE49-F238E27FC236}">
                <a16:creationId xmlns:a16="http://schemas.microsoft.com/office/drawing/2014/main" xmlns="" id="{031CB8FD-54D8-4BFE-A2C9-F27B7A1C7B01}"/>
              </a:ext>
            </a:extLst>
          </p:cNvPr>
          <p:cNvCxnSpPr>
            <a:cxnSpLocks/>
          </p:cNvCxnSpPr>
          <p:nvPr/>
        </p:nvCxnSpPr>
        <p:spPr bwMode="auto">
          <a:xfrm>
            <a:off x="4137087" y="2907639"/>
            <a:ext cx="58291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23">
            <a:extLst>
              <a:ext uri="{FF2B5EF4-FFF2-40B4-BE49-F238E27FC236}">
                <a16:creationId xmlns:a16="http://schemas.microsoft.com/office/drawing/2014/main" xmlns="" id="{D38CB15C-B0CD-4293-929B-401AF2CE0BD1}"/>
              </a:ext>
            </a:extLst>
          </p:cNvPr>
          <p:cNvCxnSpPr>
            <a:cxnSpLocks/>
          </p:cNvCxnSpPr>
          <p:nvPr/>
        </p:nvCxnSpPr>
        <p:spPr bwMode="auto">
          <a:xfrm>
            <a:off x="4137087" y="2029815"/>
            <a:ext cx="58291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95653C2A-CB27-48ED-84F4-5B9F1337D59D}"/>
              </a:ext>
            </a:extLst>
          </p:cNvPr>
          <p:cNvGrpSpPr/>
          <p:nvPr/>
        </p:nvGrpSpPr>
        <p:grpSpPr>
          <a:xfrm>
            <a:off x="10388930" y="3073809"/>
            <a:ext cx="1348437" cy="618008"/>
            <a:chOff x="10388930" y="1900991"/>
            <a:chExt cx="1348437" cy="618008"/>
          </a:xfrm>
        </p:grpSpPr>
        <p:sp>
          <p:nvSpPr>
            <p:cNvPr id="34" name="Стрелка: развернутая 33">
              <a:extLst>
                <a:ext uri="{FF2B5EF4-FFF2-40B4-BE49-F238E27FC236}">
                  <a16:creationId xmlns:a16="http://schemas.microsoft.com/office/drawing/2014/main" xmlns="" id="{32438043-6D5D-4146-864C-22A8A38C72F5}"/>
                </a:ext>
              </a:extLst>
            </p:cNvPr>
            <p:cNvSpPr/>
            <p:nvPr/>
          </p:nvSpPr>
          <p:spPr>
            <a:xfrm rot="5400000">
              <a:off x="10387567" y="2100385"/>
              <a:ext cx="281210" cy="278484"/>
            </a:xfrm>
            <a:prstGeom prst="uturnArrow">
              <a:avLst>
                <a:gd name="adj1" fmla="val 7864"/>
                <a:gd name="adj2" fmla="val 17133"/>
                <a:gd name="adj3" fmla="val 42101"/>
                <a:gd name="adj4" fmla="val 11232"/>
                <a:gd name="adj5" fmla="val 10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72EB7DB-D705-4864-BDC7-31E294B8C62E}"/>
                </a:ext>
              </a:extLst>
            </p:cNvPr>
            <p:cNvSpPr txBox="1"/>
            <p:nvPr/>
          </p:nvSpPr>
          <p:spPr>
            <a:xfrm>
              <a:off x="10749297" y="1996713"/>
              <a:ext cx="988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100" b="1" dirty="0">
                  <a:solidFill>
                    <a:schemeClr val="accent1"/>
                  </a:solidFill>
                  <a:latin typeface="Arial"/>
                </a:rPr>
                <a:t>Хороший контроль</a:t>
              </a:r>
            </a:p>
          </p:txBody>
        </p:sp>
        <p:sp>
          <p:nvSpPr>
            <p:cNvPr id="38" name="Стрелка: развернутая 37">
              <a:extLst>
                <a:ext uri="{FF2B5EF4-FFF2-40B4-BE49-F238E27FC236}">
                  <a16:creationId xmlns:a16="http://schemas.microsoft.com/office/drawing/2014/main" xmlns="" id="{ECC4B1B6-7F38-45DB-ABDE-D84A7D66EA04}"/>
                </a:ext>
              </a:extLst>
            </p:cNvPr>
            <p:cNvSpPr/>
            <p:nvPr/>
          </p:nvSpPr>
          <p:spPr>
            <a:xfrm rot="16200000" flipV="1">
              <a:off x="10332294" y="2070753"/>
              <a:ext cx="618008" cy="278483"/>
            </a:xfrm>
            <a:prstGeom prst="uturnArrow">
              <a:avLst>
                <a:gd name="adj1" fmla="val 6563"/>
                <a:gd name="adj2" fmla="val 14657"/>
                <a:gd name="adj3" fmla="val 39198"/>
                <a:gd name="adj4" fmla="val 11232"/>
                <a:gd name="adj5" fmla="val 100000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4280932-9A83-46C7-B845-A49674903230}"/>
              </a:ext>
            </a:extLst>
          </p:cNvPr>
          <p:cNvGrpSpPr/>
          <p:nvPr/>
        </p:nvGrpSpPr>
        <p:grpSpPr>
          <a:xfrm>
            <a:off x="10388930" y="3819243"/>
            <a:ext cx="1348437" cy="618008"/>
            <a:chOff x="10388930" y="1900991"/>
            <a:chExt cx="1348437" cy="618008"/>
          </a:xfrm>
        </p:grpSpPr>
        <p:sp>
          <p:nvSpPr>
            <p:cNvPr id="43" name="Стрелка: развернутая 42">
              <a:extLst>
                <a:ext uri="{FF2B5EF4-FFF2-40B4-BE49-F238E27FC236}">
                  <a16:creationId xmlns:a16="http://schemas.microsoft.com/office/drawing/2014/main" xmlns="" id="{6D646181-E5C0-4FF3-84C0-1AAB06C4EFC8}"/>
                </a:ext>
              </a:extLst>
            </p:cNvPr>
            <p:cNvSpPr/>
            <p:nvPr/>
          </p:nvSpPr>
          <p:spPr>
            <a:xfrm rot="5400000">
              <a:off x="10387567" y="2100385"/>
              <a:ext cx="281210" cy="278484"/>
            </a:xfrm>
            <a:prstGeom prst="uturnArrow">
              <a:avLst>
                <a:gd name="adj1" fmla="val 7864"/>
                <a:gd name="adj2" fmla="val 17133"/>
                <a:gd name="adj3" fmla="val 42101"/>
                <a:gd name="adj4" fmla="val 11232"/>
                <a:gd name="adj5" fmla="val 10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691C296-4785-4AAD-9776-3E6493124083}"/>
                </a:ext>
              </a:extLst>
            </p:cNvPr>
            <p:cNvSpPr txBox="1"/>
            <p:nvPr/>
          </p:nvSpPr>
          <p:spPr>
            <a:xfrm>
              <a:off x="10749297" y="1996713"/>
              <a:ext cx="988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100" b="1" dirty="0">
                  <a:solidFill>
                    <a:schemeClr val="accent1"/>
                  </a:solidFill>
                  <a:latin typeface="Arial"/>
                </a:rPr>
                <a:t>Хороший контроль</a:t>
              </a:r>
            </a:p>
          </p:txBody>
        </p:sp>
        <p:sp>
          <p:nvSpPr>
            <p:cNvPr id="51" name="Стрелка: развернутая 50">
              <a:extLst>
                <a:ext uri="{FF2B5EF4-FFF2-40B4-BE49-F238E27FC236}">
                  <a16:creationId xmlns:a16="http://schemas.microsoft.com/office/drawing/2014/main" xmlns="" id="{5A242E07-072F-41E0-8B10-792794F444A5}"/>
                </a:ext>
              </a:extLst>
            </p:cNvPr>
            <p:cNvSpPr/>
            <p:nvPr/>
          </p:nvSpPr>
          <p:spPr>
            <a:xfrm rot="16200000" flipV="1">
              <a:off x="10332294" y="2070753"/>
              <a:ext cx="618008" cy="278483"/>
            </a:xfrm>
            <a:prstGeom prst="uturnArrow">
              <a:avLst>
                <a:gd name="adj1" fmla="val 6563"/>
                <a:gd name="adj2" fmla="val 14657"/>
                <a:gd name="adj3" fmla="val 39198"/>
                <a:gd name="adj4" fmla="val 11232"/>
                <a:gd name="adj5" fmla="val 100000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8D810235-AFBD-4C88-9AE8-CA3A1CD47976}"/>
              </a:ext>
            </a:extLst>
          </p:cNvPr>
          <p:cNvGrpSpPr/>
          <p:nvPr/>
        </p:nvGrpSpPr>
        <p:grpSpPr>
          <a:xfrm>
            <a:off x="10388930" y="4604435"/>
            <a:ext cx="1348437" cy="618008"/>
            <a:chOff x="10388930" y="1900991"/>
            <a:chExt cx="1348437" cy="618008"/>
          </a:xfrm>
        </p:grpSpPr>
        <p:sp>
          <p:nvSpPr>
            <p:cNvPr id="53" name="Стрелка: развернутая 52">
              <a:extLst>
                <a:ext uri="{FF2B5EF4-FFF2-40B4-BE49-F238E27FC236}">
                  <a16:creationId xmlns:a16="http://schemas.microsoft.com/office/drawing/2014/main" xmlns="" id="{38B7EC90-D0C1-440E-90FF-E3237C42D5E4}"/>
                </a:ext>
              </a:extLst>
            </p:cNvPr>
            <p:cNvSpPr/>
            <p:nvPr/>
          </p:nvSpPr>
          <p:spPr>
            <a:xfrm rot="5400000">
              <a:off x="10387567" y="2100385"/>
              <a:ext cx="281210" cy="278484"/>
            </a:xfrm>
            <a:prstGeom prst="uturnArrow">
              <a:avLst>
                <a:gd name="adj1" fmla="val 7864"/>
                <a:gd name="adj2" fmla="val 17133"/>
                <a:gd name="adj3" fmla="val 42101"/>
                <a:gd name="adj4" fmla="val 11232"/>
                <a:gd name="adj5" fmla="val 10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29E7E9E-72A3-40E8-9D43-79C1956C9BDA}"/>
                </a:ext>
              </a:extLst>
            </p:cNvPr>
            <p:cNvSpPr txBox="1"/>
            <p:nvPr/>
          </p:nvSpPr>
          <p:spPr>
            <a:xfrm>
              <a:off x="10749297" y="1996713"/>
              <a:ext cx="988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100" b="1" dirty="0">
                  <a:solidFill>
                    <a:schemeClr val="accent1"/>
                  </a:solidFill>
                  <a:latin typeface="Arial"/>
                </a:rPr>
                <a:t>Хороший контроль</a:t>
              </a:r>
            </a:p>
          </p:txBody>
        </p:sp>
        <p:sp>
          <p:nvSpPr>
            <p:cNvPr id="55" name="Стрелка: развернутая 54">
              <a:extLst>
                <a:ext uri="{FF2B5EF4-FFF2-40B4-BE49-F238E27FC236}">
                  <a16:creationId xmlns:a16="http://schemas.microsoft.com/office/drawing/2014/main" xmlns="" id="{63E2AC45-52A1-4443-8771-6F59C0A246A0}"/>
                </a:ext>
              </a:extLst>
            </p:cNvPr>
            <p:cNvSpPr/>
            <p:nvPr/>
          </p:nvSpPr>
          <p:spPr>
            <a:xfrm rot="16200000" flipV="1">
              <a:off x="10332294" y="2070753"/>
              <a:ext cx="618008" cy="278483"/>
            </a:xfrm>
            <a:prstGeom prst="uturnArrow">
              <a:avLst>
                <a:gd name="adj1" fmla="val 6563"/>
                <a:gd name="adj2" fmla="val 14657"/>
                <a:gd name="adj3" fmla="val 39198"/>
                <a:gd name="adj4" fmla="val 11232"/>
                <a:gd name="adj5" fmla="val 100000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err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1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</a:t>
            </a:r>
            <a:r>
              <a:rPr lang="en-US" dirty="0" smtClean="0"/>
              <a:t> </a:t>
            </a:r>
            <a:r>
              <a:rPr lang="ru-RU" dirty="0"/>
              <a:t>Выбор фармакотерапии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33</a:t>
            </a:fld>
            <a:endParaRPr lang="ru-RU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492FAF99-F35A-48DB-90B5-C2CDA12A6A12}"/>
              </a:ext>
            </a:extLst>
          </p:cNvPr>
          <p:cNvSpPr txBox="1">
            <a:spLocks/>
          </p:cNvSpPr>
          <p:nvPr/>
        </p:nvSpPr>
        <p:spPr>
          <a:xfrm>
            <a:off x="1108364" y="2760362"/>
            <a:ext cx="10112086" cy="39086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tabLst>
                <a:tab pos="536575" algn="l"/>
              </a:tabLst>
            </a:pPr>
            <a:r>
              <a:rPr lang="ru-RU" dirty="0">
                <a:latin typeface="Arial" pitchFamily="34" charset="0"/>
                <a:cs typeface="Arial" pitchFamily="34" charset="0"/>
              </a:rPr>
              <a:t>Назначен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Симбикорт</a:t>
            </a:r>
            <a:r>
              <a:rPr lang="ru-RU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®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Турбухалер</a:t>
            </a:r>
            <a:r>
              <a:rPr lang="en-US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® </a:t>
            </a:r>
            <a:r>
              <a:rPr lang="ru-RU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1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60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/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4,5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 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мкг 2 раза в сутки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для поддерживающей терапии и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Симбикорт</a:t>
            </a:r>
            <a:r>
              <a:rPr lang="ru-RU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®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Турбухалер</a:t>
            </a:r>
            <a:r>
              <a:rPr lang="en-US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® </a:t>
            </a:r>
            <a:r>
              <a:rPr lang="ru-RU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1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60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/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4,5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 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мкг для купирования симптомов заболевания по потребности.</a:t>
            </a:r>
          </a:p>
          <a:p>
            <a:pPr marL="0" indent="0" defTabSz="173038">
              <a:lnSpc>
                <a:spcPct val="100000"/>
              </a:lnSpc>
              <a:spcBef>
                <a:spcPts val="0"/>
              </a:spcBef>
              <a:buClr>
                <a:srgbClr val="FFFF99"/>
              </a:buClr>
              <a:buNone/>
              <a:tabLst>
                <a:tab pos="536575" algn="l"/>
              </a:tabLst>
            </a:pP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/>
            </a:r>
            <a:b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</a:b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Оценка эффективности лечения через 3 месяца.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36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Клинический случай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34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C91463-1862-48C4-A914-D16783A26798}"/>
              </a:ext>
            </a:extLst>
          </p:cNvPr>
          <p:cNvSpPr txBox="1"/>
          <p:nvPr/>
        </p:nvSpPr>
        <p:spPr>
          <a:xfrm>
            <a:off x="1215136" y="1605899"/>
            <a:ext cx="7518400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3000" b="1" dirty="0" smtClean="0">
                <a:solidFill>
                  <a:schemeClr val="accent2"/>
                </a:solidFill>
              </a:rPr>
              <a:t>Пациентка А., 1942 </a:t>
            </a:r>
            <a:r>
              <a:rPr lang="ru-RU" sz="3000" b="1" dirty="0">
                <a:solidFill>
                  <a:schemeClr val="accent2"/>
                </a:solidFill>
              </a:rPr>
              <a:t>г.р.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800F04F-1BE4-44DC-A04E-F6FB7EC522E7}"/>
              </a:ext>
            </a:extLst>
          </p:cNvPr>
          <p:cNvCxnSpPr>
            <a:cxnSpLocks/>
          </p:cNvCxnSpPr>
          <p:nvPr/>
        </p:nvCxnSpPr>
        <p:spPr>
          <a:xfrm>
            <a:off x="1215342" y="2282547"/>
            <a:ext cx="91902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1298955" y="2539236"/>
            <a:ext cx="9372903" cy="30137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ru-RU" sz="2500" b="1" dirty="0">
                <a:solidFill>
                  <a:schemeClr val="accent1"/>
                </a:solidFill>
              </a:rPr>
              <a:t>Жалобы</a:t>
            </a:r>
          </a:p>
          <a:p>
            <a:endParaRPr lang="ru-RU" dirty="0"/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Чувство заложенности и хрипов в грудной клетке, возникающие </a:t>
            </a:r>
            <a:r>
              <a:rPr lang="ru-RU" sz="2000" dirty="0" smtClean="0"/>
              <a:t>в горизонтальном положении и после пробуждения, </a:t>
            </a:r>
            <a:r>
              <a:rPr lang="ru-RU" sz="2000" dirty="0" err="1" smtClean="0"/>
              <a:t>купирующиеся</a:t>
            </a:r>
            <a:r>
              <a:rPr lang="ru-RU" sz="2000" dirty="0" smtClean="0"/>
              <a:t> </a:t>
            </a:r>
            <a:r>
              <a:rPr lang="ru-RU" sz="2000" dirty="0"/>
              <a:t>после применения 100-200 мкг сальбутамола. Потребность в его применении  – несколько раз в неделю. 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Ночные пробуждения, связанные с затруднением дыхания,</a:t>
            </a:r>
            <a:br>
              <a:rPr lang="ru-RU" sz="2000" dirty="0"/>
            </a:br>
            <a:r>
              <a:rPr lang="ru-RU" sz="2000" dirty="0"/>
              <a:t>до 2 раз в неделю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Одышка при интенсивной физической нагрузке  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Быстрая утомляемость</a:t>
            </a:r>
          </a:p>
        </p:txBody>
      </p:sp>
    </p:spTree>
    <p:extLst>
      <p:ext uri="{BB962C8B-B14F-4D97-AF65-F5344CB8AC3E}">
        <p14:creationId xmlns:p14="http://schemas.microsoft.com/office/powerpoint/2010/main" val="2634362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Пациентка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История заболевания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ГКС – </a:t>
            </a:r>
            <a:r>
              <a:rPr lang="ru-RU" dirty="0" err="1"/>
              <a:t>глюкокортикостероиды</a:t>
            </a:r>
            <a:endParaRPr lang="ru-RU" dirty="0"/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</a:t>
            </a:r>
            <a:r>
              <a:rPr lang="ru-RU" dirty="0" smtClean="0"/>
              <a:t>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35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623888" y="1444336"/>
            <a:ext cx="6760757" cy="45129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Диагноз </a:t>
            </a:r>
            <a:r>
              <a:rPr lang="ru-RU" sz="2000" dirty="0" smtClean="0"/>
              <a:t>туберкулеза бронхов был </a:t>
            </a:r>
            <a:r>
              <a:rPr lang="ru-RU" sz="2000" dirty="0"/>
              <a:t>у</a:t>
            </a:r>
            <a:r>
              <a:rPr lang="ru-RU" sz="2000" dirty="0" smtClean="0"/>
              <a:t>становлен в 1978 г.., пролечена. ФБС 1998, 2016 г – грубая рубцовая деформация бронхов, </a:t>
            </a:r>
            <a:r>
              <a:rPr lang="ru-RU" sz="2000" dirty="0" err="1" smtClean="0"/>
              <a:t>эндобронхит</a:t>
            </a:r>
            <a:r>
              <a:rPr lang="ru-RU" sz="2000" dirty="0" smtClean="0"/>
              <a:t> катаральный 2 ст. интенсивности воспаления. Диагноз БА </a:t>
            </a:r>
            <a:r>
              <a:rPr lang="ru-RU" sz="2000" dirty="0"/>
              <a:t>установлен в </a:t>
            </a:r>
            <a:r>
              <a:rPr lang="ru-RU" sz="2000" dirty="0" smtClean="0"/>
              <a:t>2016 </a:t>
            </a:r>
            <a:r>
              <a:rPr lang="ru-RU" sz="2000" dirty="0"/>
              <a:t>году, </a:t>
            </a:r>
            <a:r>
              <a:rPr lang="ru-RU" sz="2000" dirty="0" smtClean="0"/>
              <a:t>во время госпитализации по поводу хронического бронхита. </a:t>
            </a:r>
            <a:r>
              <a:rPr lang="ru-RU" sz="2000" dirty="0"/>
              <a:t>Назначена базисная противовоспалительная терапия,</a:t>
            </a:r>
            <a:r>
              <a:rPr lang="en-US" sz="2000" dirty="0"/>
              <a:t> </a:t>
            </a:r>
            <a:r>
              <a:rPr lang="ru-RU" sz="2000" dirty="0" smtClean="0"/>
              <a:t>на момент консультации применяет </a:t>
            </a:r>
            <a:r>
              <a:rPr lang="ru-RU" sz="2000" dirty="0"/>
              <a:t>флутиказона пропионат ДАИ 500 мкг/</a:t>
            </a:r>
            <a:r>
              <a:rPr lang="ru-RU" sz="2000" dirty="0" err="1"/>
              <a:t>сут</a:t>
            </a:r>
            <a:r>
              <a:rPr lang="ru-RU" sz="2000" dirty="0"/>
              <a:t>.</a:t>
            </a:r>
            <a:endParaRPr lang="en-US" sz="2000" dirty="0"/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Привычна </a:t>
            </a:r>
            <a:r>
              <a:rPr lang="ru-RU" sz="2000" dirty="0"/>
              <a:t>к использованию аэрозольного ингалятора. Техника ингаляции правильная. </a:t>
            </a:r>
            <a:r>
              <a:rPr lang="ru-RU" sz="2000" dirty="0" smtClean="0"/>
              <a:t>Ситуационно применяет </a:t>
            </a:r>
            <a:r>
              <a:rPr lang="ru-RU" sz="2000" dirty="0" err="1" smtClean="0"/>
              <a:t>сальбутамол</a:t>
            </a:r>
            <a:r>
              <a:rPr lang="ru-RU" sz="2000" dirty="0" smtClean="0"/>
              <a:t>. </a:t>
            </a:r>
            <a:endParaRPr lang="en-US" sz="2000" dirty="0"/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Обострения заболевания 1-2 раза в год. За время заболевания дважды по поводу обострений БА </a:t>
            </a:r>
            <a:r>
              <a:rPr lang="ru-RU" sz="2000" dirty="0" smtClean="0"/>
              <a:t>госпитализирована </a:t>
            </a:r>
            <a:r>
              <a:rPr lang="ru-RU" sz="2000" dirty="0"/>
              <a:t>в стационар.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F39922A-3881-4FE6-B6B6-5A316DE76A5F}"/>
              </a:ext>
            </a:extLst>
          </p:cNvPr>
          <p:cNvCxnSpPr>
            <a:cxnSpLocks/>
          </p:cNvCxnSpPr>
          <p:nvPr/>
        </p:nvCxnSpPr>
        <p:spPr>
          <a:xfrm>
            <a:off x="8241947" y="1731437"/>
            <a:ext cx="0" cy="459310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A11615-D5A9-4CAB-A4EA-9F30362C443B}"/>
              </a:ext>
            </a:extLst>
          </p:cNvPr>
          <p:cNvSpPr txBox="1"/>
          <p:nvPr/>
        </p:nvSpPr>
        <p:spPr>
          <a:xfrm>
            <a:off x="8729177" y="1599902"/>
            <a:ext cx="2802423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ru-RU" sz="1600" b="1" cap="all" dirty="0" smtClean="0">
                <a:solidFill>
                  <a:schemeClr val="accent2"/>
                </a:solidFill>
              </a:rPr>
              <a:t>Профессиональный анамнез: </a:t>
            </a:r>
            <a:endParaRPr lang="ru-RU" sz="1600" b="1" cap="all" dirty="0">
              <a:solidFill>
                <a:schemeClr val="accent2"/>
              </a:solidFill>
            </a:endParaRPr>
          </a:p>
          <a:p>
            <a:pPr>
              <a:buClr>
                <a:schemeClr val="accent1"/>
              </a:buClr>
            </a:pPr>
            <a:r>
              <a:rPr lang="ru-RU" sz="1600" dirty="0" smtClean="0"/>
              <a:t>Врач-фтизиатр, стаж работы 46 лет.</a:t>
            </a:r>
            <a:endParaRPr lang="ru-RU" sz="1600" dirty="0"/>
          </a:p>
          <a:p>
            <a:pPr>
              <a:buClr>
                <a:schemeClr val="accent1"/>
              </a:buClr>
            </a:pPr>
            <a:endParaRPr lang="ru-RU" sz="1600" dirty="0"/>
          </a:p>
          <a:p>
            <a:pPr>
              <a:buClr>
                <a:schemeClr val="accent1"/>
              </a:buClr>
            </a:pPr>
            <a:r>
              <a:rPr lang="ru-RU" sz="1600" dirty="0"/>
              <a:t>	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1600" b="1" dirty="0">
                <a:solidFill>
                  <a:schemeClr val="accent2"/>
                </a:solidFill>
              </a:rPr>
              <a:t>СОПУТСТВУЮЩИЕ ЗАБОЛЕВАНИЯ: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Пациентка </a:t>
            </a:r>
            <a:r>
              <a:rPr lang="ru-RU" sz="1600" dirty="0"/>
              <a:t>страдает гипертонической болезнью, регулярно принимает </a:t>
            </a:r>
            <a:r>
              <a:rPr lang="ru-RU" sz="1600" dirty="0" err="1" smtClean="0"/>
              <a:t>эналаприл</a:t>
            </a:r>
            <a:r>
              <a:rPr lang="ru-RU" sz="1600" dirty="0" smtClean="0"/>
              <a:t>, </a:t>
            </a:r>
            <a:r>
              <a:rPr lang="ru-RU" sz="1600" dirty="0" err="1" smtClean="0"/>
              <a:t>амлодипин</a:t>
            </a:r>
            <a:r>
              <a:rPr lang="ru-RU" sz="1600" dirty="0"/>
              <a:t>.</a:t>
            </a:r>
          </a:p>
          <a:p>
            <a:pPr marL="180000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8D5B6E-B42E-4084-905E-5AB432FA5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15364" y="3370289"/>
            <a:ext cx="275246" cy="275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BE720A-7308-44E9-98CD-909E48AC9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15364" y="1996609"/>
            <a:ext cx="275246" cy="2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1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Пациентка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Физический осмотр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ЧДД  – частота дыхательных движений</a:t>
            </a:r>
          </a:p>
          <a:p>
            <a:r>
              <a:rPr lang="ru-RU" dirty="0"/>
              <a:t>ЧСС – частота сердечных сокращений</a:t>
            </a:r>
          </a:p>
          <a:p>
            <a:r>
              <a:rPr lang="ru-RU" dirty="0"/>
              <a:t>АД – артериальное давление</a:t>
            </a:r>
          </a:p>
          <a:p>
            <a:r>
              <a:rPr lang="ru-RU" dirty="0"/>
              <a:t>SpO2 – насыщение гемоглобина кислородом </a:t>
            </a:r>
          </a:p>
          <a:p>
            <a:endParaRPr lang="ru-RU" dirty="0"/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</a:t>
            </a:r>
            <a:r>
              <a:rPr lang="ru-RU" dirty="0" smtClean="0"/>
              <a:t>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36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5872480" y="1810722"/>
            <a:ext cx="5994400" cy="41703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Cостояние удовлетворительное. </a:t>
            </a:r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Рост – </a:t>
            </a:r>
            <a:r>
              <a:rPr lang="ru-RU" dirty="0" smtClean="0"/>
              <a:t>160 </a:t>
            </a:r>
            <a:r>
              <a:rPr lang="ru-RU" dirty="0"/>
              <a:t>см, вес – </a:t>
            </a:r>
            <a:r>
              <a:rPr lang="ru-RU" dirty="0" smtClean="0"/>
              <a:t>75</a:t>
            </a:r>
            <a:r>
              <a:rPr lang="ru-RU" dirty="0" smtClean="0"/>
              <a:t> </a:t>
            </a:r>
            <a:r>
              <a:rPr lang="ru-RU" dirty="0"/>
              <a:t>кг. ИМТ – </a:t>
            </a:r>
            <a:r>
              <a:rPr lang="ru-RU" dirty="0" smtClean="0"/>
              <a:t>30.8 </a:t>
            </a:r>
            <a:r>
              <a:rPr lang="ru-RU" dirty="0"/>
              <a:t>кг/м</a:t>
            </a:r>
            <a:r>
              <a:rPr lang="ru-RU" baseline="30000" dirty="0"/>
              <a:t>2</a:t>
            </a:r>
            <a:r>
              <a:rPr lang="ru-RU" dirty="0"/>
              <a:t> </a:t>
            </a:r>
            <a:r>
              <a:rPr lang="en-US" dirty="0"/>
              <a:t>                                </a:t>
            </a:r>
            <a:r>
              <a:rPr lang="ru-RU" dirty="0"/>
              <a:t>SpO</a:t>
            </a:r>
            <a:r>
              <a:rPr lang="ru-RU" baseline="-25000" dirty="0"/>
              <a:t>2</a:t>
            </a:r>
            <a:r>
              <a:rPr lang="ru-RU" dirty="0"/>
              <a:t> в покое 96%. Температура тела – </a:t>
            </a:r>
            <a:r>
              <a:rPr lang="ru-RU" dirty="0" smtClean="0"/>
              <a:t>36.5ºС</a:t>
            </a:r>
            <a:endParaRPr lang="ru-RU" dirty="0"/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При перкуссии органов грудной </a:t>
            </a:r>
            <a:r>
              <a:rPr lang="ru-RU" dirty="0" smtClean="0"/>
              <a:t>клетки </a:t>
            </a:r>
            <a:r>
              <a:rPr lang="ru-RU" dirty="0"/>
              <a:t>легочный звук.</a:t>
            </a:r>
            <a:br>
              <a:rPr lang="ru-RU" dirty="0"/>
            </a:br>
            <a:r>
              <a:rPr lang="ru-RU" dirty="0"/>
              <a:t>При аускультации легких дыхание жесткое, единичные свистящие хрипы при форсированном выдохе. ЧДД </a:t>
            </a:r>
            <a:r>
              <a:rPr lang="ru-RU" dirty="0" smtClean="0"/>
              <a:t>18 </a:t>
            </a:r>
            <a:r>
              <a:rPr lang="ru-RU" dirty="0"/>
              <a:t>в мин.</a:t>
            </a:r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При аускультации сердца ритм правильный, тоны приглушены.</a:t>
            </a:r>
            <a:r>
              <a:rPr lang="en-US" dirty="0"/>
              <a:t> </a:t>
            </a:r>
            <a:r>
              <a:rPr lang="ru-RU" dirty="0"/>
              <a:t>ЧСС </a:t>
            </a:r>
            <a:r>
              <a:rPr lang="ru-RU" dirty="0" smtClean="0"/>
              <a:t>72</a:t>
            </a:r>
            <a:r>
              <a:rPr lang="ru-RU" dirty="0" smtClean="0"/>
              <a:t> </a:t>
            </a:r>
            <a:r>
              <a:rPr lang="ru-RU" dirty="0"/>
              <a:t>в мин. АД </a:t>
            </a:r>
            <a:r>
              <a:rPr lang="ru-RU" dirty="0" smtClean="0"/>
              <a:t>130/82 </a:t>
            </a:r>
            <a:r>
              <a:rPr lang="ru-RU" dirty="0"/>
              <a:t>мм </a:t>
            </a:r>
            <a:r>
              <a:rPr lang="ru-RU" dirty="0" err="1"/>
              <a:t>рт.ст</a:t>
            </a:r>
            <a:r>
              <a:rPr lang="ru-RU" dirty="0"/>
              <a:t>.</a:t>
            </a:r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Значимой патологии со стороны органов и систем не выявлено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9381F356-8506-49B6-B9F7-0447A19E5438}"/>
              </a:ext>
            </a:extLst>
          </p:cNvPr>
          <p:cNvSpPr/>
          <p:nvPr/>
        </p:nvSpPr>
        <p:spPr>
          <a:xfrm>
            <a:off x="1108364" y="1852758"/>
            <a:ext cx="3860800" cy="38608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42C834-8C2F-49E0-A73E-271C72510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47800" y="2345518"/>
            <a:ext cx="28752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7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4FD3230C-296D-4F16-A476-AA996E0EB653}"/>
              </a:ext>
            </a:extLst>
          </p:cNvPr>
          <p:cNvSpPr/>
          <p:nvPr/>
        </p:nvSpPr>
        <p:spPr>
          <a:xfrm>
            <a:off x="623888" y="3889094"/>
            <a:ext cx="10589658" cy="1280978"/>
          </a:xfrm>
          <a:prstGeom prst="roundRect">
            <a:avLst>
              <a:gd name="adj" fmla="val 0"/>
            </a:avLst>
          </a:prstGeom>
          <a:solidFill>
            <a:srgbClr val="F4F4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2218D473-4016-4175-A1F0-E7B7FD9B77CD}"/>
              </a:ext>
            </a:extLst>
          </p:cNvPr>
          <p:cNvSpPr/>
          <p:nvPr/>
        </p:nvSpPr>
        <p:spPr>
          <a:xfrm>
            <a:off x="623888" y="1844418"/>
            <a:ext cx="10589658" cy="987448"/>
          </a:xfrm>
          <a:prstGeom prst="roundRect">
            <a:avLst>
              <a:gd name="adj" fmla="val 0"/>
            </a:avLst>
          </a:prstGeom>
          <a:solidFill>
            <a:srgbClr val="F4F4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Пациентка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Тест по оценке контроля над астмой АСТ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АСТ (</a:t>
            </a:r>
            <a:r>
              <a:rPr lang="ru-RU" dirty="0" err="1"/>
              <a:t>Asthma</a:t>
            </a:r>
            <a:r>
              <a:rPr lang="ru-RU" dirty="0"/>
              <a:t> Control Test) – тест по оценке контроля над астмой</a:t>
            </a:r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46F2C443-B82F-43A7-AE5D-307820B4814F}"/>
              </a:ext>
            </a:extLst>
          </p:cNvPr>
          <p:cNvGraphicFramePr>
            <a:graphicFrameLocks noGrp="1"/>
          </p:cNvGraphicFramePr>
          <p:nvPr/>
        </p:nvGraphicFramePr>
        <p:xfrm>
          <a:off x="978454" y="1295778"/>
          <a:ext cx="10101289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0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3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все время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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очень часто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иногда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редко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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никогда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D60139-C05D-412C-8396-84972A028758}"/>
              </a:ext>
            </a:extLst>
          </p:cNvPr>
          <p:cNvSpPr/>
          <p:nvPr/>
        </p:nvSpPr>
        <p:spPr>
          <a:xfrm>
            <a:off x="592180" y="988474"/>
            <a:ext cx="11448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1. Как часто за последние 4 недели астма мешала Вам выполнять обычный объем работы в учебном заведении, на работе или дома?</a:t>
            </a:r>
          </a:p>
        </p:txBody>
      </p:sp>
      <p:sp>
        <p:nvSpPr>
          <p:cNvPr id="25" name="Скругленный прямоугольник 7">
            <a:extLst>
              <a:ext uri="{FF2B5EF4-FFF2-40B4-BE49-F238E27FC236}">
                <a16:creationId xmlns:a16="http://schemas.microsoft.com/office/drawing/2014/main" xmlns="" id="{26092902-CC60-4B75-BBFE-E1B24EE20260}"/>
              </a:ext>
            </a:extLst>
          </p:cNvPr>
          <p:cNvSpPr/>
          <p:nvPr/>
        </p:nvSpPr>
        <p:spPr>
          <a:xfrm>
            <a:off x="11420436" y="1344358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2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C0F98C07-53EA-4546-9E40-A4BB97060F1B}"/>
              </a:ext>
            </a:extLst>
          </p:cNvPr>
          <p:cNvGraphicFramePr>
            <a:graphicFrameLocks noGrp="1"/>
          </p:cNvGraphicFramePr>
          <p:nvPr/>
        </p:nvGraphicFramePr>
        <p:xfrm>
          <a:off x="978454" y="2239997"/>
          <a:ext cx="1010129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6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чаще, чем раз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день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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раз в день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от 3 до 6 раз в неделю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раза в неделю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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ни разу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C510B02-D82F-40E9-A9CB-40B3EE679F57}"/>
              </a:ext>
            </a:extLst>
          </p:cNvPr>
          <p:cNvSpPr/>
          <p:nvPr/>
        </p:nvSpPr>
        <p:spPr>
          <a:xfrm>
            <a:off x="592180" y="1927918"/>
            <a:ext cx="9204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2. Как часто за последние 4 недели Вы отмечали у себя затрудненное дыхание?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BBE7C4B0-62EC-471C-A867-95F42556DC9C}"/>
              </a:ext>
            </a:extLst>
          </p:cNvPr>
          <p:cNvGraphicFramePr>
            <a:graphicFrameLocks noGrp="1"/>
          </p:cNvGraphicFramePr>
          <p:nvPr/>
        </p:nvGraphicFramePr>
        <p:xfrm>
          <a:off x="978454" y="3377833"/>
          <a:ext cx="10101292" cy="466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6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48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8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4 ночи в неделю или чаще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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2-3 ночи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неделю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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раз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неделю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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или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раза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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ни разу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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5A0A07F-C65A-448C-8183-E0FE2E3526B6}"/>
              </a:ext>
            </a:extLst>
          </p:cNvPr>
          <p:cNvSpPr/>
          <p:nvPr/>
        </p:nvSpPr>
        <p:spPr>
          <a:xfrm>
            <a:off x="592180" y="2874017"/>
            <a:ext cx="852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3. Как часто за последние 4 недели Вы просыпались ночью или раньше,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чем обычно,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из-за 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c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имптомов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 астмы (свистящего дыхания, кашля,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затрудненного дыхания, чувства стеснения или боли в груди)?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89AD431-27C4-4584-92B3-A3CBB7446B33}"/>
              </a:ext>
            </a:extLst>
          </p:cNvPr>
          <p:cNvSpPr/>
          <p:nvPr/>
        </p:nvSpPr>
        <p:spPr>
          <a:xfrm>
            <a:off x="592180" y="3950259"/>
            <a:ext cx="1010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4. Как часто за последние 4 недели Вы использовали быстродействующий ингалятор (например,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Вентолин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Беротек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Беродуал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Атровент,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Сальбутамол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Саламол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Сальбен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Астмопент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) или небулайзер (аэрозольный аппарат) с лекарством (например,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Беротек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Беродуал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Вентолин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небулы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)?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2A8F4DEB-DAFB-430A-9F8B-2E8E87284735}"/>
              </a:ext>
            </a:extLst>
          </p:cNvPr>
          <p:cNvGraphicFramePr>
            <a:graphicFrameLocks noGrp="1"/>
          </p:cNvGraphicFramePr>
          <p:nvPr/>
        </p:nvGraphicFramePr>
        <p:xfrm>
          <a:off x="978454" y="4667152"/>
          <a:ext cx="10121668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7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1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6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2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2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 раза в день или чаще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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 или 2 раза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день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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 или 3 раза в неделю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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раз в неделю или реже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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ни разу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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Скругленный прямоугольник 7">
            <a:extLst>
              <a:ext uri="{FF2B5EF4-FFF2-40B4-BE49-F238E27FC236}">
                <a16:creationId xmlns:a16="http://schemas.microsoft.com/office/drawing/2014/main" xmlns="" id="{13B36D1D-8FE7-444E-AB36-A7E29ABCD351}"/>
              </a:ext>
            </a:extLst>
          </p:cNvPr>
          <p:cNvSpPr/>
          <p:nvPr/>
        </p:nvSpPr>
        <p:spPr>
          <a:xfrm>
            <a:off x="11420436" y="2386045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</a:rPr>
              <a:t>4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Скругленный прямоугольник 7">
            <a:extLst>
              <a:ext uri="{FF2B5EF4-FFF2-40B4-BE49-F238E27FC236}">
                <a16:creationId xmlns:a16="http://schemas.microsoft.com/office/drawing/2014/main" xmlns="" id="{E60243BB-E586-4277-A863-E51F3E27645E}"/>
              </a:ext>
            </a:extLst>
          </p:cNvPr>
          <p:cNvSpPr/>
          <p:nvPr/>
        </p:nvSpPr>
        <p:spPr>
          <a:xfrm>
            <a:off x="11420436" y="3384262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</a:rPr>
              <a:t>3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4" name="Скругленный прямоугольник 7">
            <a:extLst>
              <a:ext uri="{FF2B5EF4-FFF2-40B4-BE49-F238E27FC236}">
                <a16:creationId xmlns:a16="http://schemas.microsoft.com/office/drawing/2014/main" xmlns="" id="{189D866D-0024-411A-A1FA-9526DC7A215E}"/>
              </a:ext>
            </a:extLst>
          </p:cNvPr>
          <p:cNvSpPr/>
          <p:nvPr/>
        </p:nvSpPr>
        <p:spPr>
          <a:xfrm>
            <a:off x="11420436" y="4725220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</a:rPr>
              <a:t>3</a:t>
            </a:r>
          </a:p>
        </p:txBody>
      </p:sp>
      <p:sp>
        <p:nvSpPr>
          <p:cNvPr id="35" name="Скругленный прямоугольник 7">
            <a:extLst>
              <a:ext uri="{FF2B5EF4-FFF2-40B4-BE49-F238E27FC236}">
                <a16:creationId xmlns:a16="http://schemas.microsoft.com/office/drawing/2014/main" xmlns="" id="{0DB99E17-F80D-4531-BF6A-0B5AA53762B4}"/>
              </a:ext>
            </a:extLst>
          </p:cNvPr>
          <p:cNvSpPr/>
          <p:nvPr/>
        </p:nvSpPr>
        <p:spPr>
          <a:xfrm>
            <a:off x="11420436" y="5695885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2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130166EF-668D-4692-A003-93D7E8FE6CD7}"/>
              </a:ext>
            </a:extLst>
          </p:cNvPr>
          <p:cNvGraphicFramePr>
            <a:graphicFrameLocks noGrp="1"/>
          </p:cNvGraphicFramePr>
          <p:nvPr/>
        </p:nvGraphicFramePr>
        <p:xfrm>
          <a:off x="978454" y="5654663"/>
          <a:ext cx="10121669" cy="7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4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1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6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0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совсем не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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плохо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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некоторой степени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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хорошо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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полностью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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5C755F9-54E3-4872-9818-2E8DD4C3F885}"/>
              </a:ext>
            </a:extLst>
          </p:cNvPr>
          <p:cNvSpPr/>
          <p:nvPr/>
        </p:nvSpPr>
        <p:spPr>
          <a:xfrm>
            <a:off x="592180" y="5341695"/>
            <a:ext cx="9533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5. Как бы Вы оценили, насколько Вам удавалось контролировать астму за последние 4 недели?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1B1E8FF-DCCF-4EDB-A840-E4F14E713140}"/>
              </a:ext>
            </a:extLst>
          </p:cNvPr>
          <p:cNvSpPr/>
          <p:nvPr/>
        </p:nvSpPr>
        <p:spPr>
          <a:xfrm>
            <a:off x="10385419" y="6251732"/>
            <a:ext cx="886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/>
                </a:solidFill>
                <a:latin typeface="Arial"/>
              </a:rPr>
              <a:t>ИТОГО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39" name="Скругленный прямоугольник 7">
            <a:extLst>
              <a:ext uri="{FF2B5EF4-FFF2-40B4-BE49-F238E27FC236}">
                <a16:creationId xmlns:a16="http://schemas.microsoft.com/office/drawing/2014/main" xmlns="" id="{331BF3FC-DC69-4B35-9A21-944B15547F3A}"/>
              </a:ext>
            </a:extLst>
          </p:cNvPr>
          <p:cNvSpPr/>
          <p:nvPr/>
        </p:nvSpPr>
        <p:spPr>
          <a:xfrm>
            <a:off x="11368366" y="6210300"/>
            <a:ext cx="713144" cy="379986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14</a:t>
            </a:r>
            <a:endParaRPr lang="ru-RU" sz="24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986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Пациентка</a:t>
            </a:r>
            <a:r>
              <a:rPr lang="en-US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Исследование функции внешнего дыхания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/>
              <a:t> </a:t>
            </a:r>
            <a:r>
              <a:rPr lang="ru-RU" dirty="0" smtClean="0"/>
              <a:t>Мордык А.В.</a:t>
            </a:r>
            <a:endParaRPr lang="ru-RU" dirty="0"/>
          </a:p>
          <a:p>
            <a:r>
              <a:rPr lang="ru-RU" dirty="0"/>
              <a:t>ФЖЕЛ -  Форсированная жизненная емкость легких</a:t>
            </a:r>
          </a:p>
          <a:p>
            <a:r>
              <a:rPr lang="ru-RU" dirty="0"/>
              <a:t>ОФВ</a:t>
            </a:r>
            <a:r>
              <a:rPr lang="ru-RU" baseline="30000" dirty="0"/>
              <a:t>1</a:t>
            </a:r>
            <a:r>
              <a:rPr lang="ru-RU" dirty="0"/>
              <a:t> -  Объем форсированного выдоха за первую секунду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E3C39C-0E3C-44A2-86DA-3080D4C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49893C-5C74-48D5-8B74-E97B32F7F799}"/>
              </a:ext>
            </a:extLst>
          </p:cNvPr>
          <p:cNvSpPr txBox="1"/>
          <p:nvPr/>
        </p:nvSpPr>
        <p:spPr>
          <a:xfrm>
            <a:off x="926376" y="4325946"/>
            <a:ext cx="4469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dirty="0" err="1"/>
              <a:t>Бронходилатационный</a:t>
            </a:r>
            <a:r>
              <a:rPr lang="ru-RU" sz="2000" dirty="0"/>
              <a:t> тест положительный:</a:t>
            </a:r>
            <a:r>
              <a:rPr lang="en-US" sz="2000" dirty="0"/>
              <a:t> </a:t>
            </a:r>
            <a:r>
              <a:rPr lang="ru-RU" sz="2000" b="1" dirty="0"/>
              <a:t>прирост ОФВ</a:t>
            </a:r>
            <a:r>
              <a:rPr lang="ru-RU" sz="2000" b="1" baseline="-25000" dirty="0"/>
              <a:t>1</a:t>
            </a:r>
            <a:r>
              <a:rPr lang="ru-RU" sz="2000" b="1" dirty="0"/>
              <a:t> составил </a:t>
            </a:r>
            <a:r>
              <a:rPr lang="ru-RU" sz="2000" b="1" dirty="0" smtClean="0"/>
              <a:t>410</a:t>
            </a:r>
            <a:r>
              <a:rPr lang="ru-RU" sz="2000" b="1" dirty="0" smtClean="0"/>
              <a:t> </a:t>
            </a:r>
            <a:r>
              <a:rPr lang="ru-RU" sz="2000" b="1" dirty="0"/>
              <a:t>мл или </a:t>
            </a:r>
            <a:r>
              <a:rPr lang="ru-RU" sz="2000" b="1" dirty="0" smtClean="0"/>
              <a:t>14</a:t>
            </a:r>
            <a:r>
              <a:rPr lang="ru-RU" sz="2000" b="1" dirty="0" smtClean="0"/>
              <a:t>% </a:t>
            </a:r>
            <a:endParaRPr lang="ru-RU" sz="2000" b="1" dirty="0"/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xmlns="" id="{DDA3D148-EC9E-4CC9-815B-3C0EC6C7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86337"/>
              </p:ext>
            </p:extLst>
          </p:nvPr>
        </p:nvGraphicFramePr>
        <p:xfrm>
          <a:off x="684059" y="1591023"/>
          <a:ext cx="10884053" cy="18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0921">
                  <a:extLst>
                    <a:ext uri="{9D8B030D-6E8A-4147-A177-3AD203B41FA5}">
                      <a16:colId xmlns:a16="http://schemas.microsoft.com/office/drawing/2014/main" xmlns="" val="2813902597"/>
                    </a:ext>
                  </a:extLst>
                </a:gridCol>
                <a:gridCol w="1656032">
                  <a:extLst>
                    <a:ext uri="{9D8B030D-6E8A-4147-A177-3AD203B41FA5}">
                      <a16:colId xmlns:a16="http://schemas.microsoft.com/office/drawing/2014/main" xmlns="" val="2175322650"/>
                    </a:ext>
                  </a:extLst>
                </a:gridCol>
                <a:gridCol w="1478874">
                  <a:extLst>
                    <a:ext uri="{9D8B030D-6E8A-4147-A177-3AD203B41FA5}">
                      <a16:colId xmlns:a16="http://schemas.microsoft.com/office/drawing/2014/main" xmlns="" val="2395904860"/>
                    </a:ext>
                  </a:extLst>
                </a:gridCol>
                <a:gridCol w="1617519">
                  <a:extLst>
                    <a:ext uri="{9D8B030D-6E8A-4147-A177-3AD203B41FA5}">
                      <a16:colId xmlns:a16="http://schemas.microsoft.com/office/drawing/2014/main" xmlns="" val="919628023"/>
                    </a:ext>
                  </a:extLst>
                </a:gridCol>
                <a:gridCol w="1786973">
                  <a:extLst>
                    <a:ext uri="{9D8B030D-6E8A-4147-A177-3AD203B41FA5}">
                      <a16:colId xmlns:a16="http://schemas.microsoft.com/office/drawing/2014/main" xmlns="" val="2976247246"/>
                    </a:ext>
                  </a:extLst>
                </a:gridCol>
                <a:gridCol w="1663734">
                  <a:extLst>
                    <a:ext uri="{9D8B030D-6E8A-4147-A177-3AD203B41FA5}">
                      <a16:colId xmlns:a16="http://schemas.microsoft.com/office/drawing/2014/main" xmlns="" val="288820723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Должное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пробы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пробы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пробы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091577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Должное 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лучшая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попытка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лучшая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попытка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377047"/>
                  </a:ext>
                </a:extLst>
              </a:tr>
              <a:tr h="2418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ФЖЕЛ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913178"/>
                  </a:ext>
                </a:extLst>
              </a:tr>
              <a:tr h="2418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ОФВ</a:t>
                      </a:r>
                      <a:r>
                        <a:rPr lang="ru-RU" sz="16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(л)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096138"/>
                  </a:ext>
                </a:extLst>
              </a:tr>
              <a:tr h="2418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ОФВ</a:t>
                      </a:r>
                      <a:r>
                        <a:rPr lang="ru-RU" sz="16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/ФЖЕЛ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8494496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CC7FDB-EF03-4C7B-B6D0-368AA22EBF7B}"/>
              </a:ext>
            </a:extLst>
          </p:cNvPr>
          <p:cNvSpPr/>
          <p:nvPr/>
        </p:nvSpPr>
        <p:spPr>
          <a:xfrm>
            <a:off x="6228080" y="3728976"/>
            <a:ext cx="5340032" cy="25866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8576DAE-DD5F-42F2-86D3-2834AA5AE87D}"/>
              </a:ext>
            </a:extLst>
          </p:cNvPr>
          <p:cNvGrpSpPr/>
          <p:nvPr/>
        </p:nvGrpSpPr>
        <p:grpSpPr>
          <a:xfrm>
            <a:off x="6456710" y="3820568"/>
            <a:ext cx="4911649" cy="2385246"/>
            <a:chOff x="5798278" y="3997392"/>
            <a:chExt cx="5940523" cy="2884899"/>
          </a:xfrm>
        </p:grpSpPr>
        <p:pic>
          <p:nvPicPr>
            <p:cNvPr id="10" name="Рисунок 9" descr="пре.jpg">
              <a:extLst>
                <a:ext uri="{FF2B5EF4-FFF2-40B4-BE49-F238E27FC236}">
                  <a16:creationId xmlns:a16="http://schemas.microsoft.com/office/drawing/2014/main" xmlns="" id="{1B68811B-8A58-4613-B7CE-82D9289DD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3064" t="24655" r="27754"/>
            <a:stretch>
              <a:fillRect/>
            </a:stretch>
          </p:blipFill>
          <p:spPr>
            <a:xfrm>
              <a:off x="5798278" y="4052490"/>
              <a:ext cx="2829251" cy="2796460"/>
            </a:xfrm>
            <a:prstGeom prst="rect">
              <a:avLst/>
            </a:prstGeom>
          </p:spPr>
        </p:pic>
        <p:pic>
          <p:nvPicPr>
            <p:cNvPr id="11" name="Рисунок 10" descr="пост.jpg">
              <a:extLst>
                <a:ext uri="{FF2B5EF4-FFF2-40B4-BE49-F238E27FC236}">
                  <a16:creationId xmlns:a16="http://schemas.microsoft.com/office/drawing/2014/main" xmlns="" id="{2750CC3A-BA3D-45F1-9362-AA055A54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31077" r="30533"/>
            <a:stretch>
              <a:fillRect/>
            </a:stretch>
          </p:blipFill>
          <p:spPr>
            <a:xfrm>
              <a:off x="8945665" y="3997392"/>
              <a:ext cx="2793136" cy="2884899"/>
            </a:xfrm>
            <a:prstGeom prst="rect">
              <a:avLst/>
            </a:prstGeom>
          </p:spPr>
        </p:pic>
      </p:grp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43058FEA-4B89-4C43-B736-7EC732C83605}"/>
              </a:ext>
            </a:extLst>
          </p:cNvPr>
          <p:cNvSpPr/>
          <p:nvPr/>
        </p:nvSpPr>
        <p:spPr>
          <a:xfrm rot="5400000">
            <a:off x="206103" y="4724992"/>
            <a:ext cx="1041040" cy="19403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60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Пациентка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Рекомендации по ведению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ИГКС – ингаляционный </a:t>
            </a:r>
            <a:r>
              <a:rPr lang="ru-RU" dirty="0" err="1"/>
              <a:t>глюкокортикостероид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ДДБА – длительно действующий β2-агонист</a:t>
            </a:r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39</a:t>
            </a:fld>
            <a:endParaRPr lang="ru-RU"/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3872BB1E-6621-4D94-A05A-CF7DC08AEE90}"/>
              </a:ext>
            </a:extLst>
          </p:cNvPr>
          <p:cNvSpPr txBox="1">
            <a:spLocks/>
          </p:cNvSpPr>
          <p:nvPr/>
        </p:nvSpPr>
        <p:spPr>
          <a:xfrm>
            <a:off x="3634216" y="2722586"/>
            <a:ext cx="8353688" cy="39464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indent="0">
              <a:lnSpc>
                <a:spcPct val="100000"/>
              </a:lnSpc>
              <a:spcBef>
                <a:spcPts val="1200"/>
              </a:spcBef>
              <a:buClr>
                <a:srgbClr val="FFFF99"/>
              </a:buCl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Отсутствие контроля над заболеванием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при использовании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монотерапии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ИГКС,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потребность в регулярной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бронходилатации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свидетельствует о необходимости назначения комбинированной терапии ИГКС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ДДБА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5259CD2-E594-4D16-8BA4-39D05B59EB43}"/>
              </a:ext>
            </a:extLst>
          </p:cNvPr>
          <p:cNvSpPr/>
          <p:nvPr/>
        </p:nvSpPr>
        <p:spPr>
          <a:xfrm>
            <a:off x="721067" y="2643722"/>
            <a:ext cx="2499212" cy="249921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608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Физический осмотр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ЧДД  – частота дыхательных движений</a:t>
            </a:r>
          </a:p>
          <a:p>
            <a:r>
              <a:rPr lang="ru-RU" dirty="0"/>
              <a:t>ЧСС – частота сердечных сокращений</a:t>
            </a:r>
          </a:p>
          <a:p>
            <a:r>
              <a:rPr lang="ru-RU" dirty="0"/>
              <a:t>АД – артериальное давление</a:t>
            </a:r>
          </a:p>
          <a:p>
            <a:r>
              <a:rPr lang="ru-RU" dirty="0"/>
              <a:t>SpO2 – насыщение гемоглобина кислородом </a:t>
            </a:r>
          </a:p>
          <a:p>
            <a:endParaRPr lang="ru-RU" dirty="0"/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6096000" y="1810722"/>
            <a:ext cx="5449887" cy="41703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Cостояние удовлетворительное. </a:t>
            </a:r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Рост – </a:t>
            </a:r>
            <a:r>
              <a:rPr lang="ru-RU" dirty="0" smtClean="0"/>
              <a:t>168 </a:t>
            </a:r>
            <a:r>
              <a:rPr lang="ru-RU" dirty="0"/>
              <a:t>см, вес – </a:t>
            </a:r>
            <a:r>
              <a:rPr lang="ru-RU" dirty="0" smtClean="0"/>
              <a:t>63 </a:t>
            </a:r>
            <a:r>
              <a:rPr lang="ru-RU" dirty="0"/>
              <a:t>кг. SpO</a:t>
            </a:r>
            <a:r>
              <a:rPr lang="ru-RU" baseline="-25000" dirty="0"/>
              <a:t>2</a:t>
            </a:r>
            <a:r>
              <a:rPr lang="ru-RU" dirty="0"/>
              <a:t> в покое 98%.</a:t>
            </a:r>
            <a:r>
              <a:rPr lang="en-US" dirty="0"/>
              <a:t> </a:t>
            </a:r>
            <a:r>
              <a:rPr lang="ru-RU" dirty="0"/>
              <a:t>Температура тела – </a:t>
            </a:r>
            <a:r>
              <a:rPr lang="ru-RU" dirty="0" smtClean="0"/>
              <a:t>36.6ºС</a:t>
            </a:r>
            <a:endParaRPr lang="ru-RU" dirty="0"/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При перкуссии органов грудной клетки ясный легочный звук.</a:t>
            </a:r>
            <a:br>
              <a:rPr lang="ru-RU" dirty="0"/>
            </a:br>
            <a:r>
              <a:rPr lang="ru-RU" dirty="0"/>
              <a:t>При аускультации легких дыхание везикулярное, </a:t>
            </a:r>
            <a:r>
              <a:rPr lang="ru-RU" dirty="0" smtClean="0"/>
              <a:t>единичные </a:t>
            </a:r>
            <a:r>
              <a:rPr lang="ru-RU" dirty="0"/>
              <a:t>с</a:t>
            </a:r>
            <a:r>
              <a:rPr lang="ru-RU" dirty="0" smtClean="0"/>
              <a:t>ухие хрипы. </a:t>
            </a:r>
            <a:r>
              <a:rPr lang="ru-RU" dirty="0"/>
              <a:t>ЧДД </a:t>
            </a:r>
            <a:r>
              <a:rPr lang="ru-RU" dirty="0" smtClean="0"/>
              <a:t>18 </a:t>
            </a:r>
            <a:r>
              <a:rPr lang="ru-RU" dirty="0"/>
              <a:t>в мин.</a:t>
            </a:r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При аускультации сердца ритм правильный, тоны ясные.</a:t>
            </a:r>
            <a:r>
              <a:rPr lang="en-US" dirty="0"/>
              <a:t> </a:t>
            </a:r>
            <a:r>
              <a:rPr lang="ru-RU" dirty="0"/>
              <a:t>ЧСС </a:t>
            </a:r>
            <a:r>
              <a:rPr lang="ru-RU" dirty="0" smtClean="0"/>
              <a:t>76 </a:t>
            </a:r>
            <a:r>
              <a:rPr lang="ru-RU" dirty="0"/>
              <a:t>в мин. АД </a:t>
            </a:r>
            <a:r>
              <a:rPr lang="ru-RU" dirty="0" smtClean="0"/>
              <a:t>120/85 </a:t>
            </a:r>
            <a:r>
              <a:rPr lang="ru-RU" dirty="0"/>
              <a:t>мм </a:t>
            </a:r>
            <a:r>
              <a:rPr lang="ru-RU" dirty="0" err="1"/>
              <a:t>рт.ст</a:t>
            </a:r>
            <a:r>
              <a:rPr lang="ru-RU" dirty="0"/>
              <a:t>.</a:t>
            </a:r>
          </a:p>
          <a:p>
            <a:pPr marL="180000" indent="-18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/>
              <a:t>Значимой патологии со стороны органов </a:t>
            </a:r>
            <a:r>
              <a:rPr lang="en-US" dirty="0"/>
              <a:t>                   </a:t>
            </a:r>
            <a:r>
              <a:rPr lang="ru-RU" dirty="0"/>
              <a:t>и систем не выявлено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9381F356-8506-49B6-B9F7-0447A19E5438}"/>
              </a:ext>
            </a:extLst>
          </p:cNvPr>
          <p:cNvSpPr/>
          <p:nvPr/>
        </p:nvSpPr>
        <p:spPr>
          <a:xfrm>
            <a:off x="1108364" y="1852758"/>
            <a:ext cx="3860800" cy="38608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42C834-8C2F-49E0-A73E-271C72510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47800" y="2345518"/>
            <a:ext cx="28752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7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Составляющие фармакотерапии бронхиальной астмы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40</a:t>
            </a:fld>
            <a:endParaRPr lang="ru-RU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xmlns="" id="{2B4CF8B6-9815-4A2B-904D-3F0A639546E9}"/>
              </a:ext>
            </a:extLst>
          </p:cNvPr>
          <p:cNvSpPr/>
          <p:nvPr/>
        </p:nvSpPr>
        <p:spPr bwMode="auto">
          <a:xfrm>
            <a:off x="1329743" y="2964654"/>
            <a:ext cx="3933137" cy="1784350"/>
          </a:xfrm>
          <a:prstGeom prst="roundRect">
            <a:avLst/>
          </a:prstGeom>
          <a:solidFill>
            <a:srgbClr val="F4F4F4">
              <a:alpha val="50000"/>
            </a:srgbClr>
          </a:solidFill>
          <a:ln w="127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sz="2800" b="1" kern="0" dirty="0">
                <a:solidFill>
                  <a:schemeClr val="accent1"/>
                </a:solidFill>
                <a:latin typeface="Arial"/>
              </a:rPr>
              <a:t>Лекарственный препарат</a:t>
            </a: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xmlns="" id="{3F0DF020-A09A-4E72-B42D-7B73BC5CC475}"/>
              </a:ext>
            </a:extLst>
          </p:cNvPr>
          <p:cNvSpPr/>
          <p:nvPr/>
        </p:nvSpPr>
        <p:spPr bwMode="auto">
          <a:xfrm>
            <a:off x="6725920" y="2964654"/>
            <a:ext cx="3933137" cy="1784350"/>
          </a:xfrm>
          <a:prstGeom prst="roundRect">
            <a:avLst/>
          </a:prstGeom>
          <a:solidFill>
            <a:srgbClr val="F4F4F4">
              <a:alpha val="50000"/>
            </a:srgbClr>
          </a:solidFill>
          <a:ln w="127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sz="2800" b="1" kern="0" dirty="0">
                <a:solidFill>
                  <a:schemeClr val="accent1"/>
                </a:solidFill>
                <a:latin typeface="Arial"/>
              </a:rPr>
              <a:t>Ингаляционное устройство</a:t>
            </a:r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xmlns="" id="{8AD3723F-1098-4243-A5E0-1DA5DC27C304}"/>
              </a:ext>
            </a:extLst>
          </p:cNvPr>
          <p:cNvSpPr/>
          <p:nvPr/>
        </p:nvSpPr>
        <p:spPr>
          <a:xfrm>
            <a:off x="5665470" y="3508214"/>
            <a:ext cx="609600" cy="609600"/>
          </a:xfrm>
          <a:prstGeom prst="plus">
            <a:avLst>
              <a:gd name="adj" fmla="val 406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54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ВНИМАНИЕ!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283A2-653E-4F7E-B397-2E3EED627BC3}"/>
              </a:ext>
            </a:extLst>
          </p:cNvPr>
          <p:cNvSpPr txBox="1"/>
          <p:nvPr/>
        </p:nvSpPr>
        <p:spPr>
          <a:xfrm>
            <a:off x="4862513" y="3293164"/>
            <a:ext cx="670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Важно правильно выбрать</a:t>
            </a:r>
            <a:br>
              <a:rPr lang="ru-RU" sz="3600" dirty="0"/>
            </a:br>
            <a:r>
              <a:rPr lang="ru-RU" sz="3600" dirty="0"/>
              <a:t>ингаляционное устройство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A44D173-9BC5-4877-93C4-A690B6F5EFAC}"/>
              </a:ext>
            </a:extLst>
          </p:cNvPr>
          <p:cNvSpPr/>
          <p:nvPr/>
        </p:nvSpPr>
        <p:spPr>
          <a:xfrm>
            <a:off x="755890" y="1962928"/>
            <a:ext cx="3860800" cy="38608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C5BAE5D-3957-44AE-9D3B-9349C8BE5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44707" y="2255520"/>
            <a:ext cx="2936240" cy="29362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0BB9CA-20DE-4582-A856-0441A6225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3114" y="1981200"/>
            <a:ext cx="3824256" cy="38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7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E887646B-13F7-45A8-BAE1-E4CD6D7410D3}"/>
              </a:ext>
            </a:extLst>
          </p:cNvPr>
          <p:cNvGrpSpPr/>
          <p:nvPr/>
        </p:nvGrpSpPr>
        <p:grpSpPr>
          <a:xfrm>
            <a:off x="623889" y="1592263"/>
            <a:ext cx="10944224" cy="4625657"/>
            <a:chOff x="623889" y="1592263"/>
            <a:chExt cx="10903705" cy="4625657"/>
          </a:xfrm>
          <a:solidFill>
            <a:srgbClr val="F4F4F4"/>
          </a:solidFill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xmlns="" id="{459B3A30-392B-4A44-B06A-3AD0C2976E98}"/>
                </a:ext>
              </a:extLst>
            </p:cNvPr>
            <p:cNvSpPr/>
            <p:nvPr/>
          </p:nvSpPr>
          <p:spPr>
            <a:xfrm>
              <a:off x="623889" y="1592263"/>
              <a:ext cx="3517385" cy="4625657"/>
            </a:xfrm>
            <a:prstGeom prst="roundRect">
              <a:avLst>
                <a:gd name="adj" fmla="val 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xmlns="" id="{0D97F18F-3EB3-472C-B3CE-B756840FCD4A}"/>
                </a:ext>
              </a:extLst>
            </p:cNvPr>
            <p:cNvSpPr/>
            <p:nvPr/>
          </p:nvSpPr>
          <p:spPr>
            <a:xfrm>
              <a:off x="4317049" y="1592263"/>
              <a:ext cx="3517385" cy="4625657"/>
            </a:xfrm>
            <a:prstGeom prst="roundRect">
              <a:avLst>
                <a:gd name="adj" fmla="val 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xmlns="" id="{A7B0903A-62F3-4C03-A563-C3762ED5E888}"/>
                </a:ext>
              </a:extLst>
            </p:cNvPr>
            <p:cNvSpPr/>
            <p:nvPr/>
          </p:nvSpPr>
          <p:spPr>
            <a:xfrm>
              <a:off x="8010209" y="1592263"/>
              <a:ext cx="3517385" cy="4625657"/>
            </a:xfrm>
            <a:prstGeom prst="roundRect">
              <a:avLst>
                <a:gd name="adj" fmla="val 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доставки ингаляционных препаратов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ДАИ – дозированный аэрозольный ингалятор ДПИ – дозированный порошковый ингалятор</a:t>
            </a:r>
          </a:p>
          <a:p>
            <a:r>
              <a:rPr lang="es-AR" dirty="0"/>
              <a:t>Laube B.L., Janssens H.M., de Jongh F.H. et al. Eur. Respir. J. 2011; 37 (6): 1308–31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42</a:t>
            </a:fld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327A42A-DC6F-41DA-B915-2FCB6329D551}"/>
              </a:ext>
            </a:extLst>
          </p:cNvPr>
          <p:cNvSpPr/>
          <p:nvPr/>
        </p:nvSpPr>
        <p:spPr>
          <a:xfrm>
            <a:off x="994712" y="1798320"/>
            <a:ext cx="2880000" cy="569244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ru-RU" b="1" kern="1200" baseline="0" dirty="0">
                <a:solidFill>
                  <a:schemeClr val="bg1"/>
                </a:solidFill>
                <a:latin typeface="Arial"/>
              </a:rPr>
              <a:t>ДАИ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A0EC98A-2B69-4AC8-94C5-EB1C8F7729F5}"/>
              </a:ext>
            </a:extLst>
          </p:cNvPr>
          <p:cNvSpPr/>
          <p:nvPr/>
        </p:nvSpPr>
        <p:spPr>
          <a:xfrm>
            <a:off x="1534712" y="4444541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Комбинация </a:t>
            </a:r>
            <a:r>
              <a:rPr lang="ru-RU" sz="1600" kern="1200" dirty="0" err="1">
                <a:latin typeface="Arial"/>
              </a:rPr>
              <a:t>ДАИ+спейсер</a:t>
            </a:r>
            <a:endParaRPr lang="ru-RU" sz="1600" kern="1200" dirty="0">
              <a:latin typeface="Arial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72990E0-5EDD-4900-B010-4EE13483260B}"/>
              </a:ext>
            </a:extLst>
          </p:cNvPr>
          <p:cNvSpPr/>
          <p:nvPr/>
        </p:nvSpPr>
        <p:spPr>
          <a:xfrm>
            <a:off x="1534712" y="2717683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Обычные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DCF736D-EBC8-4DC9-A300-337B91D14954}"/>
              </a:ext>
            </a:extLst>
          </p:cNvPr>
          <p:cNvSpPr/>
          <p:nvPr/>
        </p:nvSpPr>
        <p:spPr>
          <a:xfrm>
            <a:off x="1534712" y="3581112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«Легкое дыхание»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F497DF79-A7B2-487C-916A-216C250036CD}"/>
              </a:ext>
            </a:extLst>
          </p:cNvPr>
          <p:cNvSpPr/>
          <p:nvPr/>
        </p:nvSpPr>
        <p:spPr>
          <a:xfrm>
            <a:off x="1534712" y="5307970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Жидкостные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C1101080-6296-47EB-AEDD-E4F59553BFA4}"/>
              </a:ext>
            </a:extLst>
          </p:cNvPr>
          <p:cNvSpPr/>
          <p:nvPr/>
        </p:nvSpPr>
        <p:spPr>
          <a:xfrm>
            <a:off x="4657549" y="1798320"/>
            <a:ext cx="2880000" cy="569244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ru-RU" b="1" kern="1200" baseline="0" dirty="0">
                <a:solidFill>
                  <a:schemeClr val="bg1"/>
                </a:solidFill>
                <a:latin typeface="Arial"/>
              </a:rPr>
              <a:t>Небулайзеры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3056F1C1-9715-4055-A11F-BF4BF3B15AD0}"/>
              </a:ext>
            </a:extLst>
          </p:cNvPr>
          <p:cNvSpPr/>
          <p:nvPr/>
        </p:nvSpPr>
        <p:spPr>
          <a:xfrm>
            <a:off x="5197549" y="2717683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Струйные (компрессорные)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E2385A35-36A4-4E81-B910-1D4DC54C3D46}"/>
              </a:ext>
            </a:extLst>
          </p:cNvPr>
          <p:cNvSpPr/>
          <p:nvPr/>
        </p:nvSpPr>
        <p:spPr>
          <a:xfrm>
            <a:off x="5197549" y="3581112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Ультразвуковые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BA21EB35-14A9-4964-89E2-A30D9675EF60}"/>
              </a:ext>
            </a:extLst>
          </p:cNvPr>
          <p:cNvSpPr/>
          <p:nvPr/>
        </p:nvSpPr>
        <p:spPr>
          <a:xfrm>
            <a:off x="5197549" y="4444541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>
                <a:latin typeface="Arial"/>
              </a:rPr>
              <a:t>МЭШ-небулайзеры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6C8414F9-F839-4FBC-B866-4CC9156A1303}"/>
              </a:ext>
            </a:extLst>
          </p:cNvPr>
          <p:cNvSpPr/>
          <p:nvPr/>
        </p:nvSpPr>
        <p:spPr>
          <a:xfrm>
            <a:off x="8366636" y="1798320"/>
            <a:ext cx="2880000" cy="569244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buNone/>
            </a:pPr>
            <a:r>
              <a:rPr lang="ru-RU" b="1" kern="1200" baseline="0" dirty="0">
                <a:solidFill>
                  <a:schemeClr val="bg1"/>
                </a:solidFill>
                <a:latin typeface="Arial"/>
              </a:rPr>
              <a:t>ДПИ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841D3B24-13C7-433B-93EB-E046701B20E3}"/>
              </a:ext>
            </a:extLst>
          </p:cNvPr>
          <p:cNvSpPr/>
          <p:nvPr/>
        </p:nvSpPr>
        <p:spPr>
          <a:xfrm>
            <a:off x="8906636" y="2717683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 err="1">
                <a:latin typeface="Arial"/>
              </a:rPr>
              <a:t>Однодозовые</a:t>
            </a:r>
            <a:r>
              <a:rPr lang="ru-RU" sz="1600" kern="1200" dirty="0">
                <a:latin typeface="Arial"/>
              </a:rPr>
              <a:t> капсульные 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F8F6B9ED-A944-4F9D-84B4-50F837439C96}"/>
              </a:ext>
            </a:extLst>
          </p:cNvPr>
          <p:cNvSpPr/>
          <p:nvPr/>
        </p:nvSpPr>
        <p:spPr>
          <a:xfrm>
            <a:off x="8906636" y="3581112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 err="1">
                <a:latin typeface="Arial"/>
              </a:rPr>
              <a:t>Мультидозовые</a:t>
            </a:r>
            <a:r>
              <a:rPr lang="ru-RU" sz="1600" kern="1200" dirty="0">
                <a:latin typeface="Arial"/>
              </a:rPr>
              <a:t> резервуарные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60CDD5B-B769-4697-ACAA-601986897605}"/>
              </a:ext>
            </a:extLst>
          </p:cNvPr>
          <p:cNvSpPr/>
          <p:nvPr/>
        </p:nvSpPr>
        <p:spPr>
          <a:xfrm>
            <a:off x="8906636" y="4444541"/>
            <a:ext cx="234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buNone/>
            </a:pPr>
            <a:r>
              <a:rPr lang="ru-RU" sz="1600" kern="1200" dirty="0" err="1">
                <a:latin typeface="Arial"/>
              </a:rPr>
              <a:t>Мультидозовые</a:t>
            </a:r>
            <a:r>
              <a:rPr lang="ru-RU" sz="1600" kern="1200" dirty="0">
                <a:latin typeface="Arial"/>
              </a:rPr>
              <a:t> блистерные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996B6AE8-B0F5-4C14-BDDA-89040269E3C3}"/>
              </a:ext>
            </a:extLst>
          </p:cNvPr>
          <p:cNvGrpSpPr/>
          <p:nvPr/>
        </p:nvGrpSpPr>
        <p:grpSpPr>
          <a:xfrm>
            <a:off x="1085504" y="2270636"/>
            <a:ext cx="449208" cy="3343334"/>
            <a:chOff x="1085504" y="2270636"/>
            <a:chExt cx="449208" cy="3343334"/>
          </a:xfrm>
        </p:grpSpPr>
        <p:cxnSp>
          <p:nvCxnSpPr>
            <p:cNvPr id="47" name="Соединитель: уступ 46">
              <a:extLst>
                <a:ext uri="{FF2B5EF4-FFF2-40B4-BE49-F238E27FC236}">
                  <a16:creationId xmlns:a16="http://schemas.microsoft.com/office/drawing/2014/main" xmlns="" id="{DACA9A1D-F35E-4C7E-B6D5-8435A9DE3673}"/>
                </a:ext>
              </a:extLst>
            </p:cNvPr>
            <p:cNvCxnSpPr>
              <a:cxnSpLocks/>
              <a:stCxn id="13" idx="1"/>
              <a:endCxn id="51" idx="2"/>
            </p:cNvCxnSpPr>
            <p:nvPr/>
          </p:nvCxnSpPr>
          <p:spPr>
            <a:xfrm rot="10800000">
              <a:off x="1359824" y="2353905"/>
              <a:ext cx="174888" cy="669779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72E1DA89-F952-43E8-BACC-6BCBAC17AB16}"/>
                </a:ext>
              </a:extLst>
            </p:cNvPr>
            <p:cNvGrpSpPr/>
            <p:nvPr/>
          </p:nvGrpSpPr>
          <p:grpSpPr>
            <a:xfrm>
              <a:off x="1085504" y="2270636"/>
              <a:ext cx="297179" cy="83268"/>
              <a:chOff x="1085504" y="2333885"/>
              <a:chExt cx="297179" cy="208738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xmlns="" id="{F6E3D508-C431-486C-9545-D971C1349B2D}"/>
                  </a:ext>
                </a:extLst>
              </p:cNvPr>
              <p:cNvSpPr/>
              <p:nvPr/>
            </p:nvSpPr>
            <p:spPr>
              <a:xfrm>
                <a:off x="108550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xmlns="" id="{BE3B8ED1-2E61-4FF4-916F-78070FB27D4F}"/>
                  </a:ext>
                </a:extLst>
              </p:cNvPr>
              <p:cNvSpPr/>
              <p:nvPr/>
            </p:nvSpPr>
            <p:spPr>
              <a:xfrm>
                <a:off x="116932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xmlns="" id="{5C4BBCF5-CF46-45C1-81AF-FA922894C405}"/>
                  </a:ext>
                </a:extLst>
              </p:cNvPr>
              <p:cNvSpPr/>
              <p:nvPr/>
            </p:nvSpPr>
            <p:spPr>
              <a:xfrm>
                <a:off x="125314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B0F99CA8-FBE8-406E-B61B-20AA883940ED}"/>
                  </a:ext>
                </a:extLst>
              </p:cNvPr>
              <p:cNvSpPr/>
              <p:nvPr/>
            </p:nvSpPr>
            <p:spPr>
              <a:xfrm>
                <a:off x="133696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3" name="Соединитель: уступ 52">
              <a:extLst>
                <a:ext uri="{FF2B5EF4-FFF2-40B4-BE49-F238E27FC236}">
                  <a16:creationId xmlns:a16="http://schemas.microsoft.com/office/drawing/2014/main" xmlns="" id="{81863C51-1677-4A2D-964F-EDA3215DB7CC}"/>
                </a:ext>
              </a:extLst>
            </p:cNvPr>
            <p:cNvCxnSpPr>
              <a:cxnSpLocks/>
              <a:stCxn id="15" idx="1"/>
              <a:endCxn id="50" idx="2"/>
            </p:cNvCxnSpPr>
            <p:nvPr/>
          </p:nvCxnSpPr>
          <p:spPr>
            <a:xfrm rot="10800000">
              <a:off x="1276004" y="2353904"/>
              <a:ext cx="258708" cy="1533208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Соединитель: уступ 55">
              <a:extLst>
                <a:ext uri="{FF2B5EF4-FFF2-40B4-BE49-F238E27FC236}">
                  <a16:creationId xmlns:a16="http://schemas.microsoft.com/office/drawing/2014/main" xmlns="" id="{3FB2FE62-25C3-4F5D-8449-829717867C3F}"/>
                </a:ext>
              </a:extLst>
            </p:cNvPr>
            <p:cNvCxnSpPr>
              <a:cxnSpLocks/>
              <a:stCxn id="11" idx="1"/>
              <a:endCxn id="49" idx="2"/>
            </p:cNvCxnSpPr>
            <p:nvPr/>
          </p:nvCxnSpPr>
          <p:spPr>
            <a:xfrm rot="10800000">
              <a:off x="1192184" y="2353905"/>
              <a:ext cx="342528" cy="2396637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оединитель: уступ 58">
              <a:extLst>
                <a:ext uri="{FF2B5EF4-FFF2-40B4-BE49-F238E27FC236}">
                  <a16:creationId xmlns:a16="http://schemas.microsoft.com/office/drawing/2014/main" xmlns="" id="{A4F34F9A-CF43-4ED6-9E1A-BD60060CA2B5}"/>
                </a:ext>
              </a:extLst>
            </p:cNvPr>
            <p:cNvCxnSpPr>
              <a:cxnSpLocks/>
              <a:stCxn id="17" idx="1"/>
              <a:endCxn id="48" idx="2"/>
            </p:cNvCxnSpPr>
            <p:nvPr/>
          </p:nvCxnSpPr>
          <p:spPr>
            <a:xfrm rot="10800000">
              <a:off x="1108364" y="2353904"/>
              <a:ext cx="426348" cy="3260066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DCB61D05-FE52-449C-8B4A-70843971CF20}"/>
              </a:ext>
            </a:extLst>
          </p:cNvPr>
          <p:cNvGrpSpPr/>
          <p:nvPr/>
        </p:nvGrpSpPr>
        <p:grpSpPr>
          <a:xfrm>
            <a:off x="4741399" y="2270636"/>
            <a:ext cx="449208" cy="2479906"/>
            <a:chOff x="1085504" y="2270636"/>
            <a:chExt cx="449208" cy="2479906"/>
          </a:xfrm>
        </p:grpSpPr>
        <p:cxnSp>
          <p:nvCxnSpPr>
            <p:cNvPr id="70" name="Соединитель: уступ 69">
              <a:extLst>
                <a:ext uri="{FF2B5EF4-FFF2-40B4-BE49-F238E27FC236}">
                  <a16:creationId xmlns:a16="http://schemas.microsoft.com/office/drawing/2014/main" xmlns="" id="{BC7D3524-FD27-46B4-AC04-54C8182852D2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 rot="10800000">
              <a:off x="1359824" y="2353905"/>
              <a:ext cx="174888" cy="669779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xmlns="" id="{6E92DF0B-0249-4F41-96A6-391D3CC58E7C}"/>
                </a:ext>
              </a:extLst>
            </p:cNvPr>
            <p:cNvGrpSpPr/>
            <p:nvPr/>
          </p:nvGrpSpPr>
          <p:grpSpPr>
            <a:xfrm>
              <a:off x="1085504" y="2270636"/>
              <a:ext cx="297179" cy="83268"/>
              <a:chOff x="1085504" y="2333885"/>
              <a:chExt cx="297179" cy="208738"/>
            </a:xfrm>
          </p:grpSpPr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xmlns="" id="{EC9CA090-6283-49A2-BD83-4A8A63D31C9D}"/>
                  </a:ext>
                </a:extLst>
              </p:cNvPr>
              <p:cNvSpPr/>
              <p:nvPr/>
            </p:nvSpPr>
            <p:spPr>
              <a:xfrm>
                <a:off x="108550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xmlns="" id="{20F95F16-EE9C-4727-922A-7243B40C5672}"/>
                  </a:ext>
                </a:extLst>
              </p:cNvPr>
              <p:cNvSpPr/>
              <p:nvPr/>
            </p:nvSpPr>
            <p:spPr>
              <a:xfrm>
                <a:off x="116932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xmlns="" id="{AB790406-36E4-48F6-B525-D90D14547CEC}"/>
                  </a:ext>
                </a:extLst>
              </p:cNvPr>
              <p:cNvSpPr/>
              <p:nvPr/>
            </p:nvSpPr>
            <p:spPr>
              <a:xfrm>
                <a:off x="125314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xmlns="" id="{01748B91-6B70-48C6-A3B4-C606843B62BF}"/>
                  </a:ext>
                </a:extLst>
              </p:cNvPr>
              <p:cNvSpPr/>
              <p:nvPr/>
            </p:nvSpPr>
            <p:spPr>
              <a:xfrm>
                <a:off x="133696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2" name="Соединитель: уступ 71">
              <a:extLst>
                <a:ext uri="{FF2B5EF4-FFF2-40B4-BE49-F238E27FC236}">
                  <a16:creationId xmlns:a16="http://schemas.microsoft.com/office/drawing/2014/main" xmlns="" id="{04C0CC8D-4C92-4D7B-A486-2F97413751AA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rot="10800000">
              <a:off x="1276004" y="2353904"/>
              <a:ext cx="258708" cy="1533208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Соединитель: уступ 72">
              <a:extLst>
                <a:ext uri="{FF2B5EF4-FFF2-40B4-BE49-F238E27FC236}">
                  <a16:creationId xmlns:a16="http://schemas.microsoft.com/office/drawing/2014/main" xmlns="" id="{3801DAF7-D9FC-4C25-9004-462F56B210F8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 rot="10800000">
              <a:off x="1192184" y="2353905"/>
              <a:ext cx="342528" cy="2396637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190DA308-4C94-4D3A-89DA-4951B15C0A8B}"/>
              </a:ext>
            </a:extLst>
          </p:cNvPr>
          <p:cNvGrpSpPr/>
          <p:nvPr/>
        </p:nvGrpSpPr>
        <p:grpSpPr>
          <a:xfrm>
            <a:off x="8456584" y="2270636"/>
            <a:ext cx="449208" cy="2479906"/>
            <a:chOff x="1085504" y="2270636"/>
            <a:chExt cx="449208" cy="2479906"/>
          </a:xfrm>
        </p:grpSpPr>
        <p:cxnSp>
          <p:nvCxnSpPr>
            <p:cNvPr id="80" name="Соединитель: уступ 79">
              <a:extLst>
                <a:ext uri="{FF2B5EF4-FFF2-40B4-BE49-F238E27FC236}">
                  <a16:creationId xmlns:a16="http://schemas.microsoft.com/office/drawing/2014/main" xmlns="" id="{95331B25-633F-4E73-8CE3-29D931897534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 rot="10800000">
              <a:off x="1359824" y="2353905"/>
              <a:ext cx="174888" cy="669779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xmlns="" id="{78912CB7-1552-4064-A455-F840027E4BDB}"/>
                </a:ext>
              </a:extLst>
            </p:cNvPr>
            <p:cNvGrpSpPr/>
            <p:nvPr/>
          </p:nvGrpSpPr>
          <p:grpSpPr>
            <a:xfrm>
              <a:off x="1085504" y="2270636"/>
              <a:ext cx="297179" cy="83268"/>
              <a:chOff x="1085504" y="2333885"/>
              <a:chExt cx="297179" cy="208738"/>
            </a:xfrm>
          </p:grpSpPr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xmlns="" id="{560424E5-E0B3-4126-B7B9-43B29D73D7B0}"/>
                  </a:ext>
                </a:extLst>
              </p:cNvPr>
              <p:cNvSpPr/>
              <p:nvPr/>
            </p:nvSpPr>
            <p:spPr>
              <a:xfrm>
                <a:off x="108550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xmlns="" id="{C3E1D7ED-E93C-4501-A974-B79A5D71AEDD}"/>
                  </a:ext>
                </a:extLst>
              </p:cNvPr>
              <p:cNvSpPr/>
              <p:nvPr/>
            </p:nvSpPr>
            <p:spPr>
              <a:xfrm>
                <a:off x="116932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xmlns="" id="{F15DCF11-43DA-4D4A-A476-92A169C6DFE0}"/>
                  </a:ext>
                </a:extLst>
              </p:cNvPr>
              <p:cNvSpPr/>
              <p:nvPr/>
            </p:nvSpPr>
            <p:spPr>
              <a:xfrm>
                <a:off x="125314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xmlns="" id="{64318CD0-1E91-433D-B840-4AF69057DA95}"/>
                  </a:ext>
                </a:extLst>
              </p:cNvPr>
              <p:cNvSpPr/>
              <p:nvPr/>
            </p:nvSpPr>
            <p:spPr>
              <a:xfrm>
                <a:off x="1336964" y="2333885"/>
                <a:ext cx="45719" cy="208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2" name="Соединитель: уступ 81">
              <a:extLst>
                <a:ext uri="{FF2B5EF4-FFF2-40B4-BE49-F238E27FC236}">
                  <a16:creationId xmlns:a16="http://schemas.microsoft.com/office/drawing/2014/main" xmlns="" id="{C4822DD3-36BC-4159-88EB-CF5A7213EFCE}"/>
                </a:ext>
              </a:extLst>
            </p:cNvPr>
            <p:cNvCxnSpPr>
              <a:cxnSpLocks/>
              <a:endCxn id="86" idx="2"/>
            </p:cNvCxnSpPr>
            <p:nvPr/>
          </p:nvCxnSpPr>
          <p:spPr>
            <a:xfrm rot="10800000">
              <a:off x="1276004" y="2353904"/>
              <a:ext cx="258708" cy="1533208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Соединитель: уступ 82">
              <a:extLst>
                <a:ext uri="{FF2B5EF4-FFF2-40B4-BE49-F238E27FC236}">
                  <a16:creationId xmlns:a16="http://schemas.microsoft.com/office/drawing/2014/main" xmlns="" id="{BC44DFBF-8DB5-4D11-9AD5-FD00DB3E8910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 rot="10800000">
              <a:off x="1192184" y="2353905"/>
              <a:ext cx="342528" cy="2396637"/>
            </a:xfrm>
            <a:prstGeom prst="bentConnector2">
              <a:avLst/>
            </a:prstGeom>
            <a:ln w="95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781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выбору устройства доставки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ДАИ – дозированный аэрозольный ингалятор ДПИ – дозированный порошковый ингалятор</a:t>
            </a:r>
          </a:p>
          <a:p>
            <a:r>
              <a:rPr lang="de-DE" dirty="0"/>
              <a:t>Laube В.L. ERJ 2011; 37(6): 1308-31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43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C850B2-EEA7-4432-9D36-340FE3AD17ED}"/>
              </a:ext>
            </a:extLst>
          </p:cNvPr>
          <p:cNvSpPr txBox="1"/>
          <p:nvPr/>
        </p:nvSpPr>
        <p:spPr>
          <a:xfrm>
            <a:off x="4352909" y="1377387"/>
            <a:ext cx="3448051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КООРДИНАЦИЯ ВДОХА-ИНГАЛЯЦИИ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8157DA-30E1-4643-A5DB-10C66501B35F}"/>
              </a:ext>
            </a:extLst>
          </p:cNvPr>
          <p:cNvSpPr txBox="1"/>
          <p:nvPr/>
        </p:nvSpPr>
        <p:spPr>
          <a:xfrm>
            <a:off x="2838451" y="2007126"/>
            <a:ext cx="1676400" cy="347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Хорошая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545A45-FA49-4AD2-88F8-516DAAE18E6C}"/>
              </a:ext>
            </a:extLst>
          </p:cNvPr>
          <p:cNvSpPr txBox="1"/>
          <p:nvPr/>
        </p:nvSpPr>
        <p:spPr>
          <a:xfrm>
            <a:off x="7534269" y="2007126"/>
            <a:ext cx="1676400" cy="347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Плохая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E534B4-0535-4C49-92B6-F9EB41D089DA}"/>
              </a:ext>
            </a:extLst>
          </p:cNvPr>
          <p:cNvSpPr txBox="1"/>
          <p:nvPr/>
        </p:nvSpPr>
        <p:spPr>
          <a:xfrm>
            <a:off x="2719388" y="2465542"/>
            <a:ext cx="1914526" cy="60898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Инспираторный</a:t>
            </a:r>
            <a:br>
              <a:rPr lang="ru-RU" sz="1600" dirty="0"/>
            </a:br>
            <a:r>
              <a:rPr lang="ru-RU" sz="1600" dirty="0"/>
              <a:t>поток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0548BA-3AEF-4C73-9602-5182C8BE56AE}"/>
              </a:ext>
            </a:extLst>
          </p:cNvPr>
          <p:cNvSpPr txBox="1"/>
          <p:nvPr/>
        </p:nvSpPr>
        <p:spPr>
          <a:xfrm>
            <a:off x="7400920" y="2465542"/>
            <a:ext cx="1943100" cy="60898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Инспираторный</a:t>
            </a:r>
            <a:br>
              <a:rPr lang="ru-RU" sz="1600" dirty="0"/>
            </a:br>
            <a:r>
              <a:rPr lang="ru-RU" sz="1600" dirty="0"/>
              <a:t>поток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2F91BC-7380-4081-BD3E-4EF566EBA8AB}"/>
              </a:ext>
            </a:extLst>
          </p:cNvPr>
          <p:cNvSpPr txBox="1"/>
          <p:nvPr/>
        </p:nvSpPr>
        <p:spPr>
          <a:xfrm>
            <a:off x="1695424" y="3307041"/>
            <a:ext cx="1319213" cy="347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ru-RU"/>
            </a:defPPr>
            <a:lvl1pPr algn="ctr"/>
          </a:lstStyle>
          <a:p>
            <a:r>
              <a:rPr lang="ru-RU" sz="1600" dirty="0"/>
              <a:t>≥ 30 л/мин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797F9-9411-4570-8BB1-AB6A27F065A1}"/>
              </a:ext>
            </a:extLst>
          </p:cNvPr>
          <p:cNvSpPr txBox="1"/>
          <p:nvPr/>
        </p:nvSpPr>
        <p:spPr>
          <a:xfrm>
            <a:off x="4462478" y="3307041"/>
            <a:ext cx="1319213" cy="347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ru-RU"/>
            </a:defPPr>
            <a:lvl1pPr algn="ctr"/>
          </a:lstStyle>
          <a:p>
            <a:r>
              <a:rPr lang="ru-RU" sz="1600" dirty="0"/>
              <a:t>&lt; 30 л/мин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F830E2E-68EC-4682-862A-D4CC5B889EDA}"/>
              </a:ext>
            </a:extLst>
          </p:cNvPr>
          <p:cNvSpPr txBox="1"/>
          <p:nvPr/>
        </p:nvSpPr>
        <p:spPr>
          <a:xfrm>
            <a:off x="6376983" y="3307041"/>
            <a:ext cx="1319213" cy="347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ru-RU"/>
            </a:defPPr>
            <a:lvl1pPr algn="ctr"/>
          </a:lstStyle>
          <a:p>
            <a:r>
              <a:rPr lang="ru-RU" sz="1600" dirty="0"/>
              <a:t>≥ 30 л/мин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7E444D-1FE2-4D16-A315-23A621DDF242}"/>
              </a:ext>
            </a:extLst>
          </p:cNvPr>
          <p:cNvSpPr txBox="1"/>
          <p:nvPr/>
        </p:nvSpPr>
        <p:spPr>
          <a:xfrm>
            <a:off x="9101168" y="3307041"/>
            <a:ext cx="1319213" cy="347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defPPr>
              <a:defRPr lang="ru-RU"/>
            </a:defPPr>
            <a:lvl1pPr algn="ctr"/>
          </a:lstStyle>
          <a:p>
            <a:r>
              <a:rPr lang="ru-RU" sz="1600" dirty="0"/>
              <a:t>&lt; 30 л/мин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xmlns="" id="{B5CEF5DC-2821-4B66-809C-A5B49CED9174}"/>
              </a:ext>
            </a:extLst>
          </p:cNvPr>
          <p:cNvCxnSpPr>
            <a:cxnSpLocks/>
            <a:stCxn id="12" idx="3"/>
            <a:endCxn id="14" idx="0"/>
          </p:cNvCxnSpPr>
          <p:nvPr/>
        </p:nvCxnSpPr>
        <p:spPr>
          <a:xfrm>
            <a:off x="7800959" y="1551383"/>
            <a:ext cx="571510" cy="45574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xmlns="" id="{F10D583A-FB7E-4734-9A9B-38352D77DDA9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3676651" y="1551383"/>
            <a:ext cx="676258" cy="45574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xmlns="" id="{51D3C455-7C3C-44DF-8235-D0947B5D2B4B}"/>
              </a:ext>
            </a:extLst>
          </p:cNvPr>
          <p:cNvCxnSpPr>
            <a:cxnSpLocks/>
            <a:stCxn id="15" idx="1"/>
            <a:endCxn id="17" idx="0"/>
          </p:cNvCxnSpPr>
          <p:nvPr/>
        </p:nvCxnSpPr>
        <p:spPr>
          <a:xfrm rot="10800000" flipV="1">
            <a:off x="2355032" y="2770035"/>
            <a:ext cx="364357" cy="537006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xmlns="" id="{B688967D-C354-4AEE-919A-75DB58A4FCCF}"/>
              </a:ext>
            </a:extLst>
          </p:cNvPr>
          <p:cNvCxnSpPr>
            <a:cxnSpLocks/>
            <a:stCxn id="15" idx="3"/>
            <a:endCxn id="18" idx="0"/>
          </p:cNvCxnSpPr>
          <p:nvPr/>
        </p:nvCxnSpPr>
        <p:spPr>
          <a:xfrm>
            <a:off x="4633914" y="2770035"/>
            <a:ext cx="488171" cy="537006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xmlns="" id="{4B7FBA85-E946-4708-BFFC-B07698DD3C52}"/>
              </a:ext>
            </a:extLst>
          </p:cNvPr>
          <p:cNvCxnSpPr>
            <a:cxnSpLocks/>
            <a:stCxn id="16" idx="3"/>
            <a:endCxn id="20" idx="0"/>
          </p:cNvCxnSpPr>
          <p:nvPr/>
        </p:nvCxnSpPr>
        <p:spPr>
          <a:xfrm>
            <a:off x="9344020" y="2770035"/>
            <a:ext cx="416755" cy="537006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xmlns="" id="{716F7E8B-D590-4D02-8C59-2700462C1DD4}"/>
              </a:ext>
            </a:extLst>
          </p:cNvPr>
          <p:cNvCxnSpPr>
            <a:cxnSpLocks/>
            <a:stCxn id="16" idx="1"/>
            <a:endCxn id="19" idx="0"/>
          </p:cNvCxnSpPr>
          <p:nvPr/>
        </p:nvCxnSpPr>
        <p:spPr>
          <a:xfrm rot="10800000" flipV="1">
            <a:off x="7036590" y="2770035"/>
            <a:ext cx="364330" cy="537006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xmlns="" id="{6F44CF38-F279-4DBD-8322-2ACF0F52CE82}"/>
              </a:ext>
            </a:extLst>
          </p:cNvPr>
          <p:cNvCxnSpPr>
            <a:cxnSpLocks/>
            <a:stCxn id="17" idx="2"/>
            <a:endCxn id="28" idx="1"/>
          </p:cNvCxnSpPr>
          <p:nvPr/>
        </p:nvCxnSpPr>
        <p:spPr>
          <a:xfrm rot="16200000" flipH="1">
            <a:off x="2563544" y="3446518"/>
            <a:ext cx="496803" cy="913831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8D08D8-5A29-48DA-B7B5-BB4C8994E82D}"/>
              </a:ext>
            </a:extLst>
          </p:cNvPr>
          <p:cNvSpPr txBox="1"/>
          <p:nvPr/>
        </p:nvSpPr>
        <p:spPr>
          <a:xfrm>
            <a:off x="3268862" y="3977840"/>
            <a:ext cx="815579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ДАИ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67B2F83-1DA7-4CE0-9EA7-2782DFC4DA4D}"/>
              </a:ext>
            </a:extLst>
          </p:cNvPr>
          <p:cNvSpPr txBox="1"/>
          <p:nvPr/>
        </p:nvSpPr>
        <p:spPr>
          <a:xfrm>
            <a:off x="2814043" y="4404653"/>
            <a:ext cx="1725216" cy="86997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ДАИ,</a:t>
            </a:r>
            <a:br>
              <a:rPr lang="ru-RU" sz="1600" dirty="0"/>
            </a:br>
            <a:r>
              <a:rPr lang="ru-RU" sz="1600" dirty="0"/>
              <a:t>активируемый</a:t>
            </a:r>
            <a:br>
              <a:rPr lang="ru-RU" sz="1600" dirty="0"/>
            </a:br>
            <a:r>
              <a:rPr lang="ru-RU" sz="1600" dirty="0"/>
              <a:t>вдохом</a:t>
            </a: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xmlns="" id="{1F4F1FD1-9ECF-4C12-9EFA-792C66E69C29}"/>
              </a:ext>
            </a:extLst>
          </p:cNvPr>
          <p:cNvCxnSpPr>
            <a:cxnSpLocks/>
            <a:stCxn id="17" idx="2"/>
            <a:endCxn id="29" idx="1"/>
          </p:cNvCxnSpPr>
          <p:nvPr/>
        </p:nvCxnSpPr>
        <p:spPr>
          <a:xfrm rot="16200000" flipH="1">
            <a:off x="1992232" y="4017831"/>
            <a:ext cx="1184610" cy="459012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8B078E4-85B8-4EDA-BD63-6CD1D9E7B9E0}"/>
              </a:ext>
            </a:extLst>
          </p:cNvPr>
          <p:cNvSpPr txBox="1"/>
          <p:nvPr/>
        </p:nvSpPr>
        <p:spPr>
          <a:xfrm>
            <a:off x="3223023" y="5340398"/>
            <a:ext cx="907257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ДПИ</a:t>
            </a:r>
          </a:p>
        </p:txBody>
      </p: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xmlns="" id="{E0D329E6-C23E-4DE7-B0EF-FEE6D8342267}"/>
              </a:ext>
            </a:extLst>
          </p:cNvPr>
          <p:cNvCxnSpPr>
            <a:cxnSpLocks/>
            <a:stCxn id="17" idx="2"/>
            <a:endCxn id="31" idx="1"/>
          </p:cNvCxnSpPr>
          <p:nvPr/>
        </p:nvCxnSpPr>
        <p:spPr>
          <a:xfrm rot="16200000" flipH="1">
            <a:off x="1859346" y="4150717"/>
            <a:ext cx="1859362" cy="867992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38DB4A-022B-410B-8E1C-C99439661D77}"/>
              </a:ext>
            </a:extLst>
          </p:cNvPr>
          <p:cNvSpPr txBox="1"/>
          <p:nvPr/>
        </p:nvSpPr>
        <p:spPr>
          <a:xfrm>
            <a:off x="2923581" y="5819420"/>
            <a:ext cx="1506141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Небулайзер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xmlns="" id="{5B947587-B6FB-4C81-8B82-11F37CF71060}"/>
              </a:ext>
            </a:extLst>
          </p:cNvPr>
          <p:cNvCxnSpPr>
            <a:cxnSpLocks/>
            <a:stCxn id="17" idx="2"/>
            <a:endCxn id="33" idx="1"/>
          </p:cNvCxnSpPr>
          <p:nvPr/>
        </p:nvCxnSpPr>
        <p:spPr>
          <a:xfrm rot="16200000" flipH="1">
            <a:off x="1470114" y="4539949"/>
            <a:ext cx="2338383" cy="568550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C9DE1E39-2280-49D8-8DD0-A6D83C7D6931}"/>
              </a:ext>
            </a:extLst>
          </p:cNvPr>
          <p:cNvCxnSpPr>
            <a:cxnSpLocks/>
            <a:stCxn id="18" idx="2"/>
            <a:endCxn id="28" idx="3"/>
          </p:cNvCxnSpPr>
          <p:nvPr/>
        </p:nvCxnSpPr>
        <p:spPr>
          <a:xfrm rot="5400000">
            <a:off x="4354861" y="3384612"/>
            <a:ext cx="496803" cy="1037644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xmlns="" id="{C1B38557-2849-4CE8-B292-02DF85CD20C2}"/>
              </a:ext>
            </a:extLst>
          </p:cNvPr>
          <p:cNvCxnSpPr>
            <a:cxnSpLocks/>
            <a:stCxn id="18" idx="2"/>
            <a:endCxn id="33" idx="3"/>
          </p:cNvCxnSpPr>
          <p:nvPr/>
        </p:nvCxnSpPr>
        <p:spPr>
          <a:xfrm rot="5400000">
            <a:off x="3606712" y="4478043"/>
            <a:ext cx="2338383" cy="69236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92721C-5C71-4082-800C-B176B981DA2E}"/>
              </a:ext>
            </a:extLst>
          </p:cNvPr>
          <p:cNvSpPr txBox="1"/>
          <p:nvPr/>
        </p:nvSpPr>
        <p:spPr>
          <a:xfrm>
            <a:off x="7627753" y="3957435"/>
            <a:ext cx="1719854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 err="1"/>
              <a:t>ДАИ+спейсер</a:t>
            </a:r>
            <a:endParaRPr lang="ru-RU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2ECAE2-320A-4A64-AF40-39F232A3C546}"/>
              </a:ext>
            </a:extLst>
          </p:cNvPr>
          <p:cNvSpPr txBox="1"/>
          <p:nvPr/>
        </p:nvSpPr>
        <p:spPr>
          <a:xfrm>
            <a:off x="7627753" y="4384248"/>
            <a:ext cx="1719854" cy="869978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ДАИ,</a:t>
            </a:r>
            <a:br>
              <a:rPr lang="ru-RU" sz="1600" dirty="0"/>
            </a:br>
            <a:r>
              <a:rPr lang="ru-RU" sz="1600" dirty="0"/>
              <a:t>активируемый</a:t>
            </a:r>
            <a:br>
              <a:rPr lang="ru-RU" sz="1600" dirty="0"/>
            </a:br>
            <a:r>
              <a:rPr lang="ru-RU" sz="1600" dirty="0"/>
              <a:t>вдохом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BCBA9AD-AF4D-40FB-B2F8-FC52EC1D8243}"/>
              </a:ext>
            </a:extLst>
          </p:cNvPr>
          <p:cNvSpPr txBox="1"/>
          <p:nvPr/>
        </p:nvSpPr>
        <p:spPr>
          <a:xfrm>
            <a:off x="8034053" y="5319993"/>
            <a:ext cx="907257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ДПИ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B8BBF5B-E5E1-4EE7-A7C9-21AC8B17967B}"/>
              </a:ext>
            </a:extLst>
          </p:cNvPr>
          <p:cNvSpPr txBox="1"/>
          <p:nvPr/>
        </p:nvSpPr>
        <p:spPr>
          <a:xfrm>
            <a:off x="7606621" y="5799015"/>
            <a:ext cx="1762121" cy="34799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600" dirty="0"/>
              <a:t>Небулайзер</a:t>
            </a:r>
          </a:p>
        </p:txBody>
      </p: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xmlns="" id="{C57C0D26-F331-4127-8C32-81646ABD4A76}"/>
              </a:ext>
            </a:extLst>
          </p:cNvPr>
          <p:cNvCxnSpPr>
            <a:cxnSpLocks/>
            <a:stCxn id="19" idx="2"/>
            <a:endCxn id="37" idx="1"/>
          </p:cNvCxnSpPr>
          <p:nvPr/>
        </p:nvCxnSpPr>
        <p:spPr>
          <a:xfrm rot="16200000" flipH="1">
            <a:off x="7093972" y="3597649"/>
            <a:ext cx="476399" cy="59116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xmlns="" id="{B936AF66-5BB2-4451-9956-0BA06690372E}"/>
              </a:ext>
            </a:extLst>
          </p:cNvPr>
          <p:cNvCxnSpPr>
            <a:cxnSpLocks/>
            <a:stCxn id="19" idx="2"/>
            <a:endCxn id="38" idx="1"/>
          </p:cNvCxnSpPr>
          <p:nvPr/>
        </p:nvCxnSpPr>
        <p:spPr>
          <a:xfrm rot="16200000" flipH="1">
            <a:off x="6750069" y="3941552"/>
            <a:ext cx="1164205" cy="59116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xmlns="" id="{D47EF23C-6643-4B59-AF20-A59D11B9831F}"/>
              </a:ext>
            </a:extLst>
          </p:cNvPr>
          <p:cNvCxnSpPr>
            <a:cxnSpLocks/>
            <a:stCxn id="19" idx="2"/>
            <a:endCxn id="39" idx="1"/>
          </p:cNvCxnSpPr>
          <p:nvPr/>
        </p:nvCxnSpPr>
        <p:spPr>
          <a:xfrm rot="16200000" flipH="1">
            <a:off x="6615843" y="4075779"/>
            <a:ext cx="1838957" cy="99746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xmlns="" id="{DC4B2A59-E0A7-494F-A54B-699B7CE63493}"/>
              </a:ext>
            </a:extLst>
          </p:cNvPr>
          <p:cNvCxnSpPr>
            <a:cxnSpLocks/>
            <a:stCxn id="19" idx="2"/>
            <a:endCxn id="40" idx="1"/>
          </p:cNvCxnSpPr>
          <p:nvPr/>
        </p:nvCxnSpPr>
        <p:spPr>
          <a:xfrm rot="16200000" flipH="1">
            <a:off x="6162616" y="4529005"/>
            <a:ext cx="2317979" cy="570031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xmlns="" id="{18A4232A-26E2-4CAA-A10C-CC7BE040903C}"/>
              </a:ext>
            </a:extLst>
          </p:cNvPr>
          <p:cNvCxnSpPr>
            <a:cxnSpLocks/>
            <a:stCxn id="20" idx="2"/>
            <a:endCxn id="37" idx="3"/>
          </p:cNvCxnSpPr>
          <p:nvPr/>
        </p:nvCxnSpPr>
        <p:spPr>
          <a:xfrm rot="5400000">
            <a:off x="9315992" y="3686647"/>
            <a:ext cx="476399" cy="413168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xmlns="" id="{8A4F481D-AFEC-4325-BBC8-1D541CDFF0CF}"/>
              </a:ext>
            </a:extLst>
          </p:cNvPr>
          <p:cNvCxnSpPr>
            <a:cxnSpLocks/>
            <a:stCxn id="20" idx="2"/>
            <a:endCxn id="40" idx="3"/>
          </p:cNvCxnSpPr>
          <p:nvPr/>
        </p:nvCxnSpPr>
        <p:spPr>
          <a:xfrm rot="5400000">
            <a:off x="8405770" y="4618005"/>
            <a:ext cx="2317979" cy="392033"/>
          </a:xfrm>
          <a:prstGeom prst="bentConnector2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C1F34A48-12B9-457C-AC26-0829AA11C4D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3676651" y="2355117"/>
            <a:ext cx="0" cy="11042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5DB8EF48-DE71-4ECF-BAED-20068E65B64A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8372469" y="2355117"/>
            <a:ext cx="1" cy="11042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9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xmlns="" id="{998C573A-3F2E-4ACE-B93B-24D7EDE37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83072"/>
              </p:ext>
            </p:extLst>
          </p:nvPr>
        </p:nvGraphicFramePr>
        <p:xfrm>
          <a:off x="609601" y="1592263"/>
          <a:ext cx="10972800" cy="4428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99492">
                  <a:extLst>
                    <a:ext uri="{9D8B030D-6E8A-4147-A177-3AD203B41FA5}">
                      <a16:colId xmlns:a16="http://schemas.microsoft.com/office/drawing/2014/main" xmlns="" val="939839161"/>
                    </a:ext>
                  </a:extLst>
                </a:gridCol>
                <a:gridCol w="251427">
                  <a:extLst>
                    <a:ext uri="{9D8B030D-6E8A-4147-A177-3AD203B41FA5}">
                      <a16:colId xmlns:a16="http://schemas.microsoft.com/office/drawing/2014/main" xmlns="" val="2251713970"/>
                    </a:ext>
                  </a:extLst>
                </a:gridCol>
                <a:gridCol w="5321881">
                  <a:extLst>
                    <a:ext uri="{9D8B030D-6E8A-4147-A177-3AD203B41FA5}">
                      <a16:colId xmlns:a16="http://schemas.microsoft.com/office/drawing/2014/main" xmlns="" val="311232622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Турбухалер</a:t>
                      </a:r>
                      <a:r>
                        <a:rPr lang="ru-RU" sz="2400" b="1" baseline="30000" dirty="0">
                          <a:solidFill>
                            <a:schemeClr val="bg1"/>
                          </a:solidFill>
                        </a:rPr>
                        <a:t>®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chemeClr val="bg1"/>
                          </a:solidFill>
                        </a:rPr>
                        <a:t>Рапихалер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523289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800" b="0" u="none" dirty="0">
                          <a:solidFill>
                            <a:schemeClr val="tx1"/>
                          </a:solidFill>
                        </a:rPr>
                        <a:t>Дозированный порошковый ингалятор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dirty="0">
                          <a:solidFill>
                            <a:schemeClr val="tx1"/>
                          </a:solidFill>
                        </a:rPr>
                        <a:t>Дозированный аэрозольный ингалятор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98673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1"/>
                          </a:solidFill>
                        </a:rPr>
                        <a:t>Активируется вдохом,</a:t>
                      </a:r>
                      <a:br>
                        <a:rPr lang="ru-RU" sz="1600" b="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u="none" dirty="0">
                          <a:solidFill>
                            <a:schemeClr val="tx1"/>
                          </a:solidFill>
                        </a:rPr>
                        <a:t>т.е. нет необходимости в </a:t>
                      </a:r>
                      <a:r>
                        <a:rPr lang="ru-RU" sz="1600" b="0" u="none" dirty="0" err="1">
                          <a:solidFill>
                            <a:schemeClr val="tx1"/>
                          </a:solidFill>
                        </a:rPr>
                        <a:t>пропелленте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5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Активируется нажатием на верхнюю часть ингалятора</a:t>
                      </a:r>
                      <a:b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Содержит </a:t>
                      </a:r>
                      <a:r>
                        <a:rPr lang="ru-RU" sz="1600" b="0" u="none" kern="1200" dirty="0" err="1">
                          <a:solidFill>
                            <a:schemeClr val="tx1"/>
                          </a:solidFill>
                        </a:rPr>
                        <a:t>пропеллент</a:t>
                      </a: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600" b="0" u="none" kern="1200" dirty="0" err="1">
                          <a:solidFill>
                            <a:schemeClr val="tx1"/>
                          </a:solidFill>
                        </a:rPr>
                        <a:t>апафлуран</a:t>
                      </a:r>
                      <a:r>
                        <a:rPr lang="ru-RU" sz="1050" b="0" u="none" kern="12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050289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Не требуется координация вдоха с активацией ингалятора. </a:t>
                      </a:r>
                      <a:r>
                        <a:rPr lang="ru-RU" sz="1500" b="0" u="none" kern="1200" dirty="0">
                          <a:solidFill>
                            <a:schemeClr val="tx1"/>
                          </a:solidFill>
                        </a:rPr>
                        <a:t>Ингаляция загруженной (отмеренной) </a:t>
                      </a:r>
                    </a:p>
                    <a:p>
                      <a:pPr algn="ctr"/>
                      <a:r>
                        <a:rPr lang="ru-RU" sz="1500" b="0" u="none" kern="1200" dirty="0">
                          <a:solidFill>
                            <a:schemeClr val="tx1"/>
                          </a:solidFill>
                        </a:rPr>
                        <a:t>дозы порошка происходит в момент вдоха </a:t>
                      </a:r>
                    </a:p>
                    <a:p>
                      <a:pPr algn="ctr"/>
                      <a:r>
                        <a:rPr lang="ru-RU" sz="1500" b="0" u="none" kern="1200" dirty="0">
                          <a:solidFill>
                            <a:schemeClr val="tx1"/>
                          </a:solidFill>
                        </a:rPr>
                        <a:t>пациентом через мундштук  ингалятора</a:t>
                      </a:r>
                      <a:endParaRPr lang="ru-RU" sz="1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Требуется координация</a:t>
                      </a:r>
                      <a:b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вдоха пациента с активацией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ингалятора</a:t>
                      </a:r>
                      <a:endParaRPr lang="ru-RU" sz="105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4264753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Требуется глубокий и быстрый вдох с усилием</a:t>
                      </a:r>
                      <a:b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для </a:t>
                      </a:r>
                      <a:r>
                        <a:rPr lang="ru-RU" sz="1600" b="0" u="none" kern="1200" dirty="0" err="1">
                          <a:solidFill>
                            <a:schemeClr val="tx1"/>
                          </a:solidFill>
                        </a:rPr>
                        <a:t>дезагрегации</a:t>
                      </a: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 частиц</a:t>
                      </a:r>
                      <a:r>
                        <a:rPr lang="en-US" sz="1600" b="0" u="none" kern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 минимальная скорость вдоха пациента ≥30 л</a:t>
                      </a:r>
                      <a:r>
                        <a:rPr lang="en-US" sz="1600" b="0" u="none" kern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b="0" u="none" kern="1200" dirty="0">
                          <a:solidFill>
                            <a:schemeClr val="tx1"/>
                          </a:solidFill>
                        </a:rPr>
                        <a:t>мин</a:t>
                      </a:r>
                      <a:endParaRPr lang="en-US" sz="16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1"/>
                          </a:solidFill>
                        </a:rPr>
                        <a:t>Требуется не сильный и медленный вдох, скорость воздушного потока при вдохе менее 30 л/мин достаточна для эффективной ингаляции</a:t>
                      </a:r>
                      <a:endParaRPr lang="ru-RU" sz="105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82707953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5834A3E-0036-4334-9325-28AB1F4A7418}"/>
              </a:ext>
            </a:extLst>
          </p:cNvPr>
          <p:cNvSpPr/>
          <p:nvPr/>
        </p:nvSpPr>
        <p:spPr>
          <a:xfrm>
            <a:off x="883920" y="1747520"/>
            <a:ext cx="833120" cy="833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76526-9621-41E8-8CD5-8935FB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Турбухалер</a:t>
            </a:r>
            <a:r>
              <a:rPr lang="ru-RU" dirty="0"/>
              <a:t>® и </a:t>
            </a:r>
            <a:r>
              <a:rPr lang="ru-RU" dirty="0" err="1"/>
              <a:t>Рапихалер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/>
              <a:t>отличия в системах доставки</a:t>
            </a:r>
            <a:r>
              <a:rPr lang="ru-RU" baseline="30000" dirty="0"/>
              <a:t>1-7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1F2219-0228-4D83-8271-567CE4BA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9" y="6287343"/>
            <a:ext cx="10972800" cy="381682"/>
          </a:xfrm>
        </p:spPr>
        <p:txBody>
          <a:bodyPr/>
          <a:lstStyle/>
          <a:p>
            <a:r>
              <a:rPr lang="es-AR" dirty="0"/>
              <a:t>Lavorini F. ISRN Allergy 2013;2013:102418; 2. Laube BL, et al. Eur Respir J 2011;37:1308–1331; 3. Janson C et al. NPJ Prim Care Respir Med 2016;26:16053; 4. Ramadan WH, Sarkis AT. Chron Respir Dis 2017;14:309–320; 5. Williams RO, Hu C. Pharm Dev Technol 2000;5:153–162 6. </a:t>
            </a:r>
            <a:r>
              <a:rPr lang="ru-RU" dirty="0"/>
              <a:t>Инструкция по медицинскому применению лекарственного препарата Симбикорт®  </a:t>
            </a:r>
            <a:r>
              <a:rPr lang="ru-RU" dirty="0" err="1"/>
              <a:t>Турбухалер</a:t>
            </a:r>
            <a:r>
              <a:rPr lang="ru-RU" dirty="0"/>
              <a:t>® 80/4,5 мкг/доза, 160/4,5 мкг/доза (порошок для ингаляций дозированный) с учетом изменений №1,2. Регистрационное удостоверение  П </a:t>
            </a:r>
            <a:r>
              <a:rPr lang="es-AR" dirty="0"/>
              <a:t>N013167/01 </a:t>
            </a:r>
            <a:r>
              <a:rPr lang="ru-RU" dirty="0"/>
              <a:t>от 28.09.2011 (переоформлено 26.12.2018).7. Инструкция по медицинскому применению лекарственного препарата Симбикорт® </a:t>
            </a:r>
            <a:r>
              <a:rPr lang="ru-RU" dirty="0" err="1"/>
              <a:t>Рапихалер</a:t>
            </a:r>
            <a:r>
              <a:rPr lang="ru-RU" dirty="0"/>
              <a:t> 80/4,5 мкг/доза, 160/4,5 мкг/доза  (аэрозоль для ингаляций дозированный) с учетом изменений №1,2. Регистрационное удостоверение ЛП-005555 от 30.05.2019 (переоформлено 05.03.2020).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FC66C0-4756-455C-BFDA-58AAD001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44</a:t>
            </a:fld>
            <a:endParaRPr lang="ru-RU"/>
          </a:p>
        </p:txBody>
      </p:sp>
      <p:pic>
        <p:nvPicPr>
          <p:cNvPr id="6" name="Picture 6" descr="A picture containing sitting, table, lotion, food&#10;&#10;Description automatically generated">
            <a:extLst>
              <a:ext uri="{FF2B5EF4-FFF2-40B4-BE49-F238E27FC236}">
                <a16:creationId xmlns:a16="http://schemas.microsoft.com/office/drawing/2014/main" xmlns="" id="{E0E40A49-9EFE-426A-8C3A-C263E8242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16" y="1409011"/>
            <a:ext cx="585678" cy="127561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23CAE81-9D2B-43FD-A05D-766B23065F34}"/>
              </a:ext>
            </a:extLst>
          </p:cNvPr>
          <p:cNvSpPr/>
          <p:nvPr/>
        </p:nvSpPr>
        <p:spPr>
          <a:xfrm>
            <a:off x="6473952" y="1708992"/>
            <a:ext cx="833120" cy="833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xmlns="" id="{CF820D2D-2508-4509-8E77-A1A1A2FAC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463" y="1325183"/>
            <a:ext cx="606480" cy="13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12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4C25F-672F-4544-BD6C-4A1755B2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Симбикорт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err="1"/>
              <a:t>Рапихалер</a:t>
            </a:r>
            <a:r>
              <a:rPr lang="ru-RU" dirty="0"/>
              <a:t> терапевтически эквивалентен </a:t>
            </a:r>
            <a:br>
              <a:rPr lang="ru-RU" dirty="0"/>
            </a:br>
            <a:r>
              <a:rPr lang="ru-RU" dirty="0"/>
              <a:t>Симбикорт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err="1"/>
              <a:t>Турбухалер</a:t>
            </a:r>
            <a:r>
              <a:rPr lang="ru-RU" baseline="30000" dirty="0"/>
              <a:t>®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129FB7-6485-40C0-B258-0FBFBFA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БА – бронхиальная астма</a:t>
            </a:r>
          </a:p>
          <a:p>
            <a:r>
              <a:rPr lang="ru-RU" dirty="0"/>
              <a:t>Инструкция по медицинскому применению лекарственного препарата Симбикорт® </a:t>
            </a:r>
            <a:r>
              <a:rPr lang="ru-RU" dirty="0" err="1"/>
              <a:t>Рапихалер</a:t>
            </a:r>
            <a:r>
              <a:rPr lang="ru-RU" dirty="0"/>
              <a:t> 80/4,5 мкг/доза, 160/4,5 мкг/доза  (аэрозоль для ингаляций дозированный) с учетом изменений №1,2. Регистрационное удостоверение ЛП-005555 от 30.05.2019 (переоформлено 05.03.2020).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17BAB-45CA-4C62-B903-45D2D379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45</a:t>
            </a:fld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24274E1-2F5D-4B96-80EB-5F73E1D39EE8}"/>
              </a:ext>
            </a:extLst>
          </p:cNvPr>
          <p:cNvSpPr/>
          <p:nvPr/>
        </p:nvSpPr>
        <p:spPr>
          <a:xfrm>
            <a:off x="1786359" y="2955065"/>
            <a:ext cx="861928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/>
                </a:solidFill>
                <a:latin typeface="+mj-lt"/>
                <a:cs typeface="+mn-cs"/>
              </a:rPr>
              <a:t>Статистически была установлена</a:t>
            </a:r>
            <a:br>
              <a:rPr lang="ru-RU" sz="2400" b="1" dirty="0">
                <a:solidFill>
                  <a:schemeClr val="accent1"/>
                </a:solidFill>
                <a:latin typeface="+mj-lt"/>
                <a:cs typeface="+mn-cs"/>
              </a:rPr>
            </a:br>
            <a:r>
              <a:rPr lang="ru-RU" sz="2400" b="1" dirty="0">
                <a:solidFill>
                  <a:schemeClr val="accent1"/>
                </a:solidFill>
                <a:latin typeface="+mj-lt"/>
                <a:cs typeface="+mn-cs"/>
              </a:rPr>
              <a:t>эквивалентность препаратов</a:t>
            </a:r>
            <a:r>
              <a:rPr lang="ru-RU" sz="2000" b="1" dirty="0">
                <a:solidFill>
                  <a:srgbClr val="004D99"/>
                </a:solidFill>
                <a:latin typeface="+mj-lt"/>
                <a:cs typeface="+mn-cs"/>
              </a:rPr>
              <a:t/>
            </a:r>
            <a:br>
              <a:rPr lang="ru-RU" sz="2000" b="1" dirty="0">
                <a:solidFill>
                  <a:srgbClr val="004D99"/>
                </a:solidFill>
                <a:latin typeface="+mj-lt"/>
                <a:cs typeface="+mn-cs"/>
              </a:rPr>
            </a:br>
            <a:r>
              <a:rPr lang="ru-RU" sz="1100" b="1" dirty="0">
                <a:solidFill>
                  <a:srgbClr val="004D99"/>
                </a:solidFill>
                <a:latin typeface="+mj-lt"/>
                <a:cs typeface="+mn-cs"/>
              </a:rPr>
              <a:t/>
            </a:r>
            <a:br>
              <a:rPr lang="ru-RU" sz="1100" b="1" dirty="0">
                <a:solidFill>
                  <a:srgbClr val="004D99"/>
                </a:solidFill>
                <a:latin typeface="+mj-lt"/>
                <a:cs typeface="+mn-cs"/>
              </a:rPr>
            </a:br>
            <a:r>
              <a:rPr lang="ru-RU" sz="2000" b="1" dirty="0">
                <a:solidFill>
                  <a:srgbClr val="000000"/>
                </a:solidFill>
                <a:latin typeface="+mj-lt"/>
                <a:cs typeface="+mn-cs"/>
              </a:rPr>
              <a:t>Симбикорт</a:t>
            </a:r>
            <a:r>
              <a:rPr lang="ru-RU" sz="2000" b="1" baseline="30000" dirty="0">
                <a:solidFill>
                  <a:srgbClr val="000000"/>
                </a:solidFill>
                <a:latin typeface="+mj-lt"/>
                <a:cs typeface="+mn-cs"/>
              </a:rPr>
              <a:t>®</a:t>
            </a:r>
            <a:r>
              <a:rPr lang="ru-RU" sz="2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+mj-lt"/>
                <a:cs typeface="+mn-cs"/>
              </a:rPr>
              <a:t>Турбухалер</a:t>
            </a:r>
            <a:r>
              <a:rPr lang="ru-RU" sz="2000" b="1" baseline="30000" dirty="0">
                <a:solidFill>
                  <a:srgbClr val="000000"/>
                </a:solidFill>
                <a:latin typeface="+mj-lt"/>
                <a:cs typeface="+mn-cs"/>
              </a:rPr>
              <a:t>®</a:t>
            </a:r>
            <a:r>
              <a:rPr lang="ru-RU" sz="2000" b="1" dirty="0">
                <a:solidFill>
                  <a:srgbClr val="000000"/>
                </a:solidFill>
                <a:latin typeface="+mj-lt"/>
                <a:cs typeface="+mn-cs"/>
              </a:rPr>
              <a:t> и Симбикорт</a:t>
            </a:r>
            <a:r>
              <a:rPr lang="ru-RU" sz="2000" b="1" baseline="30000" dirty="0">
                <a:solidFill>
                  <a:srgbClr val="000000"/>
                </a:solidFill>
                <a:latin typeface="+mj-lt"/>
                <a:cs typeface="+mn-cs"/>
              </a:rPr>
              <a:t>®</a:t>
            </a:r>
            <a:r>
              <a:rPr lang="ru-RU" sz="2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+mj-lt"/>
                <a:cs typeface="+mn-cs"/>
              </a:rPr>
              <a:t>Рапихалер</a:t>
            </a:r>
            <a:r>
              <a:rPr lang="ru-RU" sz="2000" b="1" dirty="0">
                <a:solidFill>
                  <a:srgbClr val="000000"/>
                </a:solidFill>
                <a:latin typeface="+mj-lt"/>
                <a:cs typeface="+mn-cs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+mj-lt"/>
                <a:cs typeface="+mn-cs"/>
              </a:rPr>
            </a:br>
            <a:endParaRPr lang="ru-RU" sz="1200" b="1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latin typeface="+mj-lt"/>
                <a:cs typeface="+mn-cs"/>
              </a:rPr>
              <a:t>при применении по 2 ингаляции 80 мкг + 4,5 мкг/доза</a:t>
            </a:r>
            <a:br>
              <a:rPr lang="ru-RU" dirty="0">
                <a:solidFill>
                  <a:schemeClr val="accent2"/>
                </a:solidFill>
                <a:latin typeface="+mj-lt"/>
                <a:cs typeface="+mn-cs"/>
              </a:rPr>
            </a:br>
            <a:r>
              <a:rPr lang="ru-RU" dirty="0">
                <a:solidFill>
                  <a:schemeClr val="accent2"/>
                </a:solidFill>
                <a:latin typeface="+mj-lt"/>
                <a:cs typeface="+mn-cs"/>
              </a:rPr>
              <a:t>или 160 мкг + 4,5 мкг/доза 2 раза в сутки у пациентов с БА</a:t>
            </a:r>
            <a:endParaRPr lang="ru-RU" sz="1600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5210C28A-1F4C-42D4-BA0D-0EBEAC8D5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07" y="2285281"/>
            <a:ext cx="2588096" cy="3450794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27F4E2A6-D009-4D2D-BDB4-56A1BA61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26" y="3017809"/>
            <a:ext cx="837152" cy="185967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0F028A00-040E-4FA0-8BC7-EAA7EF870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130" y="3017807"/>
            <a:ext cx="791966" cy="1863798"/>
          </a:xfrm>
          <a:prstGeom prst="rect">
            <a:avLst/>
          </a:prstGeom>
        </p:spPr>
      </p:pic>
      <p:sp>
        <p:nvSpPr>
          <p:cNvPr id="10" name="Стрелка: развернутая 9">
            <a:extLst>
              <a:ext uri="{FF2B5EF4-FFF2-40B4-BE49-F238E27FC236}">
                <a16:creationId xmlns:a16="http://schemas.microsoft.com/office/drawing/2014/main" xmlns="" id="{70FBC878-A069-4521-9BE7-D88137559268}"/>
              </a:ext>
            </a:extLst>
          </p:cNvPr>
          <p:cNvSpPr/>
          <p:nvPr/>
        </p:nvSpPr>
        <p:spPr>
          <a:xfrm>
            <a:off x="1350636" y="1827726"/>
            <a:ext cx="9714761" cy="1007165"/>
          </a:xfrm>
          <a:prstGeom prst="uturnArrow">
            <a:avLst>
              <a:gd name="adj1" fmla="val 25000"/>
              <a:gd name="adj2" fmla="val 25000"/>
              <a:gd name="adj3" fmla="val 30256"/>
              <a:gd name="adj4" fmla="val 43750"/>
              <a:gd name="adj5" fmla="val 9754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развернутая 10">
            <a:extLst>
              <a:ext uri="{FF2B5EF4-FFF2-40B4-BE49-F238E27FC236}">
                <a16:creationId xmlns:a16="http://schemas.microsoft.com/office/drawing/2014/main" xmlns="" id="{C5EBE60F-E948-45B7-B9D5-2D83A8517762}"/>
              </a:ext>
            </a:extLst>
          </p:cNvPr>
          <p:cNvSpPr/>
          <p:nvPr/>
        </p:nvSpPr>
        <p:spPr>
          <a:xfrm flipH="1" flipV="1">
            <a:off x="1350636" y="5045488"/>
            <a:ext cx="9714761" cy="1007165"/>
          </a:xfrm>
          <a:prstGeom prst="uturnArrow">
            <a:avLst>
              <a:gd name="adj1" fmla="val 25000"/>
              <a:gd name="adj2" fmla="val 25000"/>
              <a:gd name="adj3" fmla="val 30256"/>
              <a:gd name="adj4" fmla="val 43750"/>
              <a:gd name="adj5" fmla="val 9754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9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4C25F-672F-4544-BD6C-4A1755B2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Симбикорт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err="1"/>
              <a:t>Рапихалер</a:t>
            </a:r>
            <a:r>
              <a:rPr lang="ru-RU" dirty="0"/>
              <a:t> эффективнее влияет на легочную функцию у взрослых с БА, чем моно-ИГКС ДАИ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129FB7-6485-40C0-B258-0FBFBFA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БУД     – </a:t>
            </a:r>
            <a:r>
              <a:rPr lang="ru-RU" dirty="0" err="1"/>
              <a:t>будесонид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ФОРМ – </a:t>
            </a:r>
            <a:r>
              <a:rPr lang="ru-RU" dirty="0" err="1"/>
              <a:t>формотерол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ИГКС   – ингаляционный </a:t>
            </a:r>
            <a:r>
              <a:rPr lang="ru-RU" dirty="0" err="1"/>
              <a:t>глюкокортикостероид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ДАИ     – дозированный аэрозольный ингалятор</a:t>
            </a:r>
          </a:p>
          <a:p>
            <a:r>
              <a:rPr lang="ru-RU" dirty="0"/>
              <a:t>БА        – бронхиальная астма</a:t>
            </a:r>
            <a:r>
              <a:rPr lang="en-US" dirty="0"/>
              <a:t>, </a:t>
            </a:r>
            <a:r>
              <a:rPr lang="ru-RU" dirty="0"/>
              <a:t>ОФВ1   – объем форсированного выдоха за первую секунду</a:t>
            </a:r>
          </a:p>
          <a:p>
            <a:r>
              <a:rPr lang="es-AR" dirty="0"/>
              <a:t>Noonan M et al. Drugs. 2006;66:2235-54.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17BAB-45CA-4C62-B903-45D2D379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46</a:t>
            </a:fld>
            <a:endParaRPr lang="ru-RU"/>
          </a:p>
        </p:txBody>
      </p:sp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xmlns="" id="{19A66E81-CE38-462F-BEB3-93EF9A623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029076"/>
              </p:ext>
            </p:extLst>
          </p:nvPr>
        </p:nvGraphicFramePr>
        <p:xfrm>
          <a:off x="764931" y="1784629"/>
          <a:ext cx="10967549" cy="424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B76B97-4373-4496-B67B-E7E4E4359DD4}"/>
              </a:ext>
            </a:extLst>
          </p:cNvPr>
          <p:cNvSpPr txBox="1"/>
          <p:nvPr/>
        </p:nvSpPr>
        <p:spPr>
          <a:xfrm rot="16200000">
            <a:off x="-510420" y="3521852"/>
            <a:ext cx="309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  <a:cs typeface="+mn-cs"/>
              </a:rPr>
              <a:t>Средние изменения </a:t>
            </a:r>
            <a:r>
              <a:rPr lang="ru-RU" altLang="ru-RU" sz="1200" dirty="0">
                <a:solidFill>
                  <a:srgbClr val="000000"/>
                </a:solidFill>
                <a:latin typeface="+mj-lt"/>
                <a:cs typeface="+mn-cs"/>
              </a:rPr>
              <a:t>ОФВ</a:t>
            </a:r>
            <a:r>
              <a:rPr lang="ru-RU" altLang="ru-RU" sz="1200" baseline="-25000" dirty="0">
                <a:solidFill>
                  <a:srgbClr val="000000"/>
                </a:solidFill>
                <a:latin typeface="+mj-lt"/>
                <a:cs typeface="+mn-cs"/>
              </a:rPr>
              <a:t>1</a:t>
            </a:r>
            <a:r>
              <a:rPr lang="ru-RU" altLang="ru-RU" sz="1200" dirty="0">
                <a:solidFill>
                  <a:srgbClr val="000000"/>
                </a:solidFill>
                <a:latin typeface="+mj-lt"/>
                <a:cs typeface="+mn-cs"/>
              </a:rPr>
              <a:t> от исходного через 12 часов в конце лечения (мл)</a:t>
            </a:r>
            <a:endParaRPr lang="ru-RU" sz="12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F2F61D-6D39-4330-84A1-250418642ECD}"/>
              </a:ext>
            </a:extLst>
          </p:cNvPr>
          <p:cNvSpPr txBox="1"/>
          <p:nvPr/>
        </p:nvSpPr>
        <p:spPr>
          <a:xfrm>
            <a:off x="4067174" y="2082207"/>
            <a:ext cx="15877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+mj-lt"/>
                <a:cs typeface="+mn-cs"/>
              </a:rPr>
              <a:t>в 2,5 раза больше</a:t>
            </a:r>
            <a:r>
              <a:rPr lang="ru-RU" sz="7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p≤0,001</a:t>
            </a:r>
            <a:endParaRPr lang="ru-RU" sz="7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7D68F5-82DE-41AC-A840-C2D9CDA36DAB}"/>
              </a:ext>
            </a:extLst>
          </p:cNvPr>
          <p:cNvSpPr txBox="1"/>
          <p:nvPr/>
        </p:nvSpPr>
        <p:spPr>
          <a:xfrm>
            <a:off x="6356052" y="1574376"/>
            <a:ext cx="16148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srgbClr val="000000"/>
              </a:solidFill>
              <a:latin typeface="+mj-lt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+mj-lt"/>
                <a:cs typeface="+mn-cs"/>
              </a:rPr>
              <a:t>в 2,2 раза больше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p≤0,001</a:t>
            </a:r>
            <a:endParaRPr lang="ru-RU" sz="7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9D6056-734F-47C2-BCF6-5F0A2EAA45E8}"/>
              </a:ext>
            </a:extLst>
          </p:cNvPr>
          <p:cNvSpPr txBox="1"/>
          <p:nvPr/>
        </p:nvSpPr>
        <p:spPr>
          <a:xfrm>
            <a:off x="3018703" y="1871953"/>
            <a:ext cx="66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latin typeface="+mj-lt"/>
                <a:cs typeface="+mn-cs"/>
              </a:rPr>
              <a:t>370 мл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E0DA7F-2DDB-4A76-827F-47297957A396}"/>
              </a:ext>
            </a:extLst>
          </p:cNvPr>
          <p:cNvSpPr txBox="1"/>
          <p:nvPr/>
        </p:nvSpPr>
        <p:spPr>
          <a:xfrm>
            <a:off x="5215736" y="3580971"/>
            <a:ext cx="89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latin typeface="+mj-lt"/>
                <a:cs typeface="+mn-cs"/>
              </a:rPr>
              <a:t>150 мл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E638A8-1398-47E9-9C4B-D15711162E09}"/>
              </a:ext>
            </a:extLst>
          </p:cNvPr>
          <p:cNvSpPr txBox="1"/>
          <p:nvPr/>
        </p:nvSpPr>
        <p:spPr>
          <a:xfrm>
            <a:off x="7588100" y="3423071"/>
            <a:ext cx="741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latin typeface="+mj-lt"/>
                <a:cs typeface="+mn-cs"/>
              </a:rPr>
              <a:t>170 мл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xmlns="" id="{F17A4C42-3981-484B-AC32-88F907303722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3685087" y="2002758"/>
            <a:ext cx="1975861" cy="157821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0E2260DB-AA34-4E04-AB92-E29846F3E68E}"/>
              </a:ext>
            </a:extLst>
          </p:cNvPr>
          <p:cNvCxnSpPr>
            <a:cxnSpLocks/>
            <a:stCxn id="9" idx="0"/>
            <a:endCxn id="11" idx="0"/>
          </p:cNvCxnSpPr>
          <p:nvPr/>
        </p:nvCxnSpPr>
        <p:spPr>
          <a:xfrm rot="16200000" flipH="1">
            <a:off x="4879816" y="344032"/>
            <a:ext cx="1551118" cy="4606960"/>
          </a:xfrm>
          <a:prstGeom prst="bentConnector3">
            <a:avLst>
              <a:gd name="adj1" fmla="val -147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2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4C25F-672F-4544-BD6C-4A1755B2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Симбикорт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err="1"/>
              <a:t>Рапихалер</a:t>
            </a:r>
            <a:r>
              <a:rPr lang="ru-RU" dirty="0"/>
              <a:t>: возможности назначения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129FB7-6485-40C0-B258-0FBFBFA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ХОБЛ – хроническая обструктивная болезнь легких; ДПИ - дозированный порошковый ингалятор;</a:t>
            </a:r>
            <a:br>
              <a:rPr lang="ru-RU" dirty="0"/>
            </a:br>
            <a:r>
              <a:rPr lang="ru-RU" dirty="0"/>
              <a:t>ДАИ - дозированный аэрозольный ингалятор;  БА – бронхиальная астма,</a:t>
            </a:r>
            <a:br>
              <a:rPr lang="ru-RU" dirty="0"/>
            </a:br>
            <a:r>
              <a:rPr lang="ru-RU" dirty="0"/>
              <a:t>ИГКС – ингаляционный </a:t>
            </a:r>
            <a:r>
              <a:rPr lang="ru-RU" dirty="0" err="1"/>
              <a:t>глюкокортикостероид</a:t>
            </a:r>
            <a:endParaRPr lang="ru-RU" dirty="0"/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Broeders</a:t>
            </a:r>
            <a:r>
              <a:rPr lang="ru-RU" dirty="0"/>
              <a:t> M,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PCRJ 2009; 18:76-82; 2. </a:t>
            </a:r>
            <a:r>
              <a:rPr lang="ru-RU" dirty="0" err="1"/>
              <a:t>Azouz</a:t>
            </a:r>
            <a:r>
              <a:rPr lang="ru-RU" dirty="0"/>
              <a:t> W,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ru-RU" dirty="0" err="1"/>
              <a:t>Prim</a:t>
            </a:r>
            <a:r>
              <a:rPr lang="ru-RU" dirty="0"/>
              <a:t> Care </a:t>
            </a:r>
            <a:r>
              <a:rPr lang="ru-RU" dirty="0" err="1"/>
              <a:t>Respir</a:t>
            </a:r>
            <a:r>
              <a:rPr lang="ru-RU" dirty="0"/>
              <a:t> J 2012; 21: 208–13; 3. Инструкция по медицинскому применению лекарственного препарата Симбикорт® </a:t>
            </a:r>
            <a:r>
              <a:rPr lang="ru-RU" dirty="0" err="1"/>
              <a:t>Рапихалер</a:t>
            </a:r>
            <a:r>
              <a:rPr lang="ru-RU" dirty="0"/>
              <a:t> 80/4,5 мкг/доза, 160/4,5 мкг/доза  (аэрозоль для ингаляций дозированный) с учетом изменений №1,2. Регистрационное удостоверение ЛП-005555 от 30.05.2019 (переоформлено 05.03.2020)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17BAB-45CA-4C62-B903-45D2D379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47</a:t>
            </a:fld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3B2C0AC-697B-45AB-98A3-C4E6ECD66304}"/>
              </a:ext>
            </a:extLst>
          </p:cNvPr>
          <p:cNvSpPr/>
          <p:nvPr/>
        </p:nvSpPr>
        <p:spPr>
          <a:xfrm>
            <a:off x="623889" y="1766676"/>
            <a:ext cx="112595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 defTabSz="685800" fontAlgn="auto">
              <a:spcAft>
                <a:spcPts val="3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Пациентам с неконтролируемой БА на моно-ИГКС ДАИ </a:t>
            </a:r>
          </a:p>
          <a:p>
            <a:pPr marL="216000" lvl="2" indent="-216000" defTabSz="685800" fontAlgn="auto">
              <a:spcAft>
                <a:spcPts val="3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Пациентам, предпочитающим использовать ДАИ </a:t>
            </a:r>
            <a:endParaRPr lang="en-NZ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2" indent="-216000" defTabSz="685800" fontAlgn="auto">
              <a:spcAft>
                <a:spcPts val="3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Пациентам со сниженной силой вдоха 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(слабым инспираторным потоком)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с тяжелой БА и ХОБЛ, пожилым пациентам, пациентам с ожирением, которые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смогут создать нужную силу вдоха, достаточную для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дезагрегации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препарата из ДПИ</a:t>
            </a:r>
            <a:r>
              <a: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NZ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2" indent="-216000" defTabSz="685800" fontAlgn="auto">
              <a:spcAft>
                <a:spcPts val="3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Пациентам, которым важны ощущения, «интуитивная обратная связь»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ингалятора (ощущение, звук аэрозольной ингаляции, перемещение счетчика)</a:t>
            </a:r>
            <a:r>
              <a:rPr lang="en-NZ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2" indent="-216000" defTabSz="685800" fontAlgn="auto">
              <a:spcAft>
                <a:spcPts val="3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NZ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8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4C25F-672F-4544-BD6C-4A1755B2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Пациентка </a:t>
            </a:r>
            <a:r>
              <a:rPr lang="ru-RU" dirty="0"/>
              <a:t>А</a:t>
            </a:r>
            <a:r>
              <a:rPr lang="ru-RU" dirty="0" smtClean="0"/>
              <a:t>. </a:t>
            </a:r>
            <a:r>
              <a:rPr lang="ru-RU" dirty="0"/>
              <a:t>Рекомендации по фармакотерапии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129FB7-6485-40C0-B258-0FBFBFA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17BAB-45CA-4C62-B903-45D2D379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48</a:t>
            </a:fld>
            <a:endParaRPr lang="ru-RU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95B9766E-5ECD-46FA-82ED-47720C586B7B}"/>
              </a:ext>
            </a:extLst>
          </p:cNvPr>
          <p:cNvSpPr txBox="1">
            <a:spLocks/>
          </p:cNvSpPr>
          <p:nvPr/>
        </p:nvSpPr>
        <p:spPr>
          <a:xfrm>
            <a:off x="1108363" y="2265364"/>
            <a:ext cx="10378468" cy="39464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99"/>
              </a:buCl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 учетом предпочтений пациента,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пожилого возраста, </a:t>
            </a:r>
            <a:r>
              <a:rPr lang="ru-RU" dirty="0">
                <a:latin typeface="Arial" pitchFamily="34" charset="0"/>
                <a:cs typeface="Arial" pitchFamily="34" charset="0"/>
              </a:rPr>
              <a:t>ограничивающего скорость инспираторного потока, назначен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Симбикорт</a:t>
            </a:r>
            <a:r>
              <a:rPr lang="ru-RU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®</a:t>
            </a:r>
            <a:r>
              <a:rPr lang="en-US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Рапихалер</a:t>
            </a:r>
            <a:r>
              <a:rPr lang="en-US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ru-RU" b="1" baseline="300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cs typeface="Arial" charset="0"/>
              </a:rPr>
              <a:t> 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1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60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/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4.5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 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мкг 2 ингаляции 2 раза в </a:t>
            </a:r>
            <a:r>
              <a:rPr lang="ru-RU" dirty="0" smtClean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сутки для </a:t>
            </a: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поддерживающей терапии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.</a:t>
            </a:r>
            <a:endParaRPr lang="ru-RU" dirty="0">
              <a:ln w="18415" cmpd="sng">
                <a:noFill/>
                <a:prstDash val="solid"/>
              </a:ln>
              <a:latin typeface="Arial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FF99"/>
              </a:buClr>
              <a:buNone/>
            </a:pPr>
            <a:r>
              <a:rPr lang="ru-RU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Для купирования симптомов продолжить применение </a:t>
            </a:r>
            <a:r>
              <a:rPr lang="ru-RU" dirty="0" err="1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сальбутамола</a:t>
            </a:r>
            <a:r>
              <a:rPr lang="en-US" dirty="0">
                <a:ln w="18415" cmpd="sng">
                  <a:noFill/>
                  <a:prstDash val="solid"/>
                </a:ln>
                <a:latin typeface="Arial"/>
                <a:cs typeface="Arial" charset="0"/>
              </a:rPr>
              <a:t>.</a:t>
            </a:r>
            <a:endParaRPr lang="ru-RU" dirty="0">
              <a:ln w="18415" cmpd="sng">
                <a:noFill/>
                <a:prstDash val="solid"/>
              </a:ln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54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4C25F-672F-4544-BD6C-4A1755B2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129FB7-6485-40C0-B258-0FBFBFA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ДАИ - дозированный аэрозольный ингалятор; </a:t>
            </a:r>
          </a:p>
          <a:p>
            <a:r>
              <a:rPr lang="ru-RU" dirty="0"/>
              <a:t>БА – бронхиальная астма,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817BAB-45CA-4C62-B903-45D2D379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49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2D2EDB-42B3-4A0C-93E6-B998149C6A35}"/>
              </a:ext>
            </a:extLst>
          </p:cNvPr>
          <p:cNvSpPr txBox="1"/>
          <p:nvPr/>
        </p:nvSpPr>
        <p:spPr>
          <a:xfrm>
            <a:off x="623888" y="1848444"/>
            <a:ext cx="10903583" cy="41703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000" indent="-180000">
              <a:spcAft>
                <a:spcPts val="3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Симбикорт</a:t>
            </a:r>
            <a:r>
              <a:rPr lang="ru-RU" sz="2400" baseline="30000" dirty="0"/>
              <a:t>®</a:t>
            </a:r>
            <a:r>
              <a:rPr lang="ru-RU" sz="2400" dirty="0"/>
              <a:t> </a:t>
            </a:r>
            <a:r>
              <a:rPr lang="ru-RU" sz="2400" dirty="0" err="1"/>
              <a:t>Турбухалер</a:t>
            </a:r>
            <a:r>
              <a:rPr lang="ru-RU" sz="2400" baseline="30000" dirty="0"/>
              <a:t>®</a:t>
            </a:r>
            <a:r>
              <a:rPr lang="ru-RU" sz="2400" dirty="0"/>
              <a:t>, как противовоспалительный </a:t>
            </a:r>
            <a:r>
              <a:rPr lang="ru-RU" sz="2400" dirty="0" err="1"/>
              <a:t>бронхолитик</a:t>
            </a:r>
            <a:r>
              <a:rPr lang="ru-RU" sz="2400" dirty="0"/>
              <a:t>, рекомендован для применения при БА любой степени тяжести</a:t>
            </a:r>
          </a:p>
          <a:p>
            <a:pPr marL="180000" indent="-180000">
              <a:spcAft>
                <a:spcPts val="3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При легкой БА Симбикорт</a:t>
            </a:r>
            <a:r>
              <a:rPr lang="ru-RU" sz="2400" baseline="30000" dirty="0"/>
              <a:t>®</a:t>
            </a:r>
            <a:r>
              <a:rPr lang="ru-RU" sz="2400" dirty="0"/>
              <a:t> </a:t>
            </a:r>
            <a:r>
              <a:rPr lang="ru-RU" sz="2400" dirty="0" err="1"/>
              <a:t>Турбухалер</a:t>
            </a:r>
            <a:r>
              <a:rPr lang="ru-RU" sz="2400" baseline="30000" dirty="0"/>
              <a:t>®</a:t>
            </a:r>
            <a:r>
              <a:rPr lang="ru-RU" sz="2400" dirty="0"/>
              <a:t> используется по потребности,  </a:t>
            </a:r>
            <a:r>
              <a:rPr lang="uk-UA" sz="2400" dirty="0"/>
              <a:t>п</a:t>
            </a:r>
            <a:r>
              <a:rPr lang="ru-RU" sz="2400" dirty="0" err="1"/>
              <a:t>ри</a:t>
            </a:r>
            <a:r>
              <a:rPr lang="ru-RU" sz="2400" dirty="0"/>
              <a:t> среднетяжелом/тяжелом течении заболевания для поддерживающей терапии и по требованию (терапия единым ингалятором)  </a:t>
            </a:r>
          </a:p>
          <a:p>
            <a:pPr marL="180000" indent="-180000">
              <a:spcAft>
                <a:spcPts val="3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ДАИ Симбикорт</a:t>
            </a:r>
            <a:r>
              <a:rPr lang="ru-RU" sz="2400" baseline="30000" dirty="0"/>
              <a:t>®</a:t>
            </a:r>
            <a:r>
              <a:rPr lang="ru-RU" sz="2400" dirty="0"/>
              <a:t> </a:t>
            </a:r>
            <a:r>
              <a:rPr lang="ru-RU" sz="2400" dirty="0" err="1"/>
              <a:t>Рапихалер</a:t>
            </a:r>
            <a:r>
              <a:rPr lang="ru-RU" sz="2400" dirty="0"/>
              <a:t> со счетчиком доз открывает новые возможности применения </a:t>
            </a:r>
            <a:r>
              <a:rPr lang="ru-RU" sz="2400" dirty="0" err="1"/>
              <a:t>будесонида</a:t>
            </a:r>
            <a:r>
              <a:rPr lang="ru-RU" sz="2400" dirty="0"/>
              <a:t>/</a:t>
            </a:r>
            <a:r>
              <a:rPr lang="ru-RU" sz="2400" dirty="0" err="1"/>
              <a:t>формотерола</a:t>
            </a:r>
            <a:r>
              <a:rPr lang="ru-RU" sz="2400" dirty="0"/>
              <a:t> для поддерживающей терапии БА с учетом индивидуальных особенностей и предпочтений пациента </a:t>
            </a:r>
          </a:p>
        </p:txBody>
      </p:sp>
    </p:spTree>
    <p:extLst>
      <p:ext uri="{BB962C8B-B14F-4D97-AF65-F5344CB8AC3E}">
        <p14:creationId xmlns:p14="http://schemas.microsoft.com/office/powerpoint/2010/main" val="52724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4FD3230C-296D-4F16-A476-AA996E0EB653}"/>
              </a:ext>
            </a:extLst>
          </p:cNvPr>
          <p:cNvSpPr/>
          <p:nvPr/>
        </p:nvSpPr>
        <p:spPr>
          <a:xfrm>
            <a:off x="623888" y="3889094"/>
            <a:ext cx="10589658" cy="1280978"/>
          </a:xfrm>
          <a:prstGeom prst="roundRect">
            <a:avLst>
              <a:gd name="adj" fmla="val 0"/>
            </a:avLst>
          </a:prstGeom>
          <a:solidFill>
            <a:srgbClr val="F4F4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2218D473-4016-4175-A1F0-E7B7FD9B77CD}"/>
              </a:ext>
            </a:extLst>
          </p:cNvPr>
          <p:cNvSpPr/>
          <p:nvPr/>
        </p:nvSpPr>
        <p:spPr>
          <a:xfrm>
            <a:off x="623888" y="1844418"/>
            <a:ext cx="10589658" cy="987448"/>
          </a:xfrm>
          <a:prstGeom prst="roundRect">
            <a:avLst>
              <a:gd name="adj" fmla="val 0"/>
            </a:avLst>
          </a:prstGeom>
          <a:solidFill>
            <a:srgbClr val="F4F4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Тест по оценке контроля над астмой АСТ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АСТ (</a:t>
            </a:r>
            <a:r>
              <a:rPr lang="ru-RU" dirty="0" err="1"/>
              <a:t>Asthma</a:t>
            </a:r>
            <a:r>
              <a:rPr lang="ru-RU" dirty="0"/>
              <a:t> Control Test) – тест по оценке контроля над астмой</a:t>
            </a:r>
          </a:p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46F2C443-B82F-43A7-AE5D-307820B48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26248"/>
              </p:ext>
            </p:extLst>
          </p:nvPr>
        </p:nvGraphicFramePr>
        <p:xfrm>
          <a:off x="978454" y="1295778"/>
          <a:ext cx="10101289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06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3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все время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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очень часто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иногда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редко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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>никогда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  <a:t/>
                      </a:r>
                      <a:br>
                        <a:rPr lang="en-US" sz="1200" b="0" dirty="0">
                          <a:solidFill>
                            <a:srgbClr val="002060"/>
                          </a:solidFill>
                          <a:latin typeface="+mj-lt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D60139-C05D-412C-8396-84972A028758}"/>
              </a:ext>
            </a:extLst>
          </p:cNvPr>
          <p:cNvSpPr/>
          <p:nvPr/>
        </p:nvSpPr>
        <p:spPr>
          <a:xfrm>
            <a:off x="592180" y="988474"/>
            <a:ext cx="11448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1. Как часто за последние 4 недели астма мешала Вам выполнять обычный объем работы в учебном заведении, на работе или дома?</a:t>
            </a:r>
          </a:p>
        </p:txBody>
      </p:sp>
      <p:sp>
        <p:nvSpPr>
          <p:cNvPr id="25" name="Скругленный прямоугольник 7">
            <a:extLst>
              <a:ext uri="{FF2B5EF4-FFF2-40B4-BE49-F238E27FC236}">
                <a16:creationId xmlns:a16="http://schemas.microsoft.com/office/drawing/2014/main" xmlns="" id="{26092902-CC60-4B75-BBFE-E1B24EE20260}"/>
              </a:ext>
            </a:extLst>
          </p:cNvPr>
          <p:cNvSpPr/>
          <p:nvPr/>
        </p:nvSpPr>
        <p:spPr>
          <a:xfrm>
            <a:off x="11420436" y="1344358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</a:rPr>
              <a:t>3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C0F98C07-53EA-4546-9E40-A4BB97060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08817"/>
              </p:ext>
            </p:extLst>
          </p:nvPr>
        </p:nvGraphicFramePr>
        <p:xfrm>
          <a:off x="978454" y="2239997"/>
          <a:ext cx="1010129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67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89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чаще, чем раз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день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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раз в день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от 3 до 6 раз в неделю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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или 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раза в неделю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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ни разу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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C510B02-D82F-40E9-A9CB-40B3EE679F57}"/>
              </a:ext>
            </a:extLst>
          </p:cNvPr>
          <p:cNvSpPr/>
          <p:nvPr/>
        </p:nvSpPr>
        <p:spPr>
          <a:xfrm>
            <a:off x="592180" y="1927918"/>
            <a:ext cx="9204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2. Как часто за последние 4 недели Вы отмечали у себя затрудненное дыхание?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BBE7C4B0-62EC-471C-A867-95F42556D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17070"/>
              </p:ext>
            </p:extLst>
          </p:nvPr>
        </p:nvGraphicFramePr>
        <p:xfrm>
          <a:off x="978454" y="3377833"/>
          <a:ext cx="10101292" cy="466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6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48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8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4 ночи в неделю или чаще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j-lt"/>
                          <a:sym typeface="Wingdings" panose="05000000000000000000" pitchFamily="2" charset="2"/>
                        </a:rPr>
                        <a:t>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2-3 ночи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неделю</a:t>
                      </a:r>
                      <a:b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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раз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неделю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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или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раза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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ни разу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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5A0A07F-C65A-448C-8183-E0FE2E3526B6}"/>
              </a:ext>
            </a:extLst>
          </p:cNvPr>
          <p:cNvSpPr/>
          <p:nvPr/>
        </p:nvSpPr>
        <p:spPr>
          <a:xfrm>
            <a:off x="592180" y="2874017"/>
            <a:ext cx="852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3. Как часто за последние 4 недели Вы просыпались ночью или раньше,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чем обычно,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из-за 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c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имптомов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 астмы (свистящего дыхания, кашля,</a:t>
            </a:r>
            <a:r>
              <a:rPr lang="en-US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затрудненного дыхания, чувства стеснения или боли в груди)?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89AD431-27C4-4584-92B3-A3CBB7446B33}"/>
              </a:ext>
            </a:extLst>
          </p:cNvPr>
          <p:cNvSpPr/>
          <p:nvPr/>
        </p:nvSpPr>
        <p:spPr>
          <a:xfrm>
            <a:off x="592180" y="3950259"/>
            <a:ext cx="1010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4. Как часто за последние 4 недели Вы использовали быстродействующий ингалятор (например,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Вентолин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Беротек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Беродуал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Атровент,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Сальбутамол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Саламол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Сальбен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Астмопент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) или небулайзер (аэрозольный аппарат) с лекарством (например,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Беротек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Беродуал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Вентолин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/>
              </a:rPr>
              <a:t>небулы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)?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2A8F4DEB-DAFB-430A-9F8B-2E8E8728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73217"/>
              </p:ext>
            </p:extLst>
          </p:nvPr>
        </p:nvGraphicFramePr>
        <p:xfrm>
          <a:off x="978454" y="4667152"/>
          <a:ext cx="10121668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7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1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6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2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2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 раза в день или чаще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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 или 2 раза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день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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 или 3 раза в неделю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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раз в неделю или реже</a:t>
                      </a:r>
                      <a:b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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ни разу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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Скругленный прямоугольник 7">
            <a:extLst>
              <a:ext uri="{FF2B5EF4-FFF2-40B4-BE49-F238E27FC236}">
                <a16:creationId xmlns:a16="http://schemas.microsoft.com/office/drawing/2014/main" xmlns="" id="{13B36D1D-8FE7-444E-AB36-A7E29ABCD351}"/>
              </a:ext>
            </a:extLst>
          </p:cNvPr>
          <p:cNvSpPr/>
          <p:nvPr/>
        </p:nvSpPr>
        <p:spPr>
          <a:xfrm>
            <a:off x="11420436" y="2386045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</a:rPr>
              <a:t>2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Скругленный прямоугольник 7">
            <a:extLst>
              <a:ext uri="{FF2B5EF4-FFF2-40B4-BE49-F238E27FC236}">
                <a16:creationId xmlns:a16="http://schemas.microsoft.com/office/drawing/2014/main" xmlns="" id="{E60243BB-E586-4277-A863-E51F3E27645E}"/>
              </a:ext>
            </a:extLst>
          </p:cNvPr>
          <p:cNvSpPr/>
          <p:nvPr/>
        </p:nvSpPr>
        <p:spPr>
          <a:xfrm>
            <a:off x="11420436" y="3384262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/>
              </a:rPr>
              <a:t>2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4" name="Скругленный прямоугольник 7">
            <a:extLst>
              <a:ext uri="{FF2B5EF4-FFF2-40B4-BE49-F238E27FC236}">
                <a16:creationId xmlns:a16="http://schemas.microsoft.com/office/drawing/2014/main" xmlns="" id="{189D866D-0024-411A-A1FA-9526DC7A215E}"/>
              </a:ext>
            </a:extLst>
          </p:cNvPr>
          <p:cNvSpPr/>
          <p:nvPr/>
        </p:nvSpPr>
        <p:spPr>
          <a:xfrm>
            <a:off x="11420436" y="4725220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</a:rPr>
              <a:t>2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5" name="Скругленный прямоугольник 7">
            <a:extLst>
              <a:ext uri="{FF2B5EF4-FFF2-40B4-BE49-F238E27FC236}">
                <a16:creationId xmlns:a16="http://schemas.microsoft.com/office/drawing/2014/main" xmlns="" id="{0DB99E17-F80D-4531-BF6A-0B5AA53762B4}"/>
              </a:ext>
            </a:extLst>
          </p:cNvPr>
          <p:cNvSpPr/>
          <p:nvPr/>
        </p:nvSpPr>
        <p:spPr>
          <a:xfrm>
            <a:off x="11420436" y="5695885"/>
            <a:ext cx="609004" cy="3472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2</a:t>
            </a:r>
            <a:endParaRPr lang="ru-RU" b="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130166EF-668D-4692-A003-93D7E8FE6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83796"/>
              </p:ext>
            </p:extLst>
          </p:nvPr>
        </p:nvGraphicFramePr>
        <p:xfrm>
          <a:off x="978454" y="5654663"/>
          <a:ext cx="10121669" cy="7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4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1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6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0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совсем не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</a:t>
                      </a: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плохо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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 некоторой степени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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хорошо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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полностью удавалось контролировать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</a:t>
                      </a:r>
                      <a:endParaRPr lang="ru-RU" sz="1200" b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5C755F9-54E3-4872-9818-2E8DD4C3F885}"/>
              </a:ext>
            </a:extLst>
          </p:cNvPr>
          <p:cNvSpPr/>
          <p:nvPr/>
        </p:nvSpPr>
        <p:spPr>
          <a:xfrm>
            <a:off x="592180" y="5341695"/>
            <a:ext cx="9533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5. Как бы Вы оценили, насколько Вам удавалось контролировать астму за последние 4 недели?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1B1E8FF-DCCF-4EDB-A840-E4F14E713140}"/>
              </a:ext>
            </a:extLst>
          </p:cNvPr>
          <p:cNvSpPr/>
          <p:nvPr/>
        </p:nvSpPr>
        <p:spPr>
          <a:xfrm>
            <a:off x="10385419" y="6251732"/>
            <a:ext cx="886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/>
                </a:solidFill>
                <a:latin typeface="Arial"/>
              </a:rPr>
              <a:t>ИТОГО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39" name="Скругленный прямоугольник 7">
            <a:extLst>
              <a:ext uri="{FF2B5EF4-FFF2-40B4-BE49-F238E27FC236}">
                <a16:creationId xmlns:a16="http://schemas.microsoft.com/office/drawing/2014/main" xmlns="" id="{331BF3FC-DC69-4B35-9A21-944B15547F3A}"/>
              </a:ext>
            </a:extLst>
          </p:cNvPr>
          <p:cNvSpPr/>
          <p:nvPr/>
        </p:nvSpPr>
        <p:spPr>
          <a:xfrm>
            <a:off x="11368366" y="6210300"/>
            <a:ext cx="713144" cy="379986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Arial"/>
              </a:rPr>
              <a:t>1</a:t>
            </a:r>
            <a:endParaRPr lang="ru-RU" sz="24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891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6128179-6E54-4E93-BFE8-874307D98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Благодарю за внимание!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Будьте здоровы!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E943B74-D961-4CFE-8010-2CBF5A767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000" dirty="0"/>
              <a:t>Лекция при поддержке компании </a:t>
            </a:r>
            <a:r>
              <a:rPr lang="ru-RU" sz="1000" dirty="0" err="1"/>
              <a:t>АстраЗенека</a:t>
            </a:r>
            <a:r>
              <a:rPr lang="ru-RU" sz="1000" dirty="0"/>
              <a:t>.</a:t>
            </a:r>
          </a:p>
          <a:p>
            <a:r>
              <a:rPr lang="ru-RU" sz="1000" dirty="0"/>
              <a:t>Представлена информация только в рамках зарегистрированных в РФ показаний.</a:t>
            </a:r>
          </a:p>
          <a:p>
            <a:r>
              <a:rPr lang="ru-RU" sz="1000" dirty="0"/>
              <a:t>Мнение лектора не всегда может совпадать с точкой зрения компании </a:t>
            </a:r>
            <a:r>
              <a:rPr lang="ru-RU" sz="1000" dirty="0" err="1"/>
              <a:t>АстраЗенека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19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 по оценке контроля над астмой АСТ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АСТ (</a:t>
            </a:r>
            <a:r>
              <a:rPr lang="es-AR" dirty="0"/>
              <a:t>Asthma Control Test) – </a:t>
            </a:r>
            <a:r>
              <a:rPr lang="ru-RU" dirty="0"/>
              <a:t>тест по оценке контроля над астмой</a:t>
            </a:r>
          </a:p>
          <a:p>
            <a:r>
              <a:rPr lang="ru-RU" dirty="0"/>
              <a:t>1. </a:t>
            </a:r>
            <a:r>
              <a:rPr lang="es-AR" dirty="0"/>
              <a:t>Nathan RA et al. J Allergy Clin Immunol 2004;113: 59–65. </a:t>
            </a:r>
          </a:p>
          <a:p>
            <a:r>
              <a:rPr lang="es-AR" dirty="0"/>
              <a:t>2. Schatz M et al. J Allergy Clin Immunol 2006; 117: 549–556; </a:t>
            </a:r>
          </a:p>
          <a:p>
            <a:r>
              <a:rPr lang="es-AR" dirty="0"/>
              <a:t>3. Schatz M et al. J Allergy Clin Immunol. 2009; 124: 719–23.e1.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E3C39C-0E3C-44A2-86DA-3080D4C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6</a:t>
            </a:fld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7508C07-18A7-4F61-8E5E-171E0FA8DC2E}"/>
              </a:ext>
            </a:extLst>
          </p:cNvPr>
          <p:cNvGrpSpPr/>
          <p:nvPr/>
        </p:nvGrpSpPr>
        <p:grpSpPr>
          <a:xfrm>
            <a:off x="640489" y="1531373"/>
            <a:ext cx="10924025" cy="1044574"/>
            <a:chOff x="1963661" y="1531373"/>
            <a:chExt cx="8081569" cy="10445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5F200E3-3EBF-425F-8AED-C82E0ED6AD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63661" y="1531373"/>
              <a:ext cx="1534244" cy="104457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>
              <a:defPPr>
                <a:defRPr lang="en-US"/>
              </a:defPPr>
              <a:lvl1pPr marL="0" algn="ctr" defTabSz="914400" eaLnBrk="0" latinLnBrk="0" hangingPunct="0">
                <a:buClr>
                  <a:schemeClr val="bg1"/>
                </a:buClr>
                <a:defRPr sz="1400" b="1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pPr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Ограничение активности</a:t>
              </a:r>
              <a:endPara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1457995-1D6E-4DDF-BEC0-833692AE08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00071" y="1531373"/>
              <a:ext cx="1534244" cy="104457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>
              <a:defPPr>
                <a:defRPr lang="en-US"/>
              </a:defPPr>
              <a:lvl1pPr marL="0" algn="ctr" defTabSz="914400" eaLnBrk="0" latinLnBrk="0" hangingPunct="0">
                <a:buClr>
                  <a:schemeClr val="bg1"/>
                </a:buClr>
                <a:defRPr sz="1400" b="1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pPr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Затруднение дыхания</a:t>
              </a:r>
              <a:endPara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EAF34F-48F8-4CA0-B323-D55E0E4FEE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36480" y="1531373"/>
              <a:ext cx="1535931" cy="104457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>
              <a:defPPr>
                <a:defRPr lang="en-US"/>
              </a:defPPr>
              <a:lvl1pPr marL="0" algn="ctr" defTabSz="914400" eaLnBrk="0" latinLnBrk="0" hangingPunct="0">
                <a:buClr>
                  <a:schemeClr val="bg1"/>
                </a:buClr>
                <a:defRPr sz="1400" b="1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pPr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Пробуждение </a:t>
              </a:r>
              <a:endPara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из-за симптомов астмы</a:t>
              </a:r>
              <a:endPara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D661A74-2AF9-48C2-91E0-2B5386B74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74577" y="1531373"/>
              <a:ext cx="1534244" cy="104457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>
              <a:defPPr>
                <a:defRPr lang="en-US"/>
              </a:defPPr>
              <a:lvl1pPr marL="0" algn="ctr" defTabSz="914400" eaLnBrk="0" latinLnBrk="0" hangingPunct="0">
                <a:buClr>
                  <a:schemeClr val="bg1"/>
                </a:buClr>
                <a:defRPr sz="1400" b="1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pPr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Применение препаратов скорой помощи</a:t>
              </a:r>
              <a:endPara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37CB0D-2D74-4826-B101-D4578A7D46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0986" y="1531373"/>
              <a:ext cx="1534244" cy="104457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>
              <a:defPPr>
                <a:defRPr lang="en-US"/>
              </a:defPPr>
              <a:lvl1pPr marL="0" algn="ctr" defTabSz="914400" eaLnBrk="0" latinLnBrk="0" hangingPunct="0">
                <a:buClr>
                  <a:schemeClr val="bg1"/>
                </a:buClr>
                <a:defRPr sz="1400" b="1"/>
              </a:lvl1pPr>
              <a:lvl2pPr defTabSz="914400" eaLnBrk="1" latinLnBrk="0" hangingPunct="1">
                <a:defRPr sz="1800"/>
              </a:lvl2pPr>
              <a:lvl3pPr defTabSz="914400" eaLnBrk="1" latinLnBrk="0" hangingPunct="1">
                <a:defRPr sz="1800"/>
              </a:lvl3pPr>
              <a:lvl4pPr defTabSz="914400" eaLnBrk="1" latinLnBrk="0" hangingPunct="1">
                <a:defRPr sz="1800"/>
              </a:lvl4pPr>
              <a:lvl5pPr defTabSz="914400" eaLnBrk="1" latinLnBrk="0" hangingPunct="1">
                <a:defRPr sz="1800"/>
              </a:lvl5pPr>
              <a:lvl6pPr>
                <a:defRPr sz="1800"/>
              </a:lvl6pPr>
              <a:lvl7pPr>
                <a:defRPr sz="1800"/>
              </a:lvl7pPr>
              <a:lvl8pPr>
                <a:defRPr sz="1800"/>
              </a:lvl8pPr>
              <a:lvl9pPr>
                <a:defRPr sz="1800"/>
              </a:lvl9pPr>
            </a:lstStyle>
            <a:p>
              <a:pPr>
                <a:defRPr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оценка контроля астмы </a:t>
              </a:r>
              <a:endParaRPr lang="en-US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xmlns="" id="{ED8A7F74-A7E2-4867-8700-06DB3DF4520B}"/>
              </a:ext>
            </a:extLst>
          </p:cNvPr>
          <p:cNvGrpSpPr/>
          <p:nvPr/>
        </p:nvGrpSpPr>
        <p:grpSpPr>
          <a:xfrm>
            <a:off x="2235200" y="2932037"/>
            <a:ext cx="9329313" cy="1784350"/>
            <a:chOff x="1568450" y="2916238"/>
            <a:chExt cx="7305675" cy="1784350"/>
          </a:xfrm>
        </p:grpSpPr>
        <p:sp>
          <p:nvSpPr>
            <p:cNvPr id="13" name="Rounded Rectangle 23">
              <a:extLst>
                <a:ext uri="{FF2B5EF4-FFF2-40B4-BE49-F238E27FC236}">
                  <a16:creationId xmlns:a16="http://schemas.microsoft.com/office/drawing/2014/main" xmlns="" id="{16A159FD-988F-4D54-936F-8DA15B7EF768}"/>
                </a:ext>
              </a:extLst>
            </p:cNvPr>
            <p:cNvSpPr/>
            <p:nvPr/>
          </p:nvSpPr>
          <p:spPr bwMode="auto">
            <a:xfrm>
              <a:off x="1568450" y="2916238"/>
              <a:ext cx="7305675" cy="1784350"/>
            </a:xfrm>
            <a:prstGeom prst="roundRect">
              <a:avLst/>
            </a:prstGeom>
            <a:solidFill>
              <a:srgbClr val="F4F4F4">
                <a:alpha val="50000"/>
              </a:srgbClr>
            </a:solidFill>
            <a:ln w="1270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 fontAlgn="auto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  <a:defRPr/>
              </a:pPr>
              <a:endParaRPr lang="en-US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4" name="Группа 3">
              <a:extLst>
                <a:ext uri="{FF2B5EF4-FFF2-40B4-BE49-F238E27FC236}">
                  <a16:creationId xmlns:a16="http://schemas.microsoft.com/office/drawing/2014/main" xmlns="" id="{80C89204-4282-4238-AB57-400C3396F649}"/>
                </a:ext>
              </a:extLst>
            </p:cNvPr>
            <p:cNvGrpSpPr/>
            <p:nvPr/>
          </p:nvGrpSpPr>
          <p:grpSpPr>
            <a:xfrm>
              <a:off x="1856253" y="3025805"/>
              <a:ext cx="6730068" cy="1463617"/>
              <a:chOff x="1856253" y="2989321"/>
              <a:chExt cx="6730068" cy="1463617"/>
            </a:xfrm>
          </p:grpSpPr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xmlns="" id="{7D84C95D-5542-4E54-A3A8-527CBDEF1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253" y="2989321"/>
                <a:ext cx="673006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ts val="600"/>
                  </a:spcAft>
                </a:pPr>
                <a:r>
                  <a:rPr lang="ru-RU" altLang="ru-RU" sz="1400" dirty="0"/>
                  <a:t>По всем пунктам оценивается состояние пациента за последние 4 недели от 1 до 5 баллов</a:t>
                </a:r>
                <a:r>
                  <a:rPr lang="en-GB" altLang="ru-RU" sz="1400" dirty="0"/>
                  <a:t>.</a:t>
                </a:r>
                <a:r>
                  <a:rPr lang="ru-RU" altLang="ru-RU" sz="1400" baseline="30000" dirty="0"/>
                  <a:t> </a:t>
                </a:r>
                <a:r>
                  <a:rPr lang="ru-RU" altLang="ru-RU" sz="1400" dirty="0"/>
                  <a:t> </a:t>
                </a:r>
                <a:endParaRPr lang="en-GB" altLang="ru-RU" sz="1400" dirty="0"/>
              </a:p>
            </p:txBody>
          </p:sp>
          <p:grpSp>
            <p:nvGrpSpPr>
              <p:cNvPr id="16" name="Группа 2">
                <a:extLst>
                  <a:ext uri="{FF2B5EF4-FFF2-40B4-BE49-F238E27FC236}">
                    <a16:creationId xmlns:a16="http://schemas.microsoft.com/office/drawing/2014/main" xmlns="" id="{44608B25-DB89-402E-8EF7-387B3142F677}"/>
                  </a:ext>
                </a:extLst>
              </p:cNvPr>
              <p:cNvGrpSpPr/>
              <p:nvPr/>
            </p:nvGrpSpPr>
            <p:grpSpPr>
              <a:xfrm>
                <a:off x="1906554" y="3447364"/>
                <a:ext cx="6629400" cy="1005574"/>
                <a:chOff x="1906588" y="3447364"/>
                <a:chExt cx="6629400" cy="1005574"/>
              </a:xfrm>
            </p:grpSpPr>
            <p:sp>
              <p:nvSpPr>
                <p:cNvPr id="17" name="Rounded Rectangle 13">
                  <a:extLst>
                    <a:ext uri="{FF2B5EF4-FFF2-40B4-BE49-F238E27FC236}">
                      <a16:creationId xmlns:a16="http://schemas.microsoft.com/office/drawing/2014/main" xmlns="" id="{1B591CF1-50C4-4534-AD13-D461630BE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588" y="3447364"/>
                  <a:ext cx="2116138" cy="1005574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92D050"/>
                  </a:solidFill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marL="0" lvl="1" algn="ctr">
                    <a:spcAft>
                      <a:spcPts val="600"/>
                    </a:spcAft>
                    <a:defRPr/>
                  </a:pPr>
                  <a:r>
                    <a:rPr lang="en-GB" sz="2400" b="1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rPr>
                    <a:t>≥ 20</a:t>
                  </a:r>
                </a:p>
                <a:p>
                  <a:pPr marL="0" lvl="1" algn="ctr">
                    <a:spcAft>
                      <a:spcPts val="600"/>
                    </a:spcAft>
                    <a:defRPr/>
                  </a:pPr>
                  <a:r>
                    <a:rPr lang="ru-RU" sz="1400" dirty="0">
                      <a:latin typeface="+mj-lt"/>
                      <a:cs typeface="Arial" panose="020B0604020202020204" pitchFamily="34" charset="0"/>
                    </a:rPr>
                    <a:t>ХОРОШИЙ</a:t>
                  </a:r>
                  <a:r>
                    <a:rPr lang="en-US" sz="1400" dirty="0"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ru-RU" sz="1400" dirty="0">
                      <a:latin typeface="+mj-lt"/>
                      <a:cs typeface="Arial" panose="020B0604020202020204" pitchFamily="34" charset="0"/>
                    </a:rPr>
                    <a:t>КОНТРОЛЬ</a:t>
                  </a:r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27">
                  <a:extLst>
                    <a:ext uri="{FF2B5EF4-FFF2-40B4-BE49-F238E27FC236}">
                      <a16:creationId xmlns:a16="http://schemas.microsoft.com/office/drawing/2014/main" xmlns="" id="{7050E49B-694A-44D5-BEF6-E8EDEE2AF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201" y="3447595"/>
                  <a:ext cx="2151064" cy="1005183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C000"/>
                  </a:solidFill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marL="0" lvl="1" algn="ctr">
                    <a:spcAft>
                      <a:spcPts val="600"/>
                    </a:spcAft>
                  </a:pPr>
                  <a:r>
                    <a:rPr lang="en-GB" sz="2400" b="1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rPr>
                    <a:t>16–19</a:t>
                  </a:r>
                </a:p>
                <a:p>
                  <a:pPr marL="0" lvl="1" algn="ctr">
                    <a:spcAft>
                      <a:spcPts val="600"/>
                    </a:spcAft>
                  </a:pPr>
                  <a:r>
                    <a:rPr lang="ru-RU" sz="1400" dirty="0">
                      <a:latin typeface="+mj-lt"/>
                      <a:cs typeface="Arial" panose="020B0604020202020204" pitchFamily="34" charset="0"/>
                    </a:rPr>
                    <a:t>КОНТРОЛЬ НЕДОСТАТОЧЕН </a:t>
                  </a:r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Rounded Rectangle 28">
                  <a:extLst>
                    <a:ext uri="{FF2B5EF4-FFF2-40B4-BE49-F238E27FC236}">
                      <a16:creationId xmlns:a16="http://schemas.microsoft.com/office/drawing/2014/main" xmlns="" id="{86282CBD-B584-466C-A6F5-A212728BD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9375" y="3447364"/>
                  <a:ext cx="2106613" cy="1005574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  <a:effec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pPr marL="0" lvl="1" algn="ctr">
                    <a:spcAft>
                      <a:spcPts val="600"/>
                    </a:spcAft>
                  </a:pPr>
                  <a:r>
                    <a:rPr lang="en-GB" sz="2400" b="1" dirty="0"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rPr>
                    <a:t>5–15</a:t>
                  </a:r>
                </a:p>
                <a:p>
                  <a:pPr marL="0" lvl="1" algn="ctr">
                    <a:spcAft>
                      <a:spcPts val="600"/>
                    </a:spcAft>
                  </a:pPr>
                  <a:r>
                    <a:rPr lang="ru-RU" sz="1400" dirty="0">
                      <a:latin typeface="+mj-lt"/>
                      <a:cs typeface="Arial" panose="020B0604020202020204" pitchFamily="34" charset="0"/>
                    </a:rPr>
                    <a:t>ОЧЕНЬ ПЛОХОЙ КОНТРОЛЬ</a:t>
                  </a:r>
                  <a:endParaRPr lang="en-GB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" name="Группа 1">
            <a:extLst>
              <a:ext uri="{FF2B5EF4-FFF2-40B4-BE49-F238E27FC236}">
                <a16:creationId xmlns:a16="http://schemas.microsoft.com/office/drawing/2014/main" xmlns="" id="{C3C926FE-5DF9-48BC-BD1B-931F1605A95B}"/>
              </a:ext>
            </a:extLst>
          </p:cNvPr>
          <p:cNvGrpSpPr/>
          <p:nvPr/>
        </p:nvGrpSpPr>
        <p:grpSpPr>
          <a:xfrm>
            <a:off x="862896" y="3196084"/>
            <a:ext cx="1156920" cy="1256256"/>
            <a:chOff x="350324" y="3098606"/>
            <a:chExt cx="1156920" cy="1256256"/>
          </a:xfrm>
        </p:grpSpPr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xmlns="" id="{4E8483ED-4CC3-4659-A996-B1CA1E811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38" y="3098606"/>
              <a:ext cx="731492" cy="721355"/>
            </a:xfrm>
            <a:custGeom>
              <a:avLst/>
              <a:gdLst>
                <a:gd name="T0" fmla="*/ 0 w 175"/>
                <a:gd name="T1" fmla="*/ 724881129 h 195"/>
                <a:gd name="T2" fmla="*/ 218604399 w 175"/>
                <a:gd name="T3" fmla="*/ 273540397 h 195"/>
                <a:gd name="T4" fmla="*/ 560174466 w 175"/>
                <a:gd name="T5" fmla="*/ 341924572 h 195"/>
                <a:gd name="T6" fmla="*/ 642151577 w 175"/>
                <a:gd name="T7" fmla="*/ 670173049 h 195"/>
                <a:gd name="T8" fmla="*/ 724128689 w 175"/>
                <a:gd name="T9" fmla="*/ 341924572 h 195"/>
                <a:gd name="T10" fmla="*/ 1653200157 w 175"/>
                <a:gd name="T11" fmla="*/ 273540397 h 195"/>
                <a:gd name="T12" fmla="*/ 1571223046 w 175"/>
                <a:gd name="T13" fmla="*/ 492372715 h 195"/>
                <a:gd name="T14" fmla="*/ 1899131492 w 175"/>
                <a:gd name="T15" fmla="*/ 492372715 h 195"/>
                <a:gd name="T16" fmla="*/ 1817154381 w 175"/>
                <a:gd name="T17" fmla="*/ 273540397 h 195"/>
                <a:gd name="T18" fmla="*/ 2147483646 w 175"/>
                <a:gd name="T19" fmla="*/ 492372715 h 195"/>
                <a:gd name="T20" fmla="*/ 0 w 175"/>
                <a:gd name="T21" fmla="*/ 820617494 h 195"/>
                <a:gd name="T22" fmla="*/ 2147483646 w 175"/>
                <a:gd name="T23" fmla="*/ 2147483646 h 195"/>
                <a:gd name="T24" fmla="*/ 218604399 w 175"/>
                <a:gd name="T25" fmla="*/ 2147483646 h 195"/>
                <a:gd name="T26" fmla="*/ 0 w 175"/>
                <a:gd name="T27" fmla="*/ 820617494 h 195"/>
                <a:gd name="T28" fmla="*/ 2147483646 w 175"/>
                <a:gd name="T29" fmla="*/ 1408730273 h 195"/>
                <a:gd name="T30" fmla="*/ 1776165825 w 175"/>
                <a:gd name="T31" fmla="*/ 1012097621 h 195"/>
                <a:gd name="T32" fmla="*/ 1776165825 w 175"/>
                <a:gd name="T33" fmla="*/ 1942131275 h 195"/>
                <a:gd name="T34" fmla="*/ 2147483646 w 175"/>
                <a:gd name="T35" fmla="*/ 1545498623 h 195"/>
                <a:gd name="T36" fmla="*/ 1776165825 w 175"/>
                <a:gd name="T37" fmla="*/ 1942131275 h 195"/>
                <a:gd name="T38" fmla="*/ 2147483646 w 175"/>
                <a:gd name="T39" fmla="*/ 2147483646 h 195"/>
                <a:gd name="T40" fmla="*/ 1776165825 w 175"/>
                <a:gd name="T41" fmla="*/ 2078903322 h 195"/>
                <a:gd name="T42" fmla="*/ 1243318295 w 175"/>
                <a:gd name="T43" fmla="*/ 1408730273 h 195"/>
                <a:gd name="T44" fmla="*/ 1666865474 w 175"/>
                <a:gd name="T45" fmla="*/ 1012097621 h 195"/>
                <a:gd name="T46" fmla="*/ 1243318295 w 175"/>
                <a:gd name="T47" fmla="*/ 1408730273 h 195"/>
                <a:gd name="T48" fmla="*/ 1666865474 w 175"/>
                <a:gd name="T49" fmla="*/ 1942131275 h 195"/>
                <a:gd name="T50" fmla="*/ 1243318295 w 175"/>
                <a:gd name="T51" fmla="*/ 1545498623 h 195"/>
                <a:gd name="T52" fmla="*/ 1243318295 w 175"/>
                <a:gd name="T53" fmla="*/ 2147483646 h 195"/>
                <a:gd name="T54" fmla="*/ 1666865474 w 175"/>
                <a:gd name="T55" fmla="*/ 2078903322 h 195"/>
                <a:gd name="T56" fmla="*/ 1243318295 w 175"/>
                <a:gd name="T57" fmla="*/ 2147483646 h 195"/>
                <a:gd name="T58" fmla="*/ 1134014248 w 175"/>
                <a:gd name="T59" fmla="*/ 1408730273 h 195"/>
                <a:gd name="T60" fmla="*/ 710467069 w 175"/>
                <a:gd name="T61" fmla="*/ 1012097621 h 195"/>
                <a:gd name="T62" fmla="*/ 710467069 w 175"/>
                <a:gd name="T63" fmla="*/ 1942131275 h 195"/>
                <a:gd name="T64" fmla="*/ 1134014248 w 175"/>
                <a:gd name="T65" fmla="*/ 1545498623 h 195"/>
                <a:gd name="T66" fmla="*/ 710467069 w 175"/>
                <a:gd name="T67" fmla="*/ 1942131275 h 195"/>
                <a:gd name="T68" fmla="*/ 1134014248 w 175"/>
                <a:gd name="T69" fmla="*/ 2147483646 h 195"/>
                <a:gd name="T70" fmla="*/ 710467069 w 175"/>
                <a:gd name="T71" fmla="*/ 2078903322 h 195"/>
                <a:gd name="T72" fmla="*/ 177615843 w 175"/>
                <a:gd name="T73" fmla="*/ 1408730273 h 195"/>
                <a:gd name="T74" fmla="*/ 601163022 w 175"/>
                <a:gd name="T75" fmla="*/ 1012097621 h 195"/>
                <a:gd name="T76" fmla="*/ 177615843 w 175"/>
                <a:gd name="T77" fmla="*/ 1408730273 h 195"/>
                <a:gd name="T78" fmla="*/ 601163022 w 175"/>
                <a:gd name="T79" fmla="*/ 1942131275 h 195"/>
                <a:gd name="T80" fmla="*/ 177615843 w 175"/>
                <a:gd name="T81" fmla="*/ 1545498623 h 195"/>
                <a:gd name="T82" fmla="*/ 177615843 w 175"/>
                <a:gd name="T83" fmla="*/ 2147483646 h 195"/>
                <a:gd name="T84" fmla="*/ 601163022 w 175"/>
                <a:gd name="T85" fmla="*/ 2078903322 h 195"/>
                <a:gd name="T86" fmla="*/ 177615843 w 175"/>
                <a:gd name="T87" fmla="*/ 2147483646 h 195"/>
                <a:gd name="T88" fmla="*/ 642151577 w 175"/>
                <a:gd name="T89" fmla="*/ 574432986 h 195"/>
                <a:gd name="T90" fmla="*/ 724128689 w 175"/>
                <a:gd name="T91" fmla="*/ 341924572 h 195"/>
                <a:gd name="T92" fmla="*/ 724128689 w 175"/>
                <a:gd name="T93" fmla="*/ 82060270 h 195"/>
                <a:gd name="T94" fmla="*/ 560174466 w 175"/>
                <a:gd name="T95" fmla="*/ 82060270 h 195"/>
                <a:gd name="T96" fmla="*/ 560174466 w 175"/>
                <a:gd name="T97" fmla="*/ 341924572 h 195"/>
                <a:gd name="T98" fmla="*/ 1653200157 w 175"/>
                <a:gd name="T99" fmla="*/ 492372715 h 195"/>
                <a:gd name="T100" fmla="*/ 1817154381 w 175"/>
                <a:gd name="T101" fmla="*/ 492372715 h 195"/>
                <a:gd name="T102" fmla="*/ 1817154381 w 175"/>
                <a:gd name="T103" fmla="*/ 273540397 h 195"/>
                <a:gd name="T104" fmla="*/ 1735177269 w 175"/>
                <a:gd name="T105" fmla="*/ 0 h 195"/>
                <a:gd name="T106" fmla="*/ 1653200157 w 175"/>
                <a:gd name="T107" fmla="*/ 273540397 h 195"/>
                <a:gd name="T108" fmla="*/ 1653200157 w 175"/>
                <a:gd name="T109" fmla="*/ 492372715 h 1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5" h="195">
                  <a:moveTo>
                    <a:pt x="175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"/>
                    <a:pt x="7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7" y="28"/>
                    <a:pt x="35" y="32"/>
                    <a:pt x="35" y="36"/>
                  </a:cubicBezTo>
                  <a:cubicBezTo>
                    <a:pt x="35" y="43"/>
                    <a:pt x="40" y="49"/>
                    <a:pt x="47" y="49"/>
                  </a:cubicBezTo>
                  <a:cubicBezTo>
                    <a:pt x="54" y="49"/>
                    <a:pt x="60" y="43"/>
                    <a:pt x="60" y="36"/>
                  </a:cubicBezTo>
                  <a:cubicBezTo>
                    <a:pt x="60" y="32"/>
                    <a:pt x="57" y="28"/>
                    <a:pt x="53" y="25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17" y="28"/>
                    <a:pt x="115" y="32"/>
                    <a:pt x="115" y="36"/>
                  </a:cubicBezTo>
                  <a:cubicBezTo>
                    <a:pt x="115" y="43"/>
                    <a:pt x="120" y="49"/>
                    <a:pt x="127" y="49"/>
                  </a:cubicBezTo>
                  <a:cubicBezTo>
                    <a:pt x="134" y="49"/>
                    <a:pt x="139" y="43"/>
                    <a:pt x="139" y="36"/>
                  </a:cubicBezTo>
                  <a:cubicBezTo>
                    <a:pt x="139" y="32"/>
                    <a:pt x="137" y="28"/>
                    <a:pt x="133" y="25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8" y="20"/>
                    <a:pt x="175" y="28"/>
                    <a:pt x="175" y="36"/>
                  </a:cubicBezTo>
                  <a:lnTo>
                    <a:pt x="175" y="53"/>
                  </a:lnTo>
                  <a:close/>
                  <a:moveTo>
                    <a:pt x="0" y="60"/>
                  </a:moveTo>
                  <a:cubicBezTo>
                    <a:pt x="175" y="60"/>
                    <a:pt x="175" y="60"/>
                    <a:pt x="175" y="60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5" y="188"/>
                    <a:pt x="168" y="195"/>
                    <a:pt x="159" y="195"/>
                  </a:cubicBezTo>
                  <a:cubicBezTo>
                    <a:pt x="16" y="195"/>
                    <a:pt x="16" y="195"/>
                    <a:pt x="16" y="195"/>
                  </a:cubicBezTo>
                  <a:cubicBezTo>
                    <a:pt x="7" y="195"/>
                    <a:pt x="0" y="188"/>
                    <a:pt x="0" y="180"/>
                  </a:cubicBezTo>
                  <a:lnTo>
                    <a:pt x="0" y="60"/>
                  </a:lnTo>
                  <a:close/>
                  <a:moveTo>
                    <a:pt x="130" y="103"/>
                  </a:moveTo>
                  <a:cubicBezTo>
                    <a:pt x="161" y="103"/>
                    <a:pt x="161" y="103"/>
                    <a:pt x="161" y="103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30" y="74"/>
                    <a:pt x="130" y="74"/>
                    <a:pt x="130" y="74"/>
                  </a:cubicBezTo>
                  <a:lnTo>
                    <a:pt x="130" y="103"/>
                  </a:lnTo>
                  <a:close/>
                  <a:moveTo>
                    <a:pt x="130" y="142"/>
                  </a:moveTo>
                  <a:cubicBezTo>
                    <a:pt x="161" y="142"/>
                    <a:pt x="161" y="142"/>
                    <a:pt x="161" y="14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30" y="113"/>
                    <a:pt x="130" y="113"/>
                    <a:pt x="130" y="113"/>
                  </a:cubicBezTo>
                  <a:lnTo>
                    <a:pt x="130" y="142"/>
                  </a:lnTo>
                  <a:close/>
                  <a:moveTo>
                    <a:pt x="130" y="181"/>
                  </a:moveTo>
                  <a:cubicBezTo>
                    <a:pt x="161" y="181"/>
                    <a:pt x="161" y="181"/>
                    <a:pt x="161" y="181"/>
                  </a:cubicBezTo>
                  <a:cubicBezTo>
                    <a:pt x="161" y="152"/>
                    <a:pt x="161" y="152"/>
                    <a:pt x="161" y="152"/>
                  </a:cubicBezTo>
                  <a:cubicBezTo>
                    <a:pt x="130" y="152"/>
                    <a:pt x="130" y="152"/>
                    <a:pt x="130" y="152"/>
                  </a:cubicBezTo>
                  <a:lnTo>
                    <a:pt x="130" y="181"/>
                  </a:lnTo>
                  <a:close/>
                  <a:moveTo>
                    <a:pt x="91" y="103"/>
                  </a:moveTo>
                  <a:cubicBezTo>
                    <a:pt x="122" y="103"/>
                    <a:pt x="122" y="103"/>
                    <a:pt x="122" y="103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91" y="74"/>
                    <a:pt x="91" y="74"/>
                    <a:pt x="91" y="74"/>
                  </a:cubicBezTo>
                  <a:lnTo>
                    <a:pt x="91" y="103"/>
                  </a:lnTo>
                  <a:close/>
                  <a:moveTo>
                    <a:pt x="91" y="142"/>
                  </a:moveTo>
                  <a:cubicBezTo>
                    <a:pt x="122" y="142"/>
                    <a:pt x="122" y="142"/>
                    <a:pt x="122" y="14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91" y="113"/>
                    <a:pt x="91" y="113"/>
                    <a:pt x="91" y="113"/>
                  </a:cubicBezTo>
                  <a:lnTo>
                    <a:pt x="91" y="142"/>
                  </a:lnTo>
                  <a:close/>
                  <a:moveTo>
                    <a:pt x="91" y="181"/>
                  </a:moveTo>
                  <a:cubicBezTo>
                    <a:pt x="122" y="181"/>
                    <a:pt x="122" y="181"/>
                    <a:pt x="122" y="18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91" y="152"/>
                    <a:pt x="91" y="152"/>
                    <a:pt x="91" y="152"/>
                  </a:cubicBezTo>
                  <a:lnTo>
                    <a:pt x="91" y="181"/>
                  </a:lnTo>
                  <a:close/>
                  <a:moveTo>
                    <a:pt x="52" y="103"/>
                  </a:moveTo>
                  <a:cubicBezTo>
                    <a:pt x="83" y="103"/>
                    <a:pt x="83" y="103"/>
                    <a:pt x="83" y="103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52" y="74"/>
                    <a:pt x="52" y="74"/>
                    <a:pt x="52" y="74"/>
                  </a:cubicBezTo>
                  <a:lnTo>
                    <a:pt x="52" y="103"/>
                  </a:lnTo>
                  <a:close/>
                  <a:moveTo>
                    <a:pt x="52" y="142"/>
                  </a:moveTo>
                  <a:cubicBezTo>
                    <a:pt x="83" y="142"/>
                    <a:pt x="83" y="142"/>
                    <a:pt x="83" y="14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52" y="113"/>
                    <a:pt x="52" y="113"/>
                    <a:pt x="52" y="113"/>
                  </a:cubicBezTo>
                  <a:lnTo>
                    <a:pt x="52" y="142"/>
                  </a:lnTo>
                  <a:close/>
                  <a:moveTo>
                    <a:pt x="52" y="181"/>
                  </a:moveTo>
                  <a:cubicBezTo>
                    <a:pt x="83" y="181"/>
                    <a:pt x="83" y="181"/>
                    <a:pt x="83" y="181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52" y="152"/>
                    <a:pt x="52" y="152"/>
                    <a:pt x="52" y="152"/>
                  </a:cubicBezTo>
                  <a:lnTo>
                    <a:pt x="52" y="181"/>
                  </a:lnTo>
                  <a:close/>
                  <a:moveTo>
                    <a:pt x="13" y="103"/>
                  </a:moveTo>
                  <a:cubicBezTo>
                    <a:pt x="44" y="103"/>
                    <a:pt x="44" y="103"/>
                    <a:pt x="44" y="103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13" y="74"/>
                    <a:pt x="13" y="74"/>
                    <a:pt x="13" y="74"/>
                  </a:cubicBezTo>
                  <a:lnTo>
                    <a:pt x="13" y="103"/>
                  </a:lnTo>
                  <a:close/>
                  <a:moveTo>
                    <a:pt x="13" y="142"/>
                  </a:moveTo>
                  <a:cubicBezTo>
                    <a:pt x="44" y="142"/>
                    <a:pt x="44" y="142"/>
                    <a:pt x="44" y="142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13" y="113"/>
                    <a:pt x="13" y="113"/>
                    <a:pt x="13" y="113"/>
                  </a:cubicBezTo>
                  <a:lnTo>
                    <a:pt x="13" y="142"/>
                  </a:lnTo>
                  <a:close/>
                  <a:moveTo>
                    <a:pt x="13" y="181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13" y="152"/>
                    <a:pt x="13" y="152"/>
                    <a:pt x="13" y="152"/>
                  </a:cubicBezTo>
                  <a:lnTo>
                    <a:pt x="13" y="181"/>
                  </a:lnTo>
                  <a:close/>
                  <a:moveTo>
                    <a:pt x="41" y="36"/>
                  </a:moveTo>
                  <a:cubicBezTo>
                    <a:pt x="41" y="40"/>
                    <a:pt x="44" y="42"/>
                    <a:pt x="47" y="42"/>
                  </a:cubicBezTo>
                  <a:cubicBezTo>
                    <a:pt x="51" y="42"/>
                    <a:pt x="53" y="40"/>
                    <a:pt x="53" y="3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2"/>
                    <a:pt x="51" y="0"/>
                    <a:pt x="47" y="0"/>
                  </a:cubicBezTo>
                  <a:cubicBezTo>
                    <a:pt x="44" y="0"/>
                    <a:pt x="41" y="2"/>
                    <a:pt x="41" y="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5"/>
                    <a:pt x="41" y="25"/>
                    <a:pt x="41" y="25"/>
                  </a:cubicBezTo>
                  <a:lnTo>
                    <a:pt x="41" y="36"/>
                  </a:lnTo>
                  <a:close/>
                  <a:moveTo>
                    <a:pt x="121" y="36"/>
                  </a:moveTo>
                  <a:cubicBezTo>
                    <a:pt x="121" y="40"/>
                    <a:pt x="124" y="42"/>
                    <a:pt x="127" y="42"/>
                  </a:cubicBezTo>
                  <a:cubicBezTo>
                    <a:pt x="130" y="42"/>
                    <a:pt x="133" y="40"/>
                    <a:pt x="133" y="36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24" y="0"/>
                    <a:pt x="121" y="2"/>
                    <a:pt x="121" y="6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5"/>
                    <a:pt x="121" y="25"/>
                    <a:pt x="121" y="25"/>
                  </a:cubicBezTo>
                  <a:lnTo>
                    <a:pt x="121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xmlns="" id="{1389C30C-4C3C-4C0A-B4BA-B471CB42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24" y="3831642"/>
              <a:ext cx="11569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dirty="0"/>
                <a:t>Последние</a:t>
              </a:r>
              <a:r>
                <a:rPr lang="en-GB" altLang="ru-RU" sz="1400" dirty="0"/>
                <a:t> </a:t>
              </a:r>
              <a:br>
                <a:rPr lang="en-GB" altLang="ru-RU" sz="1400" dirty="0"/>
              </a:br>
              <a:r>
                <a:rPr lang="en-GB" altLang="ru-RU" sz="1400" dirty="0"/>
                <a:t>4 </a:t>
              </a:r>
              <a:r>
                <a:rPr lang="ru-RU" altLang="ru-RU" sz="1400" dirty="0"/>
                <a:t>недели</a:t>
              </a:r>
              <a:endParaRPr lang="en-US" altLang="ru-RU" sz="1400" dirty="0"/>
            </a:p>
          </p:txBody>
        </p:sp>
      </p:grpSp>
      <p:sp>
        <p:nvSpPr>
          <p:cNvPr id="23" name="Rectangle 29">
            <a:extLst>
              <a:ext uri="{FF2B5EF4-FFF2-40B4-BE49-F238E27FC236}">
                <a16:creationId xmlns:a16="http://schemas.microsoft.com/office/drawing/2014/main" xmlns="" id="{8A9D4802-3AB9-4494-A4C6-C592D4E6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78" y="5086875"/>
            <a:ext cx="4391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Минимальная</a:t>
            </a:r>
            <a:r>
              <a:rPr lang="en-GB" altLang="ru-RU" sz="2000" dirty="0"/>
              <a:t> </a:t>
            </a:r>
            <a:r>
              <a:rPr lang="ru-RU" altLang="ru-RU" sz="2000" dirty="0"/>
              <a:t>клинически значимая разница</a:t>
            </a:r>
            <a:r>
              <a:rPr lang="en-GB" altLang="ru-RU" sz="2000" dirty="0"/>
              <a:t> </a:t>
            </a:r>
            <a:r>
              <a:rPr lang="en-US" altLang="ru-RU" sz="2000" dirty="0"/>
              <a:t>—</a:t>
            </a:r>
            <a:r>
              <a:rPr lang="ru-RU" altLang="ru-RU" sz="2000" dirty="0"/>
              <a:t> </a:t>
            </a:r>
            <a:r>
              <a:rPr lang="en-GB" altLang="ru-RU" sz="2000" b="1" dirty="0"/>
              <a:t>3 </a:t>
            </a:r>
            <a:r>
              <a:rPr lang="ru-RU" altLang="ru-RU" sz="2000" b="1" dirty="0"/>
              <a:t>балла</a:t>
            </a:r>
            <a:endParaRPr lang="en-GB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597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3">
            <a:extLst>
              <a:ext uri="{FF2B5EF4-FFF2-40B4-BE49-F238E27FC236}">
                <a16:creationId xmlns:a16="http://schemas.microsoft.com/office/drawing/2014/main" xmlns="" id="{7E605F1A-822B-40BE-9331-1B7428E8321E}"/>
              </a:ext>
            </a:extLst>
          </p:cNvPr>
          <p:cNvSpPr/>
          <p:nvPr/>
        </p:nvSpPr>
        <p:spPr bwMode="auto">
          <a:xfrm>
            <a:off x="1431343" y="2680174"/>
            <a:ext cx="9329313" cy="1784350"/>
          </a:xfrm>
          <a:prstGeom prst="rect">
            <a:avLst/>
          </a:prstGeom>
          <a:solidFill>
            <a:srgbClr val="F4F4F4">
              <a:alpha val="50000"/>
            </a:srgbClr>
          </a:solidFill>
          <a:ln w="127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 marL="180975" indent="-180975"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  <a:defRPr/>
            </a:pPr>
            <a:endParaRPr lang="en-US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5DF00F9-4892-47E3-9CAD-8D7780C5765F}"/>
              </a:ext>
            </a:extLst>
          </p:cNvPr>
          <p:cNvSpPr/>
          <p:nvPr/>
        </p:nvSpPr>
        <p:spPr>
          <a:xfrm>
            <a:off x="1870710" y="2918460"/>
            <a:ext cx="1295400" cy="129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Лабораторные исследования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</a:t>
            </a:r>
            <a:r>
              <a:rPr lang="ru-RU" dirty="0" smtClean="0"/>
              <a:t>рдык А.В.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E3C39C-0E3C-44A2-86DA-3080D4C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740038-6EE7-42B0-AA83-CEA0E751E950}"/>
              </a:ext>
            </a:extLst>
          </p:cNvPr>
          <p:cNvSpPr txBox="1"/>
          <p:nvPr/>
        </p:nvSpPr>
        <p:spPr>
          <a:xfrm>
            <a:off x="3417570" y="3304550"/>
            <a:ext cx="7193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/>
              <a:t>Лейкоциты крови – 7,8*10</a:t>
            </a:r>
            <a:r>
              <a:rPr lang="ru-RU" sz="2800" dirty="0" smtClean="0">
                <a:sym typeface="Symbol"/>
              </a:rPr>
              <a:t>/л</a:t>
            </a:r>
            <a:endParaRPr lang="ru-RU" sz="2800" dirty="0" smtClean="0"/>
          </a:p>
          <a:p>
            <a:r>
              <a:rPr lang="ru-RU" sz="2800" dirty="0" smtClean="0"/>
              <a:t>Эозинофилы </a:t>
            </a:r>
            <a:r>
              <a:rPr lang="ru-RU" sz="2800" dirty="0"/>
              <a:t>крови – </a:t>
            </a:r>
            <a:r>
              <a:rPr lang="ru-RU" sz="2800" b="1" dirty="0" smtClean="0"/>
              <a:t>4</a:t>
            </a:r>
            <a:r>
              <a:rPr lang="ru-RU" sz="2800" b="1" dirty="0" smtClean="0"/>
              <a:t>.0% </a:t>
            </a:r>
            <a:r>
              <a:rPr lang="ru-RU" sz="2800" dirty="0"/>
              <a:t>(</a:t>
            </a:r>
            <a:r>
              <a:rPr lang="ru-RU" sz="2800" dirty="0" smtClean="0"/>
              <a:t>312 </a:t>
            </a:r>
            <a:r>
              <a:rPr lang="ru-RU" sz="2800" dirty="0" err="1"/>
              <a:t>кл</a:t>
            </a:r>
            <a:r>
              <a:rPr lang="ru-RU" sz="2800" dirty="0"/>
              <a:t>/</a:t>
            </a:r>
            <a:r>
              <a:rPr lang="ru-RU" sz="2800" dirty="0" err="1"/>
              <a:t>мкл</a:t>
            </a:r>
            <a:r>
              <a:rPr lang="ru-RU" sz="2800" dirty="0"/>
              <a:t>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224548-F774-47FB-BD22-8080F0B77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22170" y="3169920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96D190-DF4C-41FC-8163-76CC4F8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Пациентка </a:t>
            </a:r>
            <a:r>
              <a:rPr lang="ru-RU" dirty="0" smtClean="0"/>
              <a:t>С. </a:t>
            </a:r>
            <a:r>
              <a:rPr lang="ru-RU" dirty="0"/>
              <a:t>Исследование функции внешнего дыхания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5F2792-3ABA-4794-9FA4-B531836E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  <a:p>
            <a:r>
              <a:rPr lang="ru-RU" dirty="0"/>
              <a:t>ФЖЕЛ -  Форсированная жизненная емкость легких</a:t>
            </a:r>
          </a:p>
          <a:p>
            <a:r>
              <a:rPr lang="ru-RU" dirty="0"/>
              <a:t>ОФВ</a:t>
            </a:r>
            <a:r>
              <a:rPr lang="ru-RU" baseline="-25000" dirty="0"/>
              <a:t>1</a:t>
            </a:r>
            <a:r>
              <a:rPr lang="ru-RU" dirty="0"/>
              <a:t> -  Объем форсированного выдоха за первую секунду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E3C39C-0E3C-44A2-86DA-3080D4C2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49893C-5C74-48D5-8B74-E97B32F7F799}"/>
              </a:ext>
            </a:extLst>
          </p:cNvPr>
          <p:cNvSpPr txBox="1"/>
          <p:nvPr/>
        </p:nvSpPr>
        <p:spPr>
          <a:xfrm>
            <a:off x="754241" y="3892321"/>
            <a:ext cx="7558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ru-RU" sz="1600" dirty="0"/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err="1"/>
              <a:t>Бронходилатационный</a:t>
            </a:r>
            <a:r>
              <a:rPr lang="ru-RU" sz="1600" dirty="0"/>
              <a:t> тест положительный: прирост ОФВ</a:t>
            </a:r>
            <a:r>
              <a:rPr lang="ru-RU" sz="1600" baseline="-25000" dirty="0"/>
              <a:t>1</a:t>
            </a:r>
            <a:r>
              <a:rPr lang="ru-RU" sz="1600" dirty="0"/>
              <a:t> после ингаляции 400 мкг сальбутамола составил </a:t>
            </a:r>
            <a:r>
              <a:rPr lang="ru-RU" sz="1600" dirty="0" smtClean="0"/>
              <a:t>490</a:t>
            </a:r>
            <a:r>
              <a:rPr lang="ru-RU" sz="1600" dirty="0" smtClean="0"/>
              <a:t> </a:t>
            </a:r>
            <a:r>
              <a:rPr lang="ru-RU" sz="1600" dirty="0"/>
              <a:t>мл или </a:t>
            </a:r>
            <a:r>
              <a:rPr lang="ru-RU" sz="1600" dirty="0" smtClean="0"/>
              <a:t>13%,  </a:t>
            </a:r>
            <a:r>
              <a:rPr lang="ru-RU" sz="1600" dirty="0"/>
              <a:t>что является диагностическим критерием бронхиальной астмы 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xmlns="" id="{F8B7C94B-D1E0-4E43-A1AB-37F166612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72512"/>
              </p:ext>
            </p:extLst>
          </p:nvPr>
        </p:nvGraphicFramePr>
        <p:xfrm>
          <a:off x="684060" y="1637230"/>
          <a:ext cx="7524758" cy="199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917">
                  <a:extLst>
                    <a:ext uri="{9D8B030D-6E8A-4147-A177-3AD203B41FA5}">
                      <a16:colId xmlns:a16="http://schemas.microsoft.com/office/drawing/2014/main" xmlns="" val="2813902597"/>
                    </a:ext>
                  </a:extLst>
                </a:gridCol>
                <a:gridCol w="606895">
                  <a:extLst>
                    <a:ext uri="{9D8B030D-6E8A-4147-A177-3AD203B41FA5}">
                      <a16:colId xmlns:a16="http://schemas.microsoft.com/office/drawing/2014/main" xmlns="" val="1349931868"/>
                    </a:ext>
                  </a:extLst>
                </a:gridCol>
                <a:gridCol w="736941">
                  <a:extLst>
                    <a:ext uri="{9D8B030D-6E8A-4147-A177-3AD203B41FA5}">
                      <a16:colId xmlns:a16="http://schemas.microsoft.com/office/drawing/2014/main" xmlns="" val="2175322650"/>
                    </a:ext>
                  </a:extLst>
                </a:gridCol>
                <a:gridCol w="628569">
                  <a:extLst>
                    <a:ext uri="{9D8B030D-6E8A-4147-A177-3AD203B41FA5}">
                      <a16:colId xmlns:a16="http://schemas.microsoft.com/office/drawing/2014/main" xmlns="" val="3694042609"/>
                    </a:ext>
                  </a:extLst>
                </a:gridCol>
                <a:gridCol w="1018716">
                  <a:extLst>
                    <a:ext uri="{9D8B030D-6E8A-4147-A177-3AD203B41FA5}">
                      <a16:colId xmlns:a16="http://schemas.microsoft.com/office/drawing/2014/main" xmlns="" val="2395904860"/>
                    </a:ext>
                  </a:extLst>
                </a:gridCol>
                <a:gridCol w="671917">
                  <a:extLst>
                    <a:ext uri="{9D8B030D-6E8A-4147-A177-3AD203B41FA5}">
                      <a16:colId xmlns:a16="http://schemas.microsoft.com/office/drawing/2014/main" xmlns="" val="943341617"/>
                    </a:ext>
                  </a:extLst>
                </a:gridCol>
                <a:gridCol w="2145803">
                  <a:extLst>
                    <a:ext uri="{9D8B030D-6E8A-4147-A177-3AD203B41FA5}">
                      <a16:colId xmlns:a16="http://schemas.microsoft.com/office/drawing/2014/main" xmlns="" val="1138040379"/>
                    </a:ext>
                  </a:extLst>
                </a:gridCol>
              </a:tblGrid>
              <a:tr h="53537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Обратимость,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790061"/>
                  </a:ext>
                </a:extLst>
              </a:tr>
              <a:tr h="4793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ФЖЕЛ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913178"/>
                  </a:ext>
                </a:extLst>
              </a:tr>
              <a:tr h="47934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ОФВ</a:t>
                      </a:r>
                      <a:r>
                        <a:rPr lang="ru-RU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096138"/>
                  </a:ext>
                </a:extLst>
              </a:tr>
              <a:tr h="5055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ОФВ</a:t>
                      </a:r>
                      <a:r>
                        <a:rPr lang="ru-RU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/ФЖЕЛ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849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5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518B507-1A25-430D-A4FD-F1FF92C1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Клинический случай 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F4517-E4EE-4C50-82EB-BEEEF349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Из личного архива наблюдений </a:t>
            </a:r>
            <a:r>
              <a:rPr lang="ru-RU" dirty="0" smtClean="0"/>
              <a:t>Мордык А.В.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74414-3500-4E3B-B42C-A5758B4F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32C-737B-4782-9E82-D0A36F26D98E}" type="slidenum">
              <a:rPr lang="ru-RU" smtClean="0"/>
              <a:t>9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C91463-1862-48C4-A914-D16783A26798}"/>
              </a:ext>
            </a:extLst>
          </p:cNvPr>
          <p:cNvSpPr txBox="1"/>
          <p:nvPr/>
        </p:nvSpPr>
        <p:spPr>
          <a:xfrm>
            <a:off x="1215136" y="2539675"/>
            <a:ext cx="7518400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uk-UA" sz="3000" b="1" dirty="0" err="1">
                <a:solidFill>
                  <a:schemeClr val="accent2"/>
                </a:solidFill>
              </a:rPr>
              <a:t>Пациентка</a:t>
            </a:r>
            <a:r>
              <a:rPr lang="uk-UA" sz="3000" b="1" dirty="0">
                <a:solidFill>
                  <a:schemeClr val="accent2"/>
                </a:solidFill>
              </a:rPr>
              <a:t> </a:t>
            </a:r>
            <a:r>
              <a:rPr lang="uk-UA" sz="3000" b="1" dirty="0" smtClean="0">
                <a:solidFill>
                  <a:schemeClr val="accent2"/>
                </a:solidFill>
              </a:rPr>
              <a:t>С., 1979 </a:t>
            </a:r>
            <a:r>
              <a:rPr lang="uk-UA" sz="3000" b="1" dirty="0" err="1">
                <a:solidFill>
                  <a:schemeClr val="accent2"/>
                </a:solidFill>
              </a:rPr>
              <a:t>г.р</a:t>
            </a:r>
            <a:r>
              <a:rPr lang="uk-UA" sz="3000" b="1" dirty="0">
                <a:solidFill>
                  <a:schemeClr val="accent2"/>
                </a:solidFill>
              </a:rPr>
              <a:t>.</a:t>
            </a:r>
            <a:endParaRPr lang="ru-RU" sz="3000" b="1" dirty="0">
              <a:solidFill>
                <a:schemeClr val="accent2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800F04F-1BE4-44DC-A04E-F6FB7EC522E7}"/>
              </a:ext>
            </a:extLst>
          </p:cNvPr>
          <p:cNvCxnSpPr>
            <a:cxnSpLocks/>
          </p:cNvCxnSpPr>
          <p:nvPr/>
        </p:nvCxnSpPr>
        <p:spPr>
          <a:xfrm>
            <a:off x="1215342" y="3216323"/>
            <a:ext cx="91902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49AA05-744E-4F83-9E6F-252E28BBEA5A}"/>
              </a:ext>
            </a:extLst>
          </p:cNvPr>
          <p:cNvSpPr txBox="1"/>
          <p:nvPr/>
        </p:nvSpPr>
        <p:spPr>
          <a:xfrm>
            <a:off x="1573275" y="3655315"/>
            <a:ext cx="9228625" cy="12099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/>
                </a:solidFill>
              </a:rPr>
              <a:t>Диагноз?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1"/>
                </a:solidFill>
              </a:rPr>
              <a:t>Лечение?</a:t>
            </a:r>
          </a:p>
        </p:txBody>
      </p:sp>
    </p:spTree>
    <p:extLst>
      <p:ext uri="{BB962C8B-B14F-4D97-AF65-F5344CB8AC3E}">
        <p14:creationId xmlns:p14="http://schemas.microsoft.com/office/powerpoint/2010/main" val="939272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2960"/>
      </a:accent1>
      <a:accent2>
        <a:srgbClr val="E4322A"/>
      </a:accent2>
      <a:accent3>
        <a:srgbClr val="C8C8C8"/>
      </a:accent3>
      <a:accent4>
        <a:srgbClr val="58AEE1"/>
      </a:accent4>
      <a:accent5>
        <a:srgbClr val="E15858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45">
    <a:dk1>
      <a:srgbClr val="000000"/>
    </a:dk1>
    <a:lt1>
      <a:srgbClr val="FFFFFF"/>
    </a:lt1>
    <a:dk2>
      <a:srgbClr val="3F4444"/>
    </a:dk2>
    <a:lt2>
      <a:srgbClr val="F0AB00"/>
    </a:lt2>
    <a:accent1>
      <a:srgbClr val="3F4444"/>
    </a:accent1>
    <a:accent2>
      <a:srgbClr val="830051"/>
    </a:accent2>
    <a:accent3>
      <a:srgbClr val="68D2DF"/>
    </a:accent3>
    <a:accent4>
      <a:srgbClr val="3C1053"/>
    </a:accent4>
    <a:accent5>
      <a:srgbClr val="C4D600"/>
    </a:accent5>
    <a:accent6>
      <a:srgbClr val="003865"/>
    </a:accent6>
    <a:hlink>
      <a:srgbClr val="003865"/>
    </a:hlink>
    <a:folHlink>
      <a:srgbClr val="9DB0AC"/>
    </a:folHlink>
  </a:clrScheme>
  <a:fontScheme name="AZ 2018">
    <a:majorFont>
      <a:latin typeface="Lexia DaM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CE94F252D02E44EB33B10556FE84D1C" ma:contentTypeVersion="15" ma:contentTypeDescription="Создание документа." ma:contentTypeScope="" ma:versionID="e6771d21219c91d03ddd721f32fa9bd8">
  <xsd:schema xmlns:xsd="http://www.w3.org/2001/XMLSchema" xmlns:xs="http://www.w3.org/2001/XMLSchema" xmlns:p="http://schemas.microsoft.com/office/2006/metadata/properties" xmlns:ns2="44a56295-c29e-4898-8136-a54736c65b82" xmlns:ns3="f2b8181d-2126-49dc-a404-c5b381f3981c" xmlns:ns4="08b4e4f1-8144-4015-9605-49001382d43a" targetNamespace="http://schemas.microsoft.com/office/2006/metadata/properties" ma:root="true" ma:fieldsID="dbda238740f255cd56627a7347092cb0" ns2:_="" ns3:_="" ns4:_="">
    <xsd:import namespace="44a56295-c29e-4898-8136-a54736c65b82"/>
    <xsd:import namespace="f2b8181d-2126-49dc-a404-c5b381f3981c"/>
    <xsd:import namespace="08b4e4f1-8144-4015-9605-49001382d43a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2" nillable="true" ma:displayName="Taxonomy Catch All Column" ma:hidden="true" ma:list="{dd994aa7-f3aa-48f1-96d8-f76008f31bbf}" ma:internalName="TaxCatchAll" ma:showField="CatchAllData" ma:web="08b4e4f1-8144-4015-9605-49001382d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8181d-2126-49dc-a404-c5b381f39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4e4f1-8144-4015-9605-49001382d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ee89e71-04cd-405e-9ca3-99e020c1694d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44a56295-c29e-4898-8136-a54736c65b82" xsi:nil="true"/>
    <Descriptions xmlns="44a56295-c29e-4898-8136-a54736c65b82" xsi:nil="true"/>
    <lcf76f155ced4ddcb4097134ff3c332f xmlns="f2b8181d-2126-49dc-a404-c5b381f3981c">
      <Terms xmlns="http://schemas.microsoft.com/office/infopath/2007/PartnerControls"/>
    </lcf76f155ced4ddcb4097134ff3c332f>
    <TaxCatchAll xmlns="44a56295-c29e-4898-8136-a54736c65b82" xsi:nil="true"/>
  </documentManagement>
</p:properties>
</file>

<file path=customXml/itemProps1.xml><?xml version="1.0" encoding="utf-8"?>
<ds:datastoreItem xmlns:ds="http://schemas.openxmlformats.org/officeDocument/2006/customXml" ds:itemID="{5F52F8BF-B701-44FD-8753-85B545ED6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f2b8181d-2126-49dc-a404-c5b381f3981c"/>
    <ds:schemaRef ds:uri="08b4e4f1-8144-4015-9605-49001382d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17CCC3-4F0F-40A9-83AE-ED34D0EC0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D8B00-B160-46F2-B8A1-AEB850DCA5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B934EF8-1535-429D-BB8F-D57A46741C2F}">
  <ds:schemaRefs>
    <ds:schemaRef ds:uri="f2b8181d-2126-49dc-a404-c5b381f3981c"/>
    <ds:schemaRef ds:uri="08b4e4f1-8144-4015-9605-49001382d43a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4a56295-c29e-4898-8136-a54736c65b8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4704</Words>
  <Application>Microsoft Office PowerPoint</Application>
  <PresentationFormat>Произвольный</PresentationFormat>
  <Paragraphs>780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Современные подходы к ведению бронхо-обструктивного синдрома и диагностике бронхиальной астмы. Профессиональные аспекты, риски развития, выбор терапии.</vt:lpstr>
      <vt:lpstr>Клинический случай 1</vt:lpstr>
      <vt:lpstr>Пациентка С. История заболевания </vt:lpstr>
      <vt:lpstr>Пациентка С. Физический осмотр</vt:lpstr>
      <vt:lpstr>Пациентка С. Тест по оценке контроля над астмой АСТ </vt:lpstr>
      <vt:lpstr>Тест по оценке контроля над астмой АСТ </vt:lpstr>
      <vt:lpstr>Пациентка С. Лабораторные исследования</vt:lpstr>
      <vt:lpstr>Пациентка С. Исследование функции внешнего дыхания</vt:lpstr>
      <vt:lpstr>Клинический случай 1</vt:lpstr>
      <vt:lpstr>Федеральный закон от 21.11.2011 N 323-ФЗ  (ред. от 31.07.2020)</vt:lpstr>
      <vt:lpstr>Бронхиальная астма, определение</vt:lpstr>
      <vt:lpstr>Алгоритм диагностики бронхиальной астмы  для врачей первичного звена</vt:lpstr>
      <vt:lpstr>Шаг 1: Оценка жалоб </vt:lpstr>
      <vt:lpstr>Шаг 2: оценка анамнеза</vt:lpstr>
      <vt:lpstr>Шаг 3: клиническое обследование </vt:lpstr>
      <vt:lpstr>Шаг 4: спирометрия и пикфлоуметрия </vt:lpstr>
      <vt:lpstr>Пациентка С. Диагностика </vt:lpstr>
      <vt:lpstr>Бронхиальная астма: формулировка диагноза</vt:lpstr>
      <vt:lpstr>Бронхиальная астма: фенотипы</vt:lpstr>
      <vt:lpstr>Классификация по степени тяжести у пациентов  с впервые выявленной БА </vt:lpstr>
      <vt:lpstr>Классификация по уровню контроля на основании клинических признаков за последние 4 недели</vt:lpstr>
      <vt:lpstr>Пациентка С. Шаг 5 – постановка диагноза </vt:lpstr>
      <vt:lpstr>Бронхиальная астма: цели фармакотерапии </vt:lpstr>
      <vt:lpstr> Контроль бронхиальной астмы</vt:lpstr>
      <vt:lpstr>Направления терапии бронхиальной астмы</vt:lpstr>
      <vt:lpstr>GINA 2021: cтартовая терапия бронхиальной астмы  (взрослые и подростки с 12 лет)</vt:lpstr>
      <vt:lpstr>GINA 2021: принципы лечения бронхиальной астмы</vt:lpstr>
      <vt:lpstr>РРО: Для безопасности пациентов с БА монотерапия бронхолитиками короткого действия не рекомендуется</vt:lpstr>
      <vt:lpstr>Симбикорт® Турбухалер ® — патогенетически обоснованная альтернатива бронхолитикам короткого действия1-3 </vt:lpstr>
      <vt:lpstr>Формотерол в составе Симбикорт®: время развития бронхолитического эффекта сопоставимо с сальбутамолом </vt:lpstr>
      <vt:lpstr>Симбикорт® Турбухалер®  160/4,5 мкг/доза  как противовоспалительный бронхолитик снижает риск обострений при бронхиальной астме всех степеней тяжести*1,5</vt:lpstr>
      <vt:lpstr>Алгоритм выбора терапии бронхиальной астмы  для врачей первичного звена</vt:lpstr>
      <vt:lpstr>Пациентка С. Выбор фармакотерапии </vt:lpstr>
      <vt:lpstr>Клинический случай 2</vt:lpstr>
      <vt:lpstr>Пациентка А. История заболевания </vt:lpstr>
      <vt:lpstr>Пациентка А. Физический осмотр</vt:lpstr>
      <vt:lpstr>Пациентка А. Тест по оценке контроля над астмой АСТ </vt:lpstr>
      <vt:lpstr>Пациентка А. Исследование функции внешнего дыхания</vt:lpstr>
      <vt:lpstr>Пациентка А. Рекомендации по ведению </vt:lpstr>
      <vt:lpstr>Составляющие фармакотерапии бронхиальной астмы</vt:lpstr>
      <vt:lpstr>ВНИМАНИЕ!</vt:lpstr>
      <vt:lpstr>Системы доставки ингаляционных препаратов</vt:lpstr>
      <vt:lpstr>Рекомендации по выбору устройства доставки</vt:lpstr>
      <vt:lpstr>Турбухалер® и Рапихалер –  отличия в системах доставки1-7</vt:lpstr>
      <vt:lpstr>Симбикорт® Рапихалер терапевтически эквивалентен  Симбикорт® Турбухалер®</vt:lpstr>
      <vt:lpstr>Симбикорт® Рапихалер эффективнее влияет на легочную функцию у взрослых с БА, чем моно-ИГКС ДАИ</vt:lpstr>
      <vt:lpstr>Симбикорт® Рапихалер: возможности назначения </vt:lpstr>
      <vt:lpstr>Пациентка А. Рекомендации по фармакотерапии </vt:lpstr>
      <vt:lpstr>Резюме </vt:lpstr>
      <vt:lpstr>Благодарю за внимание!   Будьте здоровы!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</dc:creator>
  <cp:lastModifiedBy>1227458</cp:lastModifiedBy>
  <cp:revision>244</cp:revision>
  <dcterms:created xsi:type="dcterms:W3CDTF">2021-09-07T07:48:04Z</dcterms:created>
  <dcterms:modified xsi:type="dcterms:W3CDTF">2023-03-20T16:47:49Z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0x0101007CE94F252D02E44EB33B10556FE84D1C</vt:lpwstr>
  </property>
</Properties>
</file>