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5" r:id="rId11"/>
    <p:sldId id="266" r:id="rId12"/>
    <p:sldId id="272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4592E-1660-4E4D-B1AA-3AC1971F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B1C01E-6F43-4723-8A14-2FEA99CBC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D6DF3B-B068-4539-8E83-71A380D1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DD2B0E-C19A-4A53-9117-C1A263B44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C599F3-4789-4CF2-B9BD-B24F301A1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962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4BBD6-22DD-4075-9157-EBCD78082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565275-F3E0-4465-B494-70437B2A92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16064B-3302-4793-B2E0-2D68D996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DCDE6D-8379-47E9-850E-C84E02BB3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846D58-ED51-4835-A25B-4D7CB31D8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5854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7DD55B-5B49-4F1F-8135-20934BA03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3EBFAC-B80B-40F9-942B-4FCFB512C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B60DB7-D1DF-4896-995C-6F0F80571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A92A72-159A-4508-8F0D-C6EC5FD5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B5DD7D-2F43-411D-9C44-735609C5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379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5A260-30C0-42CF-9A7D-E1B72669B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B50BD7-8711-4181-B993-84984AFA2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B96702-D5E4-48D0-AD52-CC137C577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2D6E7-FB33-47C4-9AEC-0D3190C3F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F3D79-9FDA-49A4-9F0E-31E47530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52095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F77F13-3A59-44EF-99F4-25275844A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44E5D4-E03E-4644-9601-30560D001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469104-40E8-4372-A94E-0DD18555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9BB82F-40B6-492D-BEB1-7C211116B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D7402-C549-4A30-B1AC-18D382C9D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0448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DE13D-1884-41C9-9A8F-9E1779795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F7C19-E421-459A-8401-809884C6F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4008D3-6926-46D2-819F-88B23EAA0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2DE5D-D79B-4352-823B-2F578B339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023E40-D17E-4E9E-800C-5142771A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61EBDC-0F0A-450E-9DBE-396F15FA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50090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A9180-D95E-4C6F-9061-C259E04C7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F9D1E0-E2E1-4D8A-A9C4-A374EF427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9013412-E39C-4341-8927-01519A8F2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0066C4-AC7E-4398-A1CE-45B213B13B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8E823B2-CFE6-494C-84EB-A423E57B3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D376EC-5D07-4603-BE51-176D6E949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CD300A-99EF-4E07-881F-78BF0E1C3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74DFE48-50EA-4A54-B05E-6DCB7527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5155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B6DF53-77FC-4CA0-AA5D-388302B4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000D86-EACF-4994-B5F0-57B4E0F7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E78DF2-D6DF-4B0B-AC87-ABD06B37B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947480-7D56-4E22-A333-CEFA54F31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5263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F851F0-1077-4829-A484-7640B532D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22B3EB-0476-4DD1-8B41-1653C0984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84B1CB-C772-4E8E-83AA-6D7E70138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9980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BAEB52-47EE-431D-ADB8-67257560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81A35-9277-4650-B029-E42AC082A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572C4D-BBA3-4D9B-8B61-8CE64FF78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2F54B8-F4FA-4EE3-BA97-A84A2E0C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5649C7-C86A-40F8-A189-2FB5AA38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BBA87D-5FEB-4A28-8842-1CCE71131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3182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1BBBB-60A2-48CB-A1A6-9533B2BD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A04DBF-1A2E-49B8-BEC8-2D8A56519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EE4917-7340-40CB-B108-4666BA115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21CAE3-7736-4214-93CA-0F7A27F7E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D4455F-1C7F-46BF-A463-5443F0BC9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91332E-FA6C-44AD-9529-A978B4FD0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0882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34061-6191-4844-B4A1-A30166E8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065334-0FE8-4970-948A-17E8D1292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14AA7-0A0B-496C-A3E9-0C4E1D55A2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6B31B-D73A-469E-98FB-9E2E47A21D35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288267-6A16-43D4-852E-094DC7A57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6E8037-5F04-42EF-AC38-93EB87562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6582-AD42-4B80-A8E4-6EE1781957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35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8A42F-6739-45F6-A9A6-7BAC8C766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6560" y="97655"/>
            <a:ext cx="9214105" cy="197084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ФЕДАРАЛЬНОЙ СЛУЖБЫ ПО НАДЗОРУ В СФЕРЕ ЗАЩИТЫ ПРАВ ПОТРЕБИТЕЛЕЙ И БЛАГОПОЛУЧИЯ ЧЕЛОВЕКА ПО ОМСКОЙ ОБЛАСТИ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EC1FBB-0240-4C21-8EE7-7C8F251F45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95383"/>
            <a:ext cx="12089330" cy="1655762"/>
          </a:xfrm>
          <a:noFill/>
        </p:spPr>
        <p:txBody>
          <a:bodyPr>
            <a:normAutofit/>
          </a:bodyPr>
          <a:lstStyle/>
          <a:p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Анализ профессиональной заболеваемости</a:t>
            </a:r>
          </a:p>
          <a:p>
            <a:r>
              <a:rPr lang="ru-RU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работающих на территории Омской области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4165F8-227E-44DA-85FC-62BC48F7DF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3" y="195309"/>
            <a:ext cx="2665967" cy="1775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3BA3B4-C129-46D6-8E9D-372411318FF9}"/>
              </a:ext>
            </a:extLst>
          </p:cNvPr>
          <p:cNvSpPr txBox="1"/>
          <p:nvPr/>
        </p:nvSpPr>
        <p:spPr>
          <a:xfrm>
            <a:off x="4186990" y="5342021"/>
            <a:ext cx="8005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начальника отдела санитарного надзора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Лысенко Марина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404142813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2683C-9BBB-4766-AE97-D9DA02CD2668}"/>
              </a:ext>
            </a:extLst>
          </p:cNvPr>
          <p:cNvSpPr txBox="1"/>
          <p:nvPr/>
        </p:nvSpPr>
        <p:spPr>
          <a:xfrm>
            <a:off x="0" y="9625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ПРИЧИНЫ ВЫСОКОЙ ПРОФЕССИОНАЛЬНОЙ ЗАБОЛЕВАЕМОСТИ:</a:t>
            </a:r>
          </a:p>
          <a:p>
            <a:endParaRPr lang="ru-RU" dirty="0"/>
          </a:p>
          <a:p>
            <a:pPr marL="342900" indent="-342900" algn="just">
              <a:buAutoNum type="arabicParenR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проведение ранней ПЦР диагностики у медицинских работников;  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профессиональной гигиенической подготовки у специалистов, занимающихся  выполнением дезинфекционных мероприятий; 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применение спецодежды и СИЗ, обеспечивающих защиту от инфекции - применение фильтрующих полумасок (одноразовый респиратор), пневмошлемов при выполнении аэрозольных процедур;   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очков для защиты глаз или защитных экранов, водонепроницаемых  фартуков или специальных защитных комплектов); </a:t>
            </a:r>
          </a:p>
          <a:p>
            <a:pPr marL="342900" indent="-342900" algn="just">
              <a:buAutoNum type="arabicParenR"/>
            </a:pP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проведение в полном объеме дополнительных противоэпидемических мероприятий,  направленных на предупреждение распространения COVID-19 (нарушения в работе «входного фильтра», отсутствие журнала учета термометрии, не проведение термометрии в течение рабочего дня и др.).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3B9F70-9225-451E-80C8-317142C0F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5" y="4720870"/>
            <a:ext cx="2818678" cy="1879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915A78-3BAB-46D5-B605-637E187453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368" y="4720869"/>
            <a:ext cx="2816971" cy="1879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CCE430-E0C2-4432-9731-36CE82DD24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04" y="4720870"/>
            <a:ext cx="2816971" cy="18791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518195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ACD68-82E9-4D1B-8580-57B3A184846A}"/>
              </a:ext>
            </a:extLst>
          </p:cNvPr>
          <p:cNvSpPr txBox="1"/>
          <p:nvPr/>
        </p:nvSpPr>
        <p:spPr>
          <a:xfrm>
            <a:off x="115504" y="105878"/>
            <a:ext cx="1196099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 выявленные нарушения составлено 24 протокола по статьям 6.3 ч.1; 6.3 ч.2  на БУЗОО «Городская клиническая больница № 1 имени Кабанова А.Н.»,                  БУЗОО «МСЧ № 4», БУЗОО «Омская ЦРБ», БУЗОО «ГП № 4», МЦСМ «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Евромед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БУЗОО «ГП № 10», БУЗОО «ГБ № 2» и др.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Материалы об административном правонарушении по  ст. 6.3 ч.3 в отношении  БУЗОО  «Клиническая медико-санитарная часть № 9»,  ФБУ  Центр реабилитации фонда социального страхования Российской Федерации  «Омский» передавались в УМВД России по г. Омску для принятия решения в части наличия (отсутствия) в действиях юридических лиц состава преступления (в связи со смертью). В возбуждении уголовных дел, отказано за отсутствием состава преступления.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26CA2F-2DD4-4456-8D10-E2BCB9DEF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22" y="4259794"/>
            <a:ext cx="4148489" cy="233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B6834D-D7BF-45B6-BD1A-E16D57E10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12" y="4304713"/>
            <a:ext cx="1769541" cy="22886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40ADD06-5B3A-4E55-85B9-A6B03AA06E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1544" r="33438"/>
          <a:stretch/>
        </p:blipFill>
        <p:spPr>
          <a:xfrm>
            <a:off x="9289260" y="4304713"/>
            <a:ext cx="1922664" cy="232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022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ACD68-82E9-4D1B-8580-57B3A184846A}"/>
              </a:ext>
            </a:extLst>
          </p:cNvPr>
          <p:cNvSpPr txBox="1"/>
          <p:nvPr/>
        </p:nvSpPr>
        <p:spPr>
          <a:xfrm>
            <a:off x="115504" y="105878"/>
            <a:ext cx="11960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Ранее проводимая паспортизация производств, технологических процессов, цехов, участков, канцерогенных для человека в Омской области, с целью установления профессиональной онкологической заболеваемости, нашла свое отражение в Региональной программе Омской области «Борьба с онкологическими заболеваниями» на 2019 - 2024 годы, утвержденной Правительством Омской области (охват работников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канцерогеноопасных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производств обязательными периодическими осмотрами, подготовка медицинских специалистов по вопросам выявления и коррекции факторов риска онкологических заболеваний).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658" y="3522198"/>
            <a:ext cx="3329553" cy="306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33286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9598A6-5AEE-4537-9886-0F0900767E1E}"/>
              </a:ext>
            </a:extLst>
          </p:cNvPr>
          <p:cNvSpPr txBox="1"/>
          <p:nvPr/>
        </p:nvSpPr>
        <p:spPr>
          <a:xfrm>
            <a:off x="0" y="96253"/>
            <a:ext cx="12192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 период 2019-2022г. медицинской организацией (БУЗОО «ГП № 4») направлено одно извещение об установлении работнику предварительного диагноза профессионального рака, которое не  подтвердилось.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Следует отметить, что при проведении предварительного осмотра лиц, контактирующих с канцерогенными веществами, согласно Приказа № 29-н, привлекается врач-дерматовенеролог, который осуществляет осмотр  только на наличие папиллом, тем самым возможно пропуская профессиональную патологию.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ECF561-650D-4606-92C6-85B2B7A69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3" y="3050908"/>
            <a:ext cx="5325830" cy="3555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47E4C2-BACF-40B5-A761-32A926D80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599" y="3050908"/>
            <a:ext cx="5325830" cy="3555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831847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31282F-FA82-42F9-8412-F58D8080152C}"/>
              </a:ext>
            </a:extLst>
          </p:cNvPr>
          <p:cNvSpPr txBox="1"/>
          <p:nvPr/>
        </p:nvSpPr>
        <p:spPr>
          <a:xfrm>
            <a:off x="0" y="0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Специалисты Управления совместно с Министерством труда и социального развития Омской области принимают участие в формате круглого стола по обучению руководителей и специалистов предприятий и организаций всех форм собственности по вопросам улучшения условий труда, направленных на снижение рисков для здоровья в части профессиональных заболеваний, связанных с условиями труда.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К сожалению, нет рычагов влияния на выбор работодателем лечебного учреждения при организации медицинского осмотра, для которого главное это финансовая составляющая, не гарантирующая качество проведения и раннее выявление начальных форм профессионального заболевания. За последние  6 лет  из частных лечебных учреждений поступило 6 извещений об установлении предварительного диагноза, последнее в 2020г.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6D4445-8430-4F99-B931-7B3F2F1A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r="11237"/>
          <a:stretch/>
        </p:blipFill>
        <p:spPr>
          <a:xfrm>
            <a:off x="7260084" y="3785652"/>
            <a:ext cx="4023360" cy="2739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45C1E4-5625-4368-85B6-4F9B80A555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t="12912" r="11185" b="11158"/>
          <a:stretch/>
        </p:blipFill>
        <p:spPr>
          <a:xfrm>
            <a:off x="1072646" y="3917433"/>
            <a:ext cx="4369868" cy="25393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747092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B5C273-AEB3-446C-BB20-49E9702FF677}"/>
              </a:ext>
            </a:extLst>
          </p:cNvPr>
          <p:cNvSpPr txBox="1"/>
          <p:nvPr/>
        </p:nvSpPr>
        <p:spPr>
          <a:xfrm flipH="1">
            <a:off x="86627" y="144379"/>
            <a:ext cx="120219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С 01.03.2023г. прекратило действие Постановление Правительства Российской Федерации от 15 декабря 2000г. № 967 «Об утверждении Положения о расследовании и учете профессиональных заболеваний», в связи с вступлением в силу Постановления Правительства РФ от 05.07.2022 № 1206 «О порядке расследования и учета случаев профессиональных заболеваний работников», ряд изменений, как мы считаем, сократит нынешние показатели в разы. 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Изменились условия работы комиссии по расследованию обстоятельств и причин возникновения у работника профессионального заболевания. В состав комиссии входят представители работодателей по прежним местам работы работника во вредных условиях труда; установлен срок завершения работы комиссии 30 дней, который может быть продлен на 30 дней  в случае работы с архивными документами и проведения лабораторно-инструментальных исследований, которые комиссия вправе запросить; комиссия может прийти к заключению, что  заболевание не связано  с воздействием вредного производственного фактора и не составлять акт, при этом не все члены комиссии имеют обучение по охране труда, в том числе по вопросам  профессиональной патологии.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1CF394-B87E-45CD-9C29-D2CFF5EAD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6"/>
          <a:stretch/>
        </p:blipFill>
        <p:spPr>
          <a:xfrm>
            <a:off x="261257" y="4839687"/>
            <a:ext cx="5136938" cy="13914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1B33D3-382C-4C25-BB89-8FEF41F336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09"/>
          <a:stretch/>
        </p:blipFill>
        <p:spPr>
          <a:xfrm>
            <a:off x="6884557" y="4839686"/>
            <a:ext cx="5136938" cy="1387883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8E13D7A9-6C1B-4076-BCC0-23C323FA323C}"/>
              </a:ext>
            </a:extLst>
          </p:cNvPr>
          <p:cNvSpPr/>
          <p:nvPr/>
        </p:nvSpPr>
        <p:spPr>
          <a:xfrm>
            <a:off x="5542827" y="4878684"/>
            <a:ext cx="1251285" cy="110690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4445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F693C4-5DFB-4AE3-9797-312E867A3CDC}"/>
              </a:ext>
            </a:extLst>
          </p:cNvPr>
          <p:cNvSpPr txBox="1"/>
          <p:nvPr/>
        </p:nvSpPr>
        <p:spPr>
          <a:xfrm>
            <a:off x="1986012" y="279133"/>
            <a:ext cx="8219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E78D36-2859-4AE4-B730-78D6622F8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12" y="1519589"/>
            <a:ext cx="768667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81789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62A1C6-61A6-43AD-9F6A-82DB5270B81A}"/>
              </a:ext>
            </a:extLst>
          </p:cNvPr>
          <p:cNvSpPr txBox="1"/>
          <p:nvPr/>
        </p:nvSpPr>
        <p:spPr>
          <a:xfrm>
            <a:off x="214964" y="197346"/>
            <a:ext cx="1176207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</a:t>
            </a: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это заболевания, развивающиеся в результате воздействия факторов риска, обусловленных трудовой деятельностью.</a:t>
            </a:r>
          </a:p>
          <a:p>
            <a:endParaRPr lang="ru-R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Критерии:   </a:t>
            </a:r>
          </a:p>
          <a:p>
            <a:pPr marL="342900" indent="-342900" algn="just">
              <a:buAutoNum type="arabicParenR"/>
            </a:pPr>
            <a:r>
              <a:rPr lang="ru-R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наличие связи с конкретным производственным фактором;</a:t>
            </a:r>
          </a:p>
          <a:p>
            <a:pPr marL="342900" indent="-342900" algn="just">
              <a:buAutoNum type="arabicParenR"/>
            </a:pPr>
            <a:r>
              <a:rPr lang="ru-RU" sz="3000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наличие причинно-следственных связей с производственной средой и профессией.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363353-48AC-4B95-8D24-734CF2B52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44" y="4080410"/>
            <a:ext cx="3506804" cy="2417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6B1629-432C-44C3-8360-C8DFDB5C74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4" y="4392644"/>
            <a:ext cx="3156445" cy="2105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C76904-ED26-40E3-B05B-447EAF0190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208" y="3802195"/>
            <a:ext cx="2974206" cy="29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1594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921524-B843-4079-8F4B-9841707502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2"/>
          <a:stretch/>
        </p:blipFill>
        <p:spPr>
          <a:xfrm>
            <a:off x="2608756" y="187428"/>
            <a:ext cx="6708500" cy="3241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4AD5C-34E8-4229-82E6-22F6FCCEE36C}"/>
              </a:ext>
            </a:extLst>
          </p:cNvPr>
          <p:cNvSpPr txBox="1"/>
          <p:nvPr/>
        </p:nvSpPr>
        <p:spPr>
          <a:xfrm>
            <a:off x="147587" y="3601993"/>
            <a:ext cx="118968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Основные группы: </a:t>
            </a:r>
          </a:p>
          <a:p>
            <a:pPr marL="342900" indent="-342900" algn="just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острые и хронические интоксикации;</a:t>
            </a:r>
          </a:p>
          <a:p>
            <a:pPr marL="342900" indent="-342900" algn="just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заболевания, вызванные промышленными аэрозолями;</a:t>
            </a:r>
          </a:p>
          <a:p>
            <a:pPr marL="342900" indent="-342900" algn="just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заболевания, вызванные физическими факторами;</a:t>
            </a:r>
          </a:p>
          <a:p>
            <a:pPr marL="342900" indent="-342900" algn="just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заболевания, связанные с физическими перегрузками и перенапряжением;</a:t>
            </a:r>
          </a:p>
          <a:p>
            <a:pPr marL="342900" indent="-342900" algn="just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заболевания, вызываемые действием биологических факторов; </a:t>
            </a:r>
          </a:p>
          <a:p>
            <a:pPr marL="342900" indent="-342900" algn="just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аллергические заболевания; </a:t>
            </a:r>
          </a:p>
          <a:p>
            <a:pPr marL="342900" indent="-342900" algn="just">
              <a:buAutoNum type="arabicParenR"/>
            </a:pP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22937968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6C1897-2FF3-484B-934E-678C2693DF1B}"/>
              </a:ext>
            </a:extLst>
          </p:cNvPr>
          <p:cNvSpPr txBox="1"/>
          <p:nvPr/>
        </p:nvSpPr>
        <p:spPr>
          <a:xfrm>
            <a:off x="86625" y="81929"/>
            <a:ext cx="121053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Санитарно-гигиеническая характеристика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труда</a:t>
            </a:r>
          </a:p>
          <a:p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Специалистами подразделения гигиены труда за период 2019г. - 2022г. было составлено </a:t>
            </a:r>
            <a:r>
              <a:rPr lang="ru-RU" sz="2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 санитарно-гигиенических характеристик условий труда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ru-RU" sz="20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u="sng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2019 - 52 </a:t>
            </a:r>
          </a:p>
          <a:p>
            <a:r>
              <a:rPr lang="ru-RU" sz="2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u="sng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2020 - 51</a:t>
            </a:r>
          </a:p>
          <a:p>
            <a:r>
              <a:rPr lang="ru-RU" sz="2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u="sng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2021 - 51</a:t>
            </a:r>
          </a:p>
          <a:p>
            <a:r>
              <a:rPr lang="ru-RU" sz="2000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u="sng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2022 - 29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2768E4-51C6-499B-A352-42E967F68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15" y="2728354"/>
            <a:ext cx="3763481" cy="2509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86625" y="3286902"/>
            <a:ext cx="74789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для медицинских работников с посмертным диагнозом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коронавирусная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инфекция COVID-19» (вирус отнесен ко II группе патогенности) в 2020г. - 33, окончательный диагноз - 19; в 2021г. - 33, окончательный диагноз - 16, отдаленные последствия - 1; в 2022г. - 29, окончательный диагноз - 3, отдаленные последствия - 1.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2019г.  с диагнозом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коронавирусная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инфекция COVID-19» предварительные и окончательные диагнозы не устанавливались.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378" y="6191562"/>
            <a:ext cx="116278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Острые  профессиональные заболевания  в  последние 10 лет  </a:t>
            </a:r>
            <a:r>
              <a:rPr lang="ru-RU" sz="20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регистрировались. </a:t>
            </a:r>
          </a:p>
        </p:txBody>
      </p:sp>
    </p:spTree>
    <p:extLst>
      <p:ext uri="{BB962C8B-B14F-4D97-AF65-F5344CB8AC3E}">
        <p14:creationId xmlns:p14="http://schemas.microsoft.com/office/powerpoint/2010/main" val="343369143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292D4FF-4B08-4ACC-B049-190F40EA9FE3}"/>
              </a:ext>
            </a:extLst>
          </p:cNvPr>
          <p:cNvSpPr txBox="1"/>
          <p:nvPr/>
        </p:nvSpPr>
        <p:spPr>
          <a:xfrm>
            <a:off x="0" y="4042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за период 2019 – 2022 гг.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17480"/>
              </p:ext>
            </p:extLst>
          </p:nvPr>
        </p:nvGraphicFramePr>
        <p:xfrm>
          <a:off x="1295400" y="1012372"/>
          <a:ext cx="9122228" cy="5532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4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9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7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0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Установленные случаи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2019г.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2020г.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2021г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2022г.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Всего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Муж/жен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600">
                          <a:effectLst/>
                        </a:rPr>
                        <a:t>20/9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76350" algn="l"/>
                        </a:tabLst>
                      </a:pPr>
                      <a:r>
                        <a:rPr lang="ru-RU" sz="1600">
                          <a:effectLst/>
                        </a:rPr>
                        <a:t>14/15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12/12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6/4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Из них  установлен </a:t>
                      </a:r>
                      <a:r>
                        <a:rPr lang="en-US" sz="1500">
                          <a:effectLst/>
                        </a:rPr>
                        <a:t>DS</a:t>
                      </a:r>
                      <a:r>
                        <a:rPr lang="ru-RU" sz="1500">
                          <a:effectLst/>
                        </a:rPr>
                        <a:t>: короновирусная инфекция COVID-19 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 (посмертно) – 65,5%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 (посмертно),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 чел. -  отдаленные последствия, всего 17 – 70,8%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 (2 посмертно), 1 чел. - отдаленные последствия (жен)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Из них муж/жен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9/10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7/10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0/3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 Другие заболевания от общего числа установленных ПЗ от COVID-19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29/0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95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Из них муж/жен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6/4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5/2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5/2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5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Всего подготовлено СГХ</a:t>
                      </a:r>
                      <a:endParaRPr lang="ru-RU" sz="15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52 (в 55,7% установлен ЗД)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 (в 57%  установлен ЗД)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 (в 47% установлен ЗД)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29 (в 34,5%  установлен ЗД)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976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Из них  с предварительным диагнозом  </a:t>
                      </a:r>
                      <a:r>
                        <a:rPr lang="ru-RU" sz="1500" dirty="0" err="1">
                          <a:effectLst/>
                        </a:rPr>
                        <a:t>короновирусной</a:t>
                      </a:r>
                      <a:endParaRPr lang="ru-RU" sz="15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инфекции COVID-19</a:t>
                      </a:r>
                      <a:endParaRPr lang="ru-RU" sz="15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 (64,7% от общего числа подготовленных СГХ)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 (64,7% от общего числа подготовленных  СГХ)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 (10,3% от общего числа подготовленных  СГХ)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63916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B87E5-0E1E-4B70-AF25-5BA5E6304F85}"/>
              </a:ext>
            </a:extLst>
          </p:cNvPr>
          <p:cNvSpPr txBox="1"/>
          <p:nvPr/>
        </p:nvSpPr>
        <p:spPr>
          <a:xfrm>
            <a:off x="0" y="100014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Основные профессии умерших от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главные врачи лечебных учреждений (БУЗОО «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Шербакульская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ЦРБ», БУЗОО «Поликлиника ГБ № 2»), заместитель главного врача БУЗОО  «МСЧ № 4», врач эндоскопист, анестезиолог - реаниматолог, нейрохирург, педиатр, инфекционист, рентгенолог, физиотерапевт, фельдшеры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ФАПов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медицинские сестры, водители скорой помощи, уборщики, слесарь-ремонтник, лифтер. 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Максимальное количество заболевших зарегистрировано в  </a:t>
            </a:r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БУЗОО «Городская клиническая больница №1 имени Кабанова А.Н.», БУЗОО «МСЧ №4», БУЗОО «</a:t>
            </a:r>
            <a:r>
              <a:rPr lang="ru-RU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Шербакульская</a:t>
            </a:r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ЦРБ», «Автобаза здравоохранения», БУЗОО «Таврическая ЦРБ», БУЗОО «</a:t>
            </a:r>
            <a:r>
              <a:rPr lang="ru-RU" sz="2400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Москаленская</a:t>
            </a:r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ЦРБ».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7970D4-7598-475F-80E9-B2495AABE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086" y="3885666"/>
            <a:ext cx="4215865" cy="281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95065D-BD26-481B-B939-E716D8D3F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39" y="4016509"/>
            <a:ext cx="3826598" cy="254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31D56A-3A82-4620-864B-5862D0A41E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9" y="4232161"/>
            <a:ext cx="2386905" cy="238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710044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B87E5-0E1E-4B70-AF25-5BA5E6304F85}"/>
              </a:ext>
            </a:extLst>
          </p:cNvPr>
          <p:cNvSpPr txBox="1"/>
          <p:nvPr/>
        </p:nvSpPr>
        <p:spPr>
          <a:xfrm>
            <a:off x="0" y="230643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2020г. регистрировались профзаболевания с иными нозологическими формами - 10 (3 случая - инфильтративный туберкулез, 2 случая - хронического бруцеллеза, 2 случая -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нейросенсорной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тугоухости, по одному случаю - вибрационной болезни, токсико-пылевого бронхита, пояснично-крестцовой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радикулопатии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2021г. – 7 (2 случая тугоухости, 2 - вибрационной болезни, хронический бруцеллез, бронхиальная астма); 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в 2022г. – 7 (пояснично-крестцовая 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радикулопатия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бронхиальная астма, вибрационная болезнь, тугоухость,  2 случая - инфильтративного туберкулеза).  </a:t>
            </a:r>
            <a:endParaRPr lang="ru-RU" sz="2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285" y="4253706"/>
            <a:ext cx="7217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      Основной вклад в долю установленных профессиональных заболеваний в последние годы вносят промышленные предприятия нефтехимии, строительной отрасли, сельского хозяйства, пищевая отрасль, плавсостав.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363353-48AC-4B95-8D24-734CF2B52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358" y="4014314"/>
            <a:ext cx="3506804" cy="2417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3055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C9135E-F73B-4AEC-82D5-A11F9E51E89C}"/>
              </a:ext>
            </a:extLst>
          </p:cNvPr>
          <p:cNvSpPr txBox="1"/>
          <p:nvPr/>
        </p:nvSpPr>
        <p:spPr>
          <a:xfrm>
            <a:off x="60722" y="0"/>
            <a:ext cx="120115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Профессиональная заболеваемость среди работающих</a:t>
            </a:r>
            <a:r>
              <a:rPr lang="en-US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предприятиям и отраслям области за 2010 - 2022гг.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7D0847-0F88-47BF-8320-481503AB4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66" y="2789518"/>
            <a:ext cx="2910276" cy="19401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2EFD71-0F7D-430A-8988-44A352D345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65" y="4729702"/>
            <a:ext cx="2910276" cy="19269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AFBA13-B1B2-4E10-8836-9DB66B050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565" y="849333"/>
            <a:ext cx="2910277" cy="1940185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407254"/>
              </p:ext>
            </p:extLst>
          </p:nvPr>
        </p:nvGraphicFramePr>
        <p:xfrm>
          <a:off x="388596" y="849333"/>
          <a:ext cx="7971632" cy="5976010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08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28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98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631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0277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4631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511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№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Предприятия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2010 (95)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(76)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2012 (50)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2013 (52)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2014 (42)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2015 (44)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2016 (40)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56235" algn="l"/>
                        </a:tabLst>
                      </a:pPr>
                      <a:r>
                        <a:rPr lang="ru-RU" sz="1100" dirty="0">
                          <a:effectLst/>
                        </a:rPr>
                        <a:t>2017 (19)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2018 (26)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2019 (29)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 (29)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2021 (24)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2022 (10)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Завод транспортного машиностроения (11)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ФГУП им. Хруничева (6)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 им. «Баранова» (3)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ОАО </a:t>
                      </a:r>
                      <a:r>
                        <a:rPr lang="ru-RU" sz="1100" dirty="0" err="1">
                          <a:effectLst/>
                        </a:rPr>
                        <a:t>Газпромнефть</a:t>
                      </a:r>
                      <a:r>
                        <a:rPr lang="ru-RU" sz="1100" dirty="0">
                          <a:effectLst/>
                        </a:rPr>
                        <a:t> - ОНПЗ + нефтехимия (33)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ОАО «Омскшина», Матадор, </a:t>
                      </a:r>
                      <a:r>
                        <a:rPr lang="ru-RU" sz="1100" dirty="0" err="1">
                          <a:effectLst/>
                        </a:rPr>
                        <a:t>Кордиан</a:t>
                      </a:r>
                      <a:r>
                        <a:rPr lang="ru-RU" sz="1100" dirty="0">
                          <a:effectLst/>
                        </a:rPr>
                        <a:t>-Восток (19)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Строительные предприятия (53)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Предприятия энергетики (30)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9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Сельскохозяйственные предприятия и хозяйства, ветеринарная служба (99)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30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4 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Медицинские организации (79)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34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Предприятия пищевой промышленности (32)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57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Жилищно-коммунальные хозяйства (5)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73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ОАО «Иртышское речное пароходство»  (87) и др.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14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0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Авиакомпании (20)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8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15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Образование (1)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1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</a:t>
                      </a:r>
                      <a:endParaRPr lang="ru-RU" sz="1100" b="1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Прочие (50)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1388" marR="21388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103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C715EB-E6A1-46C7-91EC-8BC2B8E49F99}"/>
              </a:ext>
            </a:extLst>
          </p:cNvPr>
          <p:cNvSpPr txBox="1"/>
          <p:nvPr/>
        </p:nvSpPr>
        <p:spPr>
          <a:xfrm>
            <a:off x="-3" y="10411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контрольно-надзорных мероприятий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286" y="903515"/>
            <a:ext cx="1193074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chemeClr val="bg1"/>
                </a:solidFill>
              </a:rPr>
              <a:t>В 2019г. проведено проверок - 362, из них 180 в рамках планового надзора;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В 2020г. проведено проверок -  219, из них 67 в рамках планового надзора;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В 2021г. проведено проверок -  145, из них 72 в рамках планового надзора;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В 2022г. проведено проверок - 5.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     В  2022г. удельный вес объектов, обследованных лабораторно, уменьшился с 75,8% до  44,1%, удельный вес превышений в воздухе рабочей зоны паров и газов  уменьшился с 2,26% до 0%; удельный вес превышений в воздухе </a:t>
            </a:r>
            <a:r>
              <a:rPr lang="ru-RU" sz="2200" dirty="0" err="1">
                <a:solidFill>
                  <a:schemeClr val="bg1"/>
                </a:solidFill>
              </a:rPr>
              <a:t>пылей</a:t>
            </a:r>
            <a:r>
              <a:rPr lang="ru-RU" sz="2200" dirty="0">
                <a:solidFill>
                  <a:schemeClr val="bg1"/>
                </a:solidFill>
              </a:rPr>
              <a:t> и аэрозолей преимущественно </a:t>
            </a:r>
            <a:r>
              <a:rPr lang="ru-RU" sz="2200" dirty="0" err="1">
                <a:solidFill>
                  <a:schemeClr val="bg1"/>
                </a:solidFill>
              </a:rPr>
              <a:t>фиброгенного</a:t>
            </a:r>
            <a:r>
              <a:rPr lang="ru-RU" sz="2200" dirty="0">
                <a:solidFill>
                  <a:schemeClr val="bg1"/>
                </a:solidFill>
              </a:rPr>
              <a:t> действия так же уменьшился с 1,16% до 0%.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      Удельный вес рабочих мест, не отвечающих санитарно-гигиеническим требованиям по физическим факторам,  увеличился с 4,54% до 20,1%  по шуму и по микроклимату с 0% до 1,08%; уменьшился по вибрации 0,2 до 0%; освещенности с 7,17% до 3,65%.  </a:t>
            </a:r>
          </a:p>
          <a:p>
            <a:pPr algn="just"/>
            <a:endParaRPr lang="ru-RU" sz="2200" dirty="0">
              <a:solidFill>
                <a:schemeClr val="bg1"/>
              </a:solidFill>
            </a:endParaRP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      В связи с тем, что утратили силу СанПиН 2.2.4.3359-16 «Санитарно-эпидемиологические требования к физическим факторам на рабочих местах», которые применялись как методика проведения измерений ЭМП на рабочих местах пользователей ПЭВМ, измерения с 01.03.2021г. не проводятся.	</a:t>
            </a:r>
          </a:p>
        </p:txBody>
      </p:sp>
    </p:spTree>
    <p:extLst>
      <p:ext uri="{BB962C8B-B14F-4D97-AF65-F5344CB8AC3E}">
        <p14:creationId xmlns:p14="http://schemas.microsoft.com/office/powerpoint/2010/main" val="79009553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1902</Words>
  <Application>Microsoft Office PowerPoint</Application>
  <PresentationFormat>Широкоэкранный</PresentationFormat>
  <Paragraphs>355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УПРАВЛЕНИЕ ФЕДАРАЛЬНОЙ СЛУЖБЫ ПО НАДЗОРУ В СФЕРЕ ЗАЩИТЫ ПРАВ ПОТРЕБИТЕЛЕЙ И БЛАГОПОЛУЧИЯ ЧЕЛОВЕКА ПО ОМСКОЙ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ФЕДАРАЛЬНОЙ СЛУЖБЫ ПО НАДЗОРУ В СФЕРЕ ЗАЩИТЫ ПРАВ ПОТРЕБИТЕЛЕЙ И БЛАГОПОЛУЧИЯ ЧЕЛОВЕКА ПО ОМСКОЙ ОБЛАСТИ</dc:title>
  <dc:creator>Александр Долгих</dc:creator>
  <cp:lastModifiedBy>User</cp:lastModifiedBy>
  <cp:revision>30</cp:revision>
  <dcterms:created xsi:type="dcterms:W3CDTF">2022-11-01T02:37:44Z</dcterms:created>
  <dcterms:modified xsi:type="dcterms:W3CDTF">2023-03-20T15:40:58Z</dcterms:modified>
</cp:coreProperties>
</file>