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62" r:id="rId3"/>
    <p:sldId id="363" r:id="rId4"/>
    <p:sldId id="364" r:id="rId5"/>
    <p:sldId id="298" r:id="rId6"/>
    <p:sldId id="338" r:id="rId7"/>
    <p:sldId id="672" r:id="rId8"/>
    <p:sldId id="664" r:id="rId9"/>
    <p:sldId id="391" r:id="rId10"/>
    <p:sldId id="673" r:id="rId11"/>
    <p:sldId id="674" r:id="rId12"/>
    <p:sldId id="336" r:id="rId13"/>
    <p:sldId id="667" r:id="rId14"/>
    <p:sldId id="668" r:id="rId15"/>
    <p:sldId id="669" r:id="rId16"/>
    <p:sldId id="675" r:id="rId17"/>
    <p:sldId id="676" r:id="rId18"/>
    <p:sldId id="670" r:id="rId19"/>
    <p:sldId id="389" r:id="rId20"/>
    <p:sldId id="395" r:id="rId21"/>
    <p:sldId id="657" r:id="rId22"/>
    <p:sldId id="658" r:id="rId23"/>
    <p:sldId id="659" r:id="rId24"/>
    <p:sldId id="660" r:id="rId25"/>
    <p:sldId id="671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EA9A0-6317-42FE-B984-A36D1B88E88C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9EEE6-ED73-43AD-B6B7-72FC9CB843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9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4CC7C-C509-4EEB-A413-EC225030858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3618-5A40-4158-B379-AB110D2E0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99C8B-FE9B-4E82-887B-8A62C8EF3F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13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9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02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78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128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158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67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78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99C8B-FE9B-4E82-887B-8A62C8EF3F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72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5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0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3618-5A40-4158-B379-AB110D2E02A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1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51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0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8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3618-5A40-4158-B379-AB110D2E02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5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AB47-B0A0-4C36-8974-FF7CEFFC9389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A7-3A78-4570-AF77-4843BFC7716C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D250-CB5B-4DAA-9A63-3E2141E6C271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475-CFFD-4F93-A2F7-77C163146534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2D7F-8019-4AEE-9291-01AEB67D45F5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67B7-FCB8-48D4-9E66-DF8D3733C452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E60B-DBFD-4680-AFA8-3377A63D20BE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3E3F-5372-486D-8592-34B06B26530A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12F-5357-4345-AFE2-73D88905355D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D6A0-A645-4AAA-A668-F4C3BFF97122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20F8-05C6-4238-8D2E-17CAA025C7DE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7CAA-F8E4-41B4-B3CC-C198060A0386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8522-C8F7-4B33-A01B-BCDA6079C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kmr.egisz.rosminzdrav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kmr.egisz.rosminzdrav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kmr.egisz.rosminzdrav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fca-rosminzdrav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fca-rosminzdrav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C:\Users\Андрей\Pictures\Screenshots\Снимок экрана (2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09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br>
              <a:rPr lang="ru-RU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</a:rPr>
              <a:t>Новое в дополнительном профессиональном образовании врачей. </a:t>
            </a:r>
            <a:br>
              <a:rPr lang="ru-RU" sz="4000" b="1" i="1" dirty="0">
                <a:latin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</a:rPr>
              <a:t>Аккредитация медицинских работников.</a:t>
            </a:r>
            <a:endParaRPr lang="ru-RU" sz="4900" b="1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458112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Проректор по последипломному образованию, </a:t>
            </a:r>
          </a:p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доцент кафедры гигиены труда, профпатологии, к.м.н. </a:t>
            </a:r>
          </a:p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Колчин Андрей Сергеевич</a:t>
            </a:r>
            <a:endParaRPr lang="ru-RU" sz="49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131"/>
            <a:ext cx="8277606" cy="69557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освоении программ повышения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48" y="1636111"/>
            <a:ext cx="8737024" cy="5015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срок освоения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144 часов: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суммарно не менее 144 часов (ПК 18, 36, 72, 144 часа)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не менее 72 часов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об образовании, подтвержденные на интернет-портале непрерывного медицинского и фармацевтического образования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суммарный срок освоения которых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144 часов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5BD56-37D8-473F-A4AA-AB9A0EEB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8" y="72631"/>
            <a:ext cx="162167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131"/>
            <a:ext cx="8277606" cy="69557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заявлений (п. 88):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48" y="1636111"/>
            <a:ext cx="8737024" cy="50157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федерального регистра медицинских и фармацевтических работников;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почтовым отправлением (в случае, если сведения об аккредитуемом отсутствуют в федеральном регистре медицинских и фармацевтических работников).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5BD56-37D8-473F-A4AA-AB9A0EEB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8" y="72631"/>
            <a:ext cx="162167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0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01208"/>
          </a:xfrm>
        </p:spPr>
        <p:txBody>
          <a:bodyPr>
            <a:normAutofit fontScale="92500"/>
          </a:bodyPr>
          <a:lstStyle/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прохождения периодической аккредитации представляются: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случае использования ФРМР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заявление о допуске к периодической аккредитации специалиста;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СНИЛС;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портфолио, которое формируется с использованием ФРМР;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копия документа, подтверждающего факт изменения фамилии, имени, отчества;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копию выписки из акта органа государственной власти или организации, создавших аттестационную комиссию, о присвоении специалисту, прошедшему аттестацию, квалификационной категории (присвоенной в текущем году или году, предшествующему году подачи документов для прохождения периодической аккредитации).</a:t>
            </a:r>
          </a:p>
          <a:p>
            <a:pPr marL="0" indent="466725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1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48" y="836712"/>
            <a:ext cx="8277606" cy="69557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регистр медицинских и фармацевтических работников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48" y="1772816"/>
            <a:ext cx="8822807" cy="4667954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en-US" dirty="0">
                <a:hlinkClick r:id="rId2"/>
              </a:rPr>
              <a:t>https://lkmr.egisz.rosminzdrav.ru/</a:t>
            </a:r>
            <a:endParaRPr lang="ru-RU" dirty="0"/>
          </a:p>
          <a:p>
            <a:pPr marL="0" indent="449263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AA4E8-1582-4E7E-BC9F-93B465F3F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4" t="5179" r="913" b="20586"/>
          <a:stretch/>
        </p:blipFill>
        <p:spPr>
          <a:xfrm>
            <a:off x="219748" y="2624345"/>
            <a:ext cx="8704504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48" y="836712"/>
            <a:ext cx="8277606" cy="69557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регистр медицинских и фармацевтических работников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48" y="1772816"/>
            <a:ext cx="8822807" cy="4667954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en-US" dirty="0">
                <a:hlinkClick r:id="rId2"/>
              </a:rPr>
              <a:t>https://lkmr.egisz.rosminzdrav.ru/</a:t>
            </a:r>
            <a:endParaRPr lang="ru-RU" dirty="0"/>
          </a:p>
          <a:p>
            <a:pPr marL="0" indent="449263" algn="just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BE456-5C01-401F-BECF-C701024DE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20586" r="2600" b="9381"/>
          <a:stretch/>
        </p:blipFill>
        <p:spPr>
          <a:xfrm>
            <a:off x="388648" y="2564904"/>
            <a:ext cx="8366703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48" y="836712"/>
            <a:ext cx="8277606" cy="69557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регистр медицинских и фармацевтических работников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48" y="1772816"/>
            <a:ext cx="8822807" cy="4667954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en-US" dirty="0">
                <a:hlinkClick r:id="rId2"/>
              </a:rPr>
              <a:t>https://lkmr.egisz.rosminzdrav.ru/</a:t>
            </a:r>
            <a:endParaRPr lang="ru-RU" dirty="0"/>
          </a:p>
          <a:p>
            <a:pPr marL="0" indent="449263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53AB7-D276-4ADF-8E9C-7BF978A10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13106" r="2600" b="5179"/>
          <a:stretch/>
        </p:blipFill>
        <p:spPr>
          <a:xfrm>
            <a:off x="539552" y="2480330"/>
            <a:ext cx="8222687" cy="42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01208"/>
          </a:xfrm>
        </p:spPr>
        <p:txBody>
          <a:bodyPr>
            <a:normAutofit lnSpcReduction="10000"/>
          </a:bodyPr>
          <a:lstStyle/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случае использования ФРМР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согласование отчета о профессиональной деятельности в личном кабинете;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выгрузка данных о стаже из личного кабинета ФРМР работодателя;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выгрузка сведений об образовании из личного кабинета ФРМР работодателя;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получение данных об образовании с портала НМФО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получение данных об образовании из ФИС ФРДО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(автоматически для специалиста)</a:t>
            </a:r>
          </a:p>
          <a:p>
            <a:pPr marL="0" indent="466725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2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01208"/>
          </a:xfrm>
        </p:spPr>
        <p:txBody>
          <a:bodyPr>
            <a:normAutofit/>
          </a:bodyPr>
          <a:lstStyle/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случае использования ФРМР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согласование отчета о профессиональной деятельности в личном кабинете – если нет возможности, то заполнение отчета по форме приказа, подпись и печать руководителя, загрузка сканкопии при подаче заявления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получение данных об образовании из ФИС ФРДО (выгрузка до 60 дней):</a:t>
            </a:r>
          </a:p>
          <a:p>
            <a:pPr marL="1169988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отсутствии данных в ФИС ФРДО - отказ в приеме заявления.</a:t>
            </a:r>
          </a:p>
          <a:p>
            <a:pPr marL="1169988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прикреплять к заявлению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сканкопию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удостоверения о повышении квалификации, заверенную отделом кадров по месту работы,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оразовательной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организацией или нотариально.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6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01208"/>
          </a:xfrm>
        </p:spPr>
        <p:txBody>
          <a:bodyPr>
            <a:normAutofit fontScale="92500" lnSpcReduction="10000"/>
          </a:bodyPr>
          <a:lstStyle/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в случае почтового отправления (только при отсутствии в ФРМР)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заявление о допуске к периодической аккредитации специалиста;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копию документа, удостоверяющего личность;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СНИЛС;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копия документа, подтверждающего факт изменения фамилии, имени, отчества;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портфолио;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копии документов о квалификации, подтверждающих сведения об освоении программ повышения квалификации за отчетный период;</a:t>
            </a:r>
          </a:p>
          <a:p>
            <a:pPr marL="0" indent="466725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копию выписки из акта органа государственной власти или организации, создавших аттестационную комиссию, о присвоении специалисту, прошедшему аттестацию, квалификационной категории (присвоенной в текущем году или году, предшествующему году подачи документов для прохождения периодической аккредитации).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9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30C7B2-6524-4EDE-844F-B0C740200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03" t="17785" r="24013" b="13583"/>
          <a:stretch/>
        </p:blipFill>
        <p:spPr>
          <a:xfrm>
            <a:off x="4436489" y="1268760"/>
            <a:ext cx="4574151" cy="6398640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68C735A0-8B3C-4EA7-90E0-0E4F83694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8211" t="18133" r="24059" b="11863"/>
          <a:stretch/>
        </p:blipFill>
        <p:spPr>
          <a:xfrm>
            <a:off x="133360" y="1268760"/>
            <a:ext cx="4159227" cy="541201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2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2293183"/>
            <a:ext cx="8363272" cy="41565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от 21 ноября 2011 г. N 323-ФЗ "Об основах охраны здоровья граждан в Российской Федерации" (с изменениями и дополнениями)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69. Право на осуществление медицинской деятельности и фармацевтической деятельности</a:t>
            </a:r>
          </a:p>
          <a:p>
            <a:pPr marL="85725" indent="466725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Право на осуществление медицинской деятельности в Российской Федерации имеют лица, получившие медицинское или иное образование в Российской Федерации в соответствии с федеральными государственными образовательными стандартами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имеющие свидетельство об аккредитации специалиста.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9"/>
            <a:ext cx="2212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0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660627"/>
          </a:xfrm>
        </p:spPr>
        <p:txBody>
          <a:bodyPr>
            <a:normAutofit fontScale="77500" lnSpcReduction="20000"/>
          </a:bodyPr>
          <a:lstStyle/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Сформированное портфолио и документы представляются в федеральный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аккредитационный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центр :</a:t>
            </a:r>
          </a:p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для лиц, имеющих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высшее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медицинское образование, и лиц, имеющих высшее фармацевтическое или среднее фармацевтическое образование</a:t>
            </a:r>
          </a:p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125993, г. Москва, ул. Баррикадная, д. 2/1, стр. 1;</a:t>
            </a:r>
          </a:p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для лиц, имеющих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медицинское образование</a:t>
            </a:r>
          </a:p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107564, г. Москва, ул. Лосиноостровская, д. 2.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355535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80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2CE33A-7313-97CB-CA6F-099CBB6C4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4" t="4312" r="11219" b="12381"/>
          <a:stretch/>
        </p:blipFill>
        <p:spPr>
          <a:xfrm>
            <a:off x="0" y="1988839"/>
            <a:ext cx="9144000" cy="485293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28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FDDB7B8-910A-C484-A8CC-843F7588B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hlinkClick r:id="rId4"/>
              </a:rPr>
              <a:t>https://fca-rosminzdrav.ru/</a:t>
            </a: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EAED1-D199-0B58-B85F-40102F9809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9" t="5200" r="10001" b="6805"/>
          <a:stretch/>
        </p:blipFill>
        <p:spPr>
          <a:xfrm>
            <a:off x="0" y="2350672"/>
            <a:ext cx="9144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6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FDDB7B8-910A-C484-A8CC-843F7588B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hlinkClick r:id="rId4"/>
              </a:rPr>
              <a:t>https://fca-rosminzdrav.ru/</a:t>
            </a: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85D056-5FF7-02FC-636B-53B9FFEBA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1" t="3800" r="8262" b="5201"/>
          <a:stretch/>
        </p:blipFill>
        <p:spPr>
          <a:xfrm>
            <a:off x="-1" y="1560736"/>
            <a:ext cx="9143999" cy="52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4FA234E-B1F1-F717-B155-FD93B7793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78" t="5405" r="8834" b="3909"/>
          <a:stretch/>
        </p:blipFill>
        <p:spPr>
          <a:xfrm>
            <a:off x="0" y="1697525"/>
            <a:ext cx="9143999" cy="5160475"/>
          </a:xfrm>
        </p:spPr>
      </p:pic>
    </p:spTree>
    <p:extLst>
      <p:ext uri="{BB962C8B-B14F-4D97-AF65-F5344CB8AC3E}">
        <p14:creationId xmlns:p14="http://schemas.microsoft.com/office/powerpoint/2010/main" val="4020607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C:\Users\Андрей\Pictures\Screenshots\Снимок экрана (2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09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br>
              <a:rPr lang="ru-RU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</a:rPr>
              <a:t>Новое в дополнительном профессиональном образовании врачей. </a:t>
            </a:r>
            <a:br>
              <a:rPr lang="ru-RU" sz="4000" b="1" i="1" dirty="0">
                <a:latin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</a:rPr>
              <a:t>Аккредитация медицинских работников.</a:t>
            </a:r>
            <a:endParaRPr lang="ru-RU" sz="4900" b="1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458112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Проректор по последипломному образованию,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доцент кафедры гигиены труда, профпатологии, к.м.н.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Колчин Андрей Сергеевич</a:t>
            </a:r>
            <a:endParaRPr kumimoji="0" lang="ru-RU" sz="4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816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2293183"/>
            <a:ext cx="8363272" cy="41565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от 21 ноября 2011 г. N 323-ФЗ "Об основах охраны здоровья граждан в Российской Федерации" (с изменениями и дополнениями)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69. Право на осуществление медицинской деятельности и фармацевтической деятельности</a:t>
            </a:r>
          </a:p>
          <a:p>
            <a:pPr marL="85725" indent="466725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Аккредитация специалиста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процедура определения соответствия лица, получившего медицинское, фармацевтическое или иное образование, требованиям к осуществлению медицинской деятельности по определенной медицинской специальности либо фармацевтической деятельности. Аккредитация специалиста проводится аккредитационной комиссией по окончании освоения им профессиональных образовательных программ медицинского образования или фармацевтического образования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реже одного раза в пять лет.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9"/>
            <a:ext cx="2212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8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2293183"/>
            <a:ext cx="8363272" cy="41565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от 21 ноября 2011 г. N 323-ФЗ "Об основах охраны здоровья граждан в Российской Федерации" (с изменениями и дополнениями)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Статья 69. Право на осуществление медицинской деятельности и фармацевтической деятельности</a:t>
            </a:r>
          </a:p>
          <a:p>
            <a:pPr marL="85725" indent="466725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Лица, имеющие медицинское или фармацевтическое образование, не работавшие по своей специальности более пяти лет, могут быть допущены к осуществлению медицинской деятельности или фармацевтической деятельности в соответствии с полученной специальностью после прохождения обучения по дополнительным профессиональным программам (повышение квалификации, профессиональная переподготовка) и прохождения аккредитации специалиста.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9"/>
            <a:ext cx="2212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27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2293183"/>
            <a:ext cx="8363272" cy="415657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МЗ РФ № 709н от 28.10.2022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«Об утверждении Положения об аккредитации специалистов»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1 января 2023 г. по 1 января 2029 г. 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первичная аккредитация (2016)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первичная специализированная аккредитация (2019 – 6 специальностей)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первичная специализированная аккредитация (2020 – все специальности)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периодическая аккредитация (2021)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Аккредитация специалистов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9"/>
            <a:ext cx="2212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1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856984" cy="43725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включает в себя один этап – </a:t>
            </a: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оценку портфолио</a:t>
            </a:r>
          </a:p>
          <a:p>
            <a:pPr marL="0" indent="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Портфолио формируется лицом самостоятельно.</a:t>
            </a:r>
          </a:p>
          <a:p>
            <a:pPr marL="0" indent="447675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Портфолио формируется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 последние пять лет со дня получения последнего сертификата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специалиста или свидетельства об аккредитации специалиста</a:t>
            </a:r>
          </a:p>
          <a:p>
            <a:pPr marL="0" indent="447675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2974" y="476672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96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94" y="69441"/>
            <a:ext cx="8277606" cy="695578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аккредитация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75BC6B-7B3F-6CE2-DB90-A6FB2C1F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700439"/>
            <a:ext cx="6192688" cy="26085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5BD56-37D8-473F-A4AA-AB9A0EEB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" y="72631"/>
            <a:ext cx="1621677" cy="1615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EDB854-5262-7351-0C32-9E845A915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021" y="3140969"/>
            <a:ext cx="4036235" cy="37170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278C7E-833B-23F0-EEC8-DADBA72BB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67422"/>
            <a:ext cx="5194294" cy="28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145"/>
            <a:ext cx="8277606" cy="69557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профессиональной деятельности аккредитуемого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48" y="1636111"/>
            <a:ext cx="4920600" cy="501574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результаты работы в соответствии с выполняемой трудовой функцией за отчетный период (в соответствии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по последнему месту работы аккредитуемого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согласовывает руководитель организации, в которой аккредитуемый осуществляет профессиональную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5BD56-37D8-473F-A4AA-AB9A0EEB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8" y="72631"/>
            <a:ext cx="1621677" cy="16155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F89F12-ED0A-7B78-D9A3-90F0B454B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2" r="6937" b="2570"/>
          <a:stretch/>
        </p:blipFill>
        <p:spPr>
          <a:xfrm>
            <a:off x="5004048" y="1196752"/>
            <a:ext cx="4056504" cy="52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08" y="1837912"/>
            <a:ext cx="8856984" cy="4660627"/>
          </a:xfrm>
        </p:spPr>
        <p:txBody>
          <a:bodyPr>
            <a:normAutofit fontScale="92500" lnSpcReduction="20000"/>
          </a:bodyPr>
          <a:lstStyle/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случае отказа руководителя в согласовании отчета о профессиональной деятельности: </a:t>
            </a:r>
          </a:p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представляется мотивированный отказ в его согласовании. </a:t>
            </a:r>
          </a:p>
          <a:p>
            <a:pPr marL="0" indent="447675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Если аккредитуемый является временно неработающим, в портфолио прикладывается отчет без подписи руководителя.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355535"/>
            <a:ext cx="6473825" cy="9409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Периодическая аккредитация специалистов</a:t>
            </a:r>
          </a:p>
        </p:txBody>
      </p:sp>
      <p:pic>
        <p:nvPicPr>
          <p:cNvPr id="2668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30"/>
            <a:ext cx="1619671" cy="16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389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1101</Words>
  <Application>Microsoft Office PowerPoint</Application>
  <PresentationFormat>Экран (4:3)</PresentationFormat>
  <Paragraphs>124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  Новое в дополнительном профессиональном образовании врачей.  Аккредитация медицинских работников.</vt:lpstr>
      <vt:lpstr>Аккредитация специалистов</vt:lpstr>
      <vt:lpstr>Аккредитация специалистов</vt:lpstr>
      <vt:lpstr>Аккредитация специалистов</vt:lpstr>
      <vt:lpstr>Аккредитация специалистов</vt:lpstr>
      <vt:lpstr>Периодическая аккредитация специалистов</vt:lpstr>
      <vt:lpstr>Периодическая аккредитация</vt:lpstr>
      <vt:lpstr>Отчёт о профессиональной деятельности аккредитуемого</vt:lpstr>
      <vt:lpstr>Периодическая аккредитация специалистов</vt:lpstr>
      <vt:lpstr>Сведения об освоении программ повышения квалификации</vt:lpstr>
      <vt:lpstr>Способы подачи заявлений (п. 88):</vt:lpstr>
      <vt:lpstr>Периодическая аккредитация специалистов</vt:lpstr>
      <vt:lpstr>Федеральный регистр медицинских и фармацевтических работников </vt:lpstr>
      <vt:lpstr>Федеральный регистр медицинских и фармацевтических работников </vt:lpstr>
      <vt:lpstr>Федеральный регистр медицинских и фармацевтических работников 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Периодическая аккредитация специалистов</vt:lpstr>
      <vt:lpstr>  Новое в дополнительном профессиональном образовании врачей.  Аккредитация медицинских работников.</vt:lpstr>
    </vt:vector>
  </TitlesOfParts>
  <Company>Happy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выпускной аттестации врачей клинических интернов и ординаторов выпуска 2010 г.</dc:title>
  <dc:creator>Happy User</dc:creator>
  <cp:lastModifiedBy>Андрей Сергеевич Колчин</cp:lastModifiedBy>
  <cp:revision>438</cp:revision>
  <cp:lastPrinted>2013-10-16T08:39:47Z</cp:lastPrinted>
  <dcterms:created xsi:type="dcterms:W3CDTF">2010-10-19T10:32:46Z</dcterms:created>
  <dcterms:modified xsi:type="dcterms:W3CDTF">2023-03-20T07:44:01Z</dcterms:modified>
</cp:coreProperties>
</file>