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7" r:id="rId4"/>
    <p:sldId id="278" r:id="rId5"/>
    <p:sldId id="279" r:id="rId6"/>
    <p:sldId id="280" r:id="rId7"/>
    <p:sldId id="269" r:id="rId8"/>
    <p:sldId id="270" r:id="rId9"/>
    <p:sldId id="271" r:id="rId10"/>
    <p:sldId id="272" r:id="rId11"/>
    <p:sldId id="273" r:id="rId12"/>
    <p:sldId id="274" r:id="rId13"/>
    <p:sldId id="281" r:id="rId14"/>
    <p:sldId id="257" r:id="rId15"/>
    <p:sldId id="259" r:id="rId16"/>
    <p:sldId id="258" r:id="rId17"/>
    <p:sldId id="260" r:id="rId18"/>
    <p:sldId id="261" r:id="rId19"/>
    <p:sldId id="263" r:id="rId20"/>
    <p:sldId id="262" r:id="rId21"/>
    <p:sldId id="264" r:id="rId22"/>
    <p:sldId id="265" r:id="rId23"/>
    <p:sldId id="267" r:id="rId24"/>
    <p:sldId id="266" r:id="rId25"/>
    <p:sldId id="276" r:id="rId26"/>
    <p:sldId id="27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4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B821E-8DAB-4B15-B1A0-1F9BB726CF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Особенности диагностики профессиональных интоксикаций в современных условиях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68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0"/>
            <a:ext cx="8539162" cy="6143625"/>
          </a:xfrm>
          <a:noFill/>
        </p:spPr>
      </p:pic>
      <p:sp>
        <p:nvSpPr>
          <p:cNvPr id="36868" name="TextBox 4"/>
          <p:cNvSpPr txBox="1">
            <a:spLocks noChangeArrowheads="1"/>
          </p:cNvSpPr>
          <p:nvPr/>
        </p:nvSpPr>
        <p:spPr bwMode="auto">
          <a:xfrm>
            <a:off x="966788" y="6286500"/>
            <a:ext cx="8177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Зибарев Е.В., Чащин В.П., Ингвар Томассен , Даг Эллингсен , 2017 г., СПб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78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0"/>
            <a:ext cx="8326438" cy="6084888"/>
          </a:xfrm>
          <a:noFill/>
        </p:spPr>
      </p:pic>
      <p:sp>
        <p:nvSpPr>
          <p:cNvPr id="37892" name="TextBox 4"/>
          <p:cNvSpPr txBox="1">
            <a:spLocks noChangeArrowheads="1"/>
          </p:cNvSpPr>
          <p:nvPr/>
        </p:nvSpPr>
        <p:spPr bwMode="auto">
          <a:xfrm>
            <a:off x="966788" y="6286500"/>
            <a:ext cx="8177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Зибарев Е.В., Чащин В.П., Ингвар Томассен , Даг Эллингсен , 2017 г., СПб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89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0"/>
            <a:ext cx="8429625" cy="6462713"/>
          </a:xfrm>
          <a:noFill/>
        </p:spPr>
      </p:pic>
      <p:sp>
        <p:nvSpPr>
          <p:cNvPr id="38916" name="TextBox 4"/>
          <p:cNvSpPr txBox="1">
            <a:spLocks noChangeArrowheads="1"/>
          </p:cNvSpPr>
          <p:nvPr/>
        </p:nvSpPr>
        <p:spPr bwMode="auto">
          <a:xfrm>
            <a:off x="966788" y="6488113"/>
            <a:ext cx="81772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Зибарев Е.В., Чащин В.П., Ингвар Томассен , Даг Эллингсен , 2017 г., СПб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10" y="2643182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Место </a:t>
            </a:r>
            <a:r>
              <a:rPr lang="ru-RU" dirty="0" err="1" smtClean="0"/>
              <a:t>электронейромиографии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в диагностике профессиональных заболеваний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14348" y="785794"/>
            <a:ext cx="7772400" cy="1500187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4"/>
            <a:ext cx="8572560" cy="5643602"/>
          </a:xfrm>
        </p:spPr>
        <p:txBody>
          <a:bodyPr>
            <a:normAutofit/>
          </a:bodyPr>
          <a:lstStyle/>
          <a:p>
            <a:r>
              <a:rPr lang="ru-RU" dirty="0" smtClean="0"/>
              <a:t>ЭНМГ в настоящий момент является </a:t>
            </a:r>
            <a:r>
              <a:rPr lang="ru-RU" dirty="0" smtClean="0"/>
              <a:t>единственной методикой</a:t>
            </a:r>
            <a:r>
              <a:rPr lang="ru-RU" dirty="0" smtClean="0"/>
              <a:t>, дающей возможность </a:t>
            </a:r>
            <a:r>
              <a:rPr lang="ru-RU" b="1" dirty="0" smtClean="0"/>
              <a:t>адекватно оценить </a:t>
            </a:r>
            <a:r>
              <a:rPr lang="ru-RU" b="1" dirty="0" smtClean="0"/>
              <a:t>функциональную целостность </a:t>
            </a:r>
            <a:r>
              <a:rPr lang="ru-RU" b="1" dirty="0" smtClean="0"/>
              <a:t>нервно-мышечного аппарата. </a:t>
            </a:r>
            <a:endParaRPr lang="ru-RU" b="1" dirty="0" smtClean="0"/>
          </a:p>
          <a:p>
            <a:endParaRPr lang="ru-RU" dirty="0" smtClean="0"/>
          </a:p>
          <a:p>
            <a:r>
              <a:rPr lang="ru-RU" dirty="0" err="1" smtClean="0"/>
              <a:t>Электронейромиография</a:t>
            </a:r>
            <a:r>
              <a:rPr lang="ru-RU" dirty="0" smtClean="0"/>
              <a:t> </a:t>
            </a:r>
            <a:r>
              <a:rPr lang="ru-RU" dirty="0" smtClean="0"/>
              <a:t>– </a:t>
            </a:r>
            <a:r>
              <a:rPr lang="ru-RU" dirty="0" smtClean="0"/>
              <a:t>самый </a:t>
            </a:r>
            <a:r>
              <a:rPr lang="ru-RU" dirty="0" smtClean="0"/>
              <a:t>информативный метод исследования, помогающий </a:t>
            </a:r>
            <a:r>
              <a:rPr lang="ru-RU" dirty="0" smtClean="0"/>
              <a:t>диагностировать  заболевания </a:t>
            </a:r>
            <a:r>
              <a:rPr lang="ru-RU" dirty="0" smtClean="0"/>
              <a:t>верхних и нижних конечностей.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401080" cy="585791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В отличие </a:t>
            </a:r>
            <a:r>
              <a:rPr lang="ru-RU" dirty="0" smtClean="0"/>
              <a:t>от центральной нервной системы (ЦНС), </a:t>
            </a:r>
            <a:r>
              <a:rPr lang="ru-RU" b="1" dirty="0" smtClean="0"/>
              <a:t>периферические </a:t>
            </a:r>
            <a:r>
              <a:rPr lang="ru-RU" b="1" dirty="0" smtClean="0"/>
              <a:t>нервы не </a:t>
            </a:r>
            <a:r>
              <a:rPr lang="ru-RU" b="1" dirty="0" smtClean="0"/>
              <a:t>имеют мощной костной защиты и гистогематического барьера. </a:t>
            </a:r>
            <a:endParaRPr lang="ru-RU" b="1" dirty="0" smtClean="0"/>
          </a:p>
          <a:p>
            <a:endParaRPr lang="ru-RU" dirty="0" smtClean="0"/>
          </a:p>
          <a:p>
            <a:r>
              <a:rPr lang="ru-RU" dirty="0" smtClean="0"/>
              <a:t>Уязвимость </a:t>
            </a:r>
            <a:r>
              <a:rPr lang="ru-RU" dirty="0" smtClean="0"/>
              <a:t>их определяется большой протяженностью и высокой </a:t>
            </a:r>
            <a:r>
              <a:rPr lang="ru-RU" dirty="0" smtClean="0"/>
              <a:t>чувствительностью </a:t>
            </a:r>
            <a:r>
              <a:rPr lang="ru-RU" dirty="0" smtClean="0"/>
              <a:t>к различным экзогенным и эндогенным факторам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Н.Ф</a:t>
            </a:r>
            <a:r>
              <a:rPr lang="ru-RU" dirty="0" smtClean="0"/>
              <a:t>. </a:t>
            </a:r>
            <a:r>
              <a:rPr lang="ru-RU" dirty="0" err="1" smtClean="0"/>
              <a:t>Измеров</a:t>
            </a:r>
            <a:r>
              <a:rPr lang="ru-RU" dirty="0" smtClean="0"/>
              <a:t> (1996</a:t>
            </a:r>
            <a:r>
              <a:rPr lang="ru-RU" dirty="0" smtClean="0"/>
              <a:t>) показал, что закономерным является повреждение </a:t>
            </a:r>
            <a:r>
              <a:rPr lang="ru-RU" dirty="0" smtClean="0"/>
              <a:t>периферической </a:t>
            </a:r>
            <a:r>
              <a:rPr lang="ru-RU" dirty="0" smtClean="0"/>
              <a:t>нервной системы при воздействии токсико-химических </a:t>
            </a:r>
            <a:r>
              <a:rPr lang="ru-RU" dirty="0" smtClean="0"/>
              <a:t>факторов, вибрации</a:t>
            </a:r>
            <a:r>
              <a:rPr lang="ru-RU" dirty="0" smtClean="0"/>
              <a:t>, функциональном перенапряжении.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smtClean="0"/>
              <a:t>материалах </a:t>
            </a:r>
            <a:r>
              <a:rPr lang="ru-RU" dirty="0" smtClean="0"/>
              <a:t>ВОЗ </a:t>
            </a:r>
            <a:r>
              <a:rPr lang="ru-RU" dirty="0" smtClean="0"/>
              <a:t>(1987) говорится, </a:t>
            </a:r>
            <a:r>
              <a:rPr lang="ru-RU" dirty="0" smtClean="0"/>
              <a:t>что </a:t>
            </a:r>
            <a:r>
              <a:rPr lang="ru-RU" b="1" dirty="0" smtClean="0"/>
              <a:t>одним из </a:t>
            </a:r>
            <a:r>
              <a:rPr lang="ru-RU" b="1" dirty="0" smtClean="0"/>
              <a:t>обязательных </a:t>
            </a:r>
            <a:r>
              <a:rPr lang="ru-RU" b="1" dirty="0" smtClean="0"/>
              <a:t>методов </a:t>
            </a:r>
            <a:r>
              <a:rPr lang="ru-RU" b="1" dirty="0" smtClean="0"/>
              <a:t>исследования для </a:t>
            </a:r>
            <a:r>
              <a:rPr lang="ru-RU" b="1" dirty="0" smtClean="0"/>
              <a:t>установления </a:t>
            </a:r>
            <a:r>
              <a:rPr lang="ru-RU" b="1" dirty="0" smtClean="0"/>
              <a:t>диагноза периферической невропатии является </a:t>
            </a:r>
            <a:r>
              <a:rPr lang="ru-RU" b="1" dirty="0" err="1" smtClean="0"/>
              <a:t>электронейромиография</a:t>
            </a:r>
            <a:r>
              <a:rPr lang="ru-RU" dirty="0" smtClean="0"/>
              <a:t>. 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Она </a:t>
            </a:r>
            <a:r>
              <a:rPr lang="ru-RU" b="1" dirty="0" smtClean="0"/>
              <a:t>включает оценку двигательной и чувствительной </a:t>
            </a:r>
            <a:r>
              <a:rPr lang="ru-RU" b="1" dirty="0" smtClean="0"/>
              <a:t>функции нерва</a:t>
            </a:r>
            <a:r>
              <a:rPr lang="ru-RU" b="1" dirty="0" smtClean="0"/>
              <a:t>, нервно-мышечного синапса, чувствительных окончаний (</a:t>
            </a:r>
            <a:r>
              <a:rPr lang="ru-RU" b="1" dirty="0" smtClean="0"/>
              <a:t>косвенно) и </a:t>
            </a:r>
            <a:r>
              <a:rPr lang="ru-RU" b="1" dirty="0" smtClean="0"/>
              <a:t>скелетной мускулатуры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646212" cy="614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Показателем патологии является снижение амплитуды М-ответа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стимуляции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дистальной точке, что происходит при поражении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аксонов, при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мышечных процессах (как первичных, так и вторичных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214554"/>
            <a:ext cx="8622670" cy="396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04"/>
            <a:ext cx="8643998" cy="600079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Скорость проведения импульса, как уже указывалось выше, </a:t>
            </a:r>
            <a:r>
              <a:rPr lang="ru-RU" dirty="0" smtClean="0"/>
              <a:t>зависит  от </a:t>
            </a:r>
            <a:r>
              <a:rPr lang="ru-RU" dirty="0" smtClean="0"/>
              <a:t>степени </a:t>
            </a:r>
            <a:r>
              <a:rPr lang="ru-RU" dirty="0" err="1" smtClean="0"/>
              <a:t>миелинизации</a:t>
            </a:r>
            <a:r>
              <a:rPr lang="ru-RU" dirty="0" smtClean="0"/>
              <a:t> и толщины аксона.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Чем </a:t>
            </a:r>
            <a:r>
              <a:rPr lang="ru-RU" dirty="0" smtClean="0"/>
              <a:t>больше диаметр </a:t>
            </a:r>
            <a:r>
              <a:rPr lang="ru-RU" dirty="0" smtClean="0"/>
              <a:t>аксона  и </a:t>
            </a:r>
            <a:r>
              <a:rPr lang="ru-RU" dirty="0" smtClean="0"/>
              <a:t>более </a:t>
            </a:r>
            <a:r>
              <a:rPr lang="ru-RU" dirty="0" err="1" smtClean="0"/>
              <a:t>миелинизировано</a:t>
            </a:r>
            <a:r>
              <a:rPr lang="ru-RU" dirty="0" smtClean="0"/>
              <a:t> волокно, тем больше СПИ. </a:t>
            </a:r>
            <a:r>
              <a:rPr lang="ru-RU" dirty="0" smtClean="0"/>
              <a:t> Поэтому сенсорные </a:t>
            </a:r>
            <a:r>
              <a:rPr lang="ru-RU" dirty="0" smtClean="0"/>
              <a:t>волокна имеют большую скорость проведения, чем моторные</a:t>
            </a:r>
            <a:r>
              <a:rPr lang="ru-RU" b="1" dirty="0" smtClean="0"/>
              <a:t>. </a:t>
            </a:r>
            <a:r>
              <a:rPr lang="ru-RU" b="1" dirty="0" smtClean="0"/>
              <a:t>При разрушении </a:t>
            </a:r>
            <a:r>
              <a:rPr lang="ru-RU" b="1" dirty="0" smtClean="0"/>
              <a:t>миелина на каком-либо участке возбуждение проводится </a:t>
            </a:r>
            <a:r>
              <a:rPr lang="ru-RU" b="1" dirty="0" smtClean="0"/>
              <a:t>на порядок </a:t>
            </a:r>
            <a:r>
              <a:rPr lang="ru-RU" b="1" dirty="0" smtClean="0"/>
              <a:t>медленнее</a:t>
            </a:r>
            <a:r>
              <a:rPr lang="ru-RU" dirty="0" smtClean="0"/>
              <a:t>. </a:t>
            </a:r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Минимально </a:t>
            </a:r>
            <a:r>
              <a:rPr lang="ru-RU" b="1" dirty="0" smtClean="0"/>
              <a:t>допустимое значение скорости </a:t>
            </a:r>
            <a:r>
              <a:rPr lang="ru-RU" b="1" dirty="0" smtClean="0"/>
              <a:t>проведения </a:t>
            </a:r>
            <a:r>
              <a:rPr lang="ru-RU" b="1" dirty="0" smtClean="0"/>
              <a:t>импульса </a:t>
            </a:r>
            <a:r>
              <a:rPr lang="ru-RU" dirty="0" smtClean="0"/>
              <a:t>по моторным аксонам, согласно работам Б.М. </a:t>
            </a:r>
            <a:r>
              <a:rPr lang="ru-RU" dirty="0" err="1" smtClean="0"/>
              <a:t>Гехта</a:t>
            </a:r>
            <a:r>
              <a:rPr lang="ru-RU" dirty="0" smtClean="0"/>
              <a:t> </a:t>
            </a:r>
            <a:r>
              <a:rPr lang="ru-RU" dirty="0" smtClean="0"/>
              <a:t>и М.И</a:t>
            </a:r>
            <a:r>
              <a:rPr lang="ru-RU" dirty="0" smtClean="0"/>
              <a:t>. Самойлова, у здорового человека </a:t>
            </a:r>
            <a:r>
              <a:rPr lang="ru-RU" b="1" dirty="0" smtClean="0"/>
              <a:t>для периферических нервов </a:t>
            </a:r>
            <a:r>
              <a:rPr lang="ru-RU" b="1" dirty="0" smtClean="0"/>
              <a:t>рук – </a:t>
            </a:r>
            <a:r>
              <a:rPr lang="ru-RU" b="1" dirty="0" smtClean="0"/>
              <a:t>50 м/с, ног – 40 м/с.</a:t>
            </a:r>
            <a:r>
              <a:rPr lang="ru-RU" dirty="0" smtClean="0"/>
              <a:t> </a:t>
            </a:r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786874" cy="635798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При </a:t>
            </a:r>
            <a:r>
              <a:rPr lang="ru-RU" dirty="0" smtClean="0"/>
              <a:t>клинической оценке результатов всегда </a:t>
            </a:r>
            <a:r>
              <a:rPr lang="ru-RU" dirty="0" smtClean="0"/>
              <a:t>необходимо </a:t>
            </a:r>
            <a:r>
              <a:rPr lang="ru-RU" dirty="0" smtClean="0"/>
              <a:t>учитывать, что снижение температуры кожи на 1 °С может </a:t>
            </a:r>
            <a:r>
              <a:rPr lang="ru-RU" dirty="0" smtClean="0"/>
              <a:t>приводить </a:t>
            </a:r>
            <a:r>
              <a:rPr lang="ru-RU" dirty="0" smtClean="0"/>
              <a:t>к падению СПИ на 2–5 м/с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Моторная СПИ значительно снижается при </a:t>
            </a:r>
            <a:r>
              <a:rPr lang="ru-RU" dirty="0" err="1" smtClean="0"/>
              <a:t>демиелинизирующих</a:t>
            </a:r>
            <a:r>
              <a:rPr lang="ru-RU" dirty="0" smtClean="0"/>
              <a:t> </a:t>
            </a:r>
            <a:r>
              <a:rPr lang="ru-RU" dirty="0" smtClean="0"/>
              <a:t>процессах, вызванных любыми патологическими изменениями </a:t>
            </a:r>
            <a:r>
              <a:rPr lang="ru-RU" b="1" dirty="0" smtClean="0"/>
              <a:t>(</a:t>
            </a:r>
            <a:r>
              <a:rPr lang="ru-RU" b="1" dirty="0" smtClean="0"/>
              <a:t>до   20–70 %).</a:t>
            </a:r>
          </a:p>
          <a:p>
            <a:endParaRPr lang="ru-RU" b="1" dirty="0" smtClean="0"/>
          </a:p>
          <a:p>
            <a:r>
              <a:rPr lang="ru-RU" dirty="0" smtClean="0"/>
              <a:t>В </a:t>
            </a:r>
            <a:r>
              <a:rPr lang="ru-RU" dirty="0" smtClean="0"/>
              <a:t>норме, при соблюдении техники исследования, выявляется </a:t>
            </a:r>
            <a:r>
              <a:rPr lang="ru-RU" dirty="0" smtClean="0"/>
              <a:t>следующая </a:t>
            </a:r>
            <a:r>
              <a:rPr lang="ru-RU" dirty="0" smtClean="0"/>
              <a:t>зависимость – </a:t>
            </a:r>
            <a:r>
              <a:rPr lang="ru-RU" b="1" dirty="0" smtClean="0"/>
              <a:t>СПИ, определенная в проксимальных </a:t>
            </a:r>
            <a:r>
              <a:rPr lang="ru-RU" b="1" dirty="0" smtClean="0"/>
              <a:t>отделах нерва</a:t>
            </a:r>
            <a:r>
              <a:rPr lang="ru-RU" b="1" dirty="0" smtClean="0"/>
              <a:t>, всегда выше, чем в дистальных. </a:t>
            </a:r>
            <a:endParaRPr lang="ru-RU" b="1" dirty="0" smtClean="0"/>
          </a:p>
          <a:p>
            <a:r>
              <a:rPr lang="ru-RU" dirty="0" smtClean="0"/>
              <a:t>В </a:t>
            </a:r>
            <a:r>
              <a:rPr lang="ru-RU" dirty="0" smtClean="0"/>
              <a:t>местах физиологических </a:t>
            </a:r>
            <a:r>
              <a:rPr lang="ru-RU" dirty="0" smtClean="0"/>
              <a:t>пере </a:t>
            </a:r>
            <a:r>
              <a:rPr lang="ru-RU" dirty="0" err="1" smtClean="0"/>
              <a:t>гибов</a:t>
            </a:r>
            <a:r>
              <a:rPr lang="ru-RU" dirty="0" smtClean="0"/>
              <a:t> </a:t>
            </a:r>
            <a:r>
              <a:rPr lang="ru-RU" dirty="0" smtClean="0"/>
              <a:t>(суставы, сухожильные прижатия) СПИ может незначительно </a:t>
            </a:r>
            <a:r>
              <a:rPr lang="ru-RU" dirty="0" err="1" smtClean="0"/>
              <a:t>сни</a:t>
            </a:r>
            <a:r>
              <a:rPr lang="ru-RU" dirty="0" smtClean="0"/>
              <a:t> жаться </a:t>
            </a:r>
            <a:r>
              <a:rPr lang="ru-RU" dirty="0" smtClean="0"/>
              <a:t>(до 5 м/с</a:t>
            </a:r>
            <a:r>
              <a:rPr lang="ru-RU" dirty="0" smtClean="0"/>
              <a:t>).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Для адекватной количественной оценки динамики </a:t>
            </a:r>
            <a:r>
              <a:rPr lang="ru-RU" dirty="0" smtClean="0"/>
              <a:t>СПИ </a:t>
            </a:r>
            <a:r>
              <a:rPr lang="ru-RU" dirty="0" err="1" smtClean="0"/>
              <a:t>эфф</a:t>
            </a:r>
            <a:r>
              <a:rPr lang="ru-RU" dirty="0" smtClean="0"/>
              <a:t>. введен проксимально-дистальный коэффициент, который в </a:t>
            </a:r>
            <a:r>
              <a:rPr lang="ru-RU" dirty="0" smtClean="0"/>
              <a:t>норме составляет </a:t>
            </a:r>
            <a:r>
              <a:rPr lang="ru-RU" dirty="0" smtClean="0"/>
              <a:t>1,2–0,98 и вычисляется как соотношение:</a:t>
            </a:r>
          </a:p>
          <a:p>
            <a:r>
              <a:rPr lang="ru-RU" b="1" dirty="0" smtClean="0"/>
              <a:t>СПИ </a:t>
            </a:r>
            <a:r>
              <a:rPr lang="ru-RU" b="1" dirty="0" err="1" smtClean="0"/>
              <a:t>эфф</a:t>
            </a:r>
            <a:r>
              <a:rPr lang="ru-RU" b="1" dirty="0" smtClean="0"/>
              <a:t>. проксимальная / СПИ </a:t>
            </a:r>
            <a:r>
              <a:rPr lang="ru-RU" b="1" dirty="0" err="1" smtClean="0"/>
              <a:t>эфф</a:t>
            </a:r>
            <a:r>
              <a:rPr lang="ru-RU" b="1" dirty="0" smtClean="0"/>
              <a:t>. дистальная.</a:t>
            </a: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17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2875"/>
            <a:ext cx="9144000" cy="6715125"/>
          </a:xfrm>
          <a:noFill/>
        </p:spPr>
      </p:pic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966788" y="6286500"/>
            <a:ext cx="8177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err="1"/>
              <a:t>Зибарев</a:t>
            </a:r>
            <a:r>
              <a:rPr lang="ru-RU" dirty="0"/>
              <a:t> Е.В., Чащин В.П., </a:t>
            </a:r>
            <a:r>
              <a:rPr lang="ru-RU" dirty="0" err="1"/>
              <a:t>Ингвар</a:t>
            </a:r>
            <a:r>
              <a:rPr lang="ru-RU" dirty="0"/>
              <a:t> </a:t>
            </a:r>
            <a:r>
              <a:rPr lang="ru-RU" dirty="0" err="1"/>
              <a:t>Томассен</a:t>
            </a:r>
            <a:r>
              <a:rPr lang="ru-RU" dirty="0"/>
              <a:t> , </a:t>
            </a:r>
            <a:r>
              <a:rPr lang="ru-RU" dirty="0" err="1"/>
              <a:t>Даг</a:t>
            </a:r>
            <a:r>
              <a:rPr lang="ru-RU" dirty="0"/>
              <a:t> </a:t>
            </a:r>
            <a:r>
              <a:rPr lang="ru-RU" dirty="0" err="1"/>
              <a:t>Эллингсен</a:t>
            </a:r>
            <a:r>
              <a:rPr lang="ru-RU" dirty="0"/>
              <a:t> , 2017 г., СПб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ЭЛЕКТРОНЕЙРОМИОГРАФИЧЕСКИЕ ПОКАЗАТЕЛИ </a:t>
            </a:r>
            <a:r>
              <a:rPr lang="ru-RU" b="1" dirty="0" smtClean="0"/>
              <a:t>У ПАЦИЕНТОВ </a:t>
            </a:r>
            <a:r>
              <a:rPr lang="ru-RU" b="1" dirty="0" smtClean="0"/>
              <a:t>С </a:t>
            </a:r>
            <a:r>
              <a:rPr lang="ru-RU" b="1" dirty="0" smtClean="0"/>
              <a:t> ПОЛИНЕВРОПАТИЕЙ ПРОФЕССИОНАЛЬНОГО ГЕНЕЗА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dirty="0" smtClean="0"/>
              <a:t>         Достаточно </a:t>
            </a:r>
            <a:r>
              <a:rPr lang="ru-RU" dirty="0" smtClean="0"/>
              <a:t>часто встречаемым заболеванием </a:t>
            </a:r>
            <a:r>
              <a:rPr lang="ru-RU" dirty="0" smtClean="0"/>
              <a:t>периферической нервной </a:t>
            </a:r>
            <a:r>
              <a:rPr lang="ru-RU" dirty="0" smtClean="0"/>
              <a:t>системы является профессиональная </a:t>
            </a:r>
            <a:r>
              <a:rPr lang="ru-RU" dirty="0" err="1" smtClean="0"/>
              <a:t>полиневропатия</a:t>
            </a:r>
            <a:r>
              <a:rPr lang="ru-RU" dirty="0" smtClean="0"/>
              <a:t>, для </a:t>
            </a:r>
            <a:r>
              <a:rPr lang="ru-RU" dirty="0" smtClean="0"/>
              <a:t>ко торой </a:t>
            </a:r>
            <a:r>
              <a:rPr lang="ru-RU" dirty="0" smtClean="0"/>
              <a:t>характерно одновременное поражение нервов верхних и </a:t>
            </a:r>
            <a:r>
              <a:rPr lang="ru-RU" dirty="0" smtClean="0"/>
              <a:t>нижних  конечностей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Ключевыми проявлениями патологии считаются нарушения </a:t>
            </a:r>
            <a:r>
              <a:rPr lang="ru-RU" dirty="0" smtClean="0"/>
              <a:t>чувствительности</a:t>
            </a:r>
            <a:r>
              <a:rPr lang="ru-RU" dirty="0" smtClean="0"/>
              <a:t>, ощущение парестезий (когда мурашки как бы </a:t>
            </a:r>
            <a:r>
              <a:rPr lang="ru-RU" dirty="0" smtClean="0"/>
              <a:t>ползают по </a:t>
            </a:r>
            <a:r>
              <a:rPr lang="ru-RU" dirty="0" smtClean="0"/>
              <a:t>коже), болевой синдром (может быть спонтанным или возникать </a:t>
            </a:r>
            <a:r>
              <a:rPr lang="ru-RU" dirty="0" smtClean="0"/>
              <a:t>при прикосновении </a:t>
            </a:r>
            <a:r>
              <a:rPr lang="ru-RU" dirty="0" smtClean="0"/>
              <a:t>к проблемной зоне) и прочие </a:t>
            </a:r>
            <a:r>
              <a:rPr lang="ru-RU" dirty="0" smtClean="0"/>
              <a:t> </a:t>
            </a:r>
            <a:r>
              <a:rPr lang="ru-RU" dirty="0" err="1" smtClean="0"/>
              <a:t>вегето-сосудистые</a:t>
            </a:r>
            <a:r>
              <a:rPr lang="ru-RU" dirty="0" smtClean="0"/>
              <a:t> расстройства</a:t>
            </a:r>
            <a:r>
              <a:rPr lang="ru-RU" dirty="0" smtClean="0"/>
              <a:t>, в основном дистальных частей конечностей.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Профессиональные </a:t>
            </a:r>
            <a:r>
              <a:rPr lang="ru-RU" dirty="0" err="1" smtClean="0"/>
              <a:t>полиневропатии</a:t>
            </a:r>
            <a:r>
              <a:rPr lang="ru-RU" dirty="0" smtClean="0"/>
              <a:t> (ПНП), согласно перечню </a:t>
            </a:r>
            <a:r>
              <a:rPr lang="ru-RU" dirty="0" smtClean="0"/>
              <a:t>про  </a:t>
            </a:r>
            <a:r>
              <a:rPr lang="ru-RU" dirty="0" err="1" smtClean="0"/>
              <a:t>фессиональных</a:t>
            </a:r>
            <a:r>
              <a:rPr lang="ru-RU" dirty="0" smtClean="0"/>
              <a:t> </a:t>
            </a:r>
            <a:r>
              <a:rPr lang="ru-RU" dirty="0" smtClean="0"/>
              <a:t>заболеваний, утвержденному приказом №417н </a:t>
            </a:r>
            <a:r>
              <a:rPr lang="ru-RU" dirty="0" smtClean="0"/>
              <a:t>могут </a:t>
            </a:r>
            <a:r>
              <a:rPr lang="ru-RU" dirty="0" smtClean="0"/>
              <a:t>развиваться при выполнении работ</a:t>
            </a:r>
            <a:r>
              <a:rPr lang="ru-RU" dirty="0" smtClean="0"/>
              <a:t>,  связанных </a:t>
            </a:r>
            <a:r>
              <a:rPr lang="ru-RU" dirty="0" smtClean="0"/>
              <a:t>с воздействием локальной или общей вибрации, </a:t>
            </a:r>
            <a:r>
              <a:rPr lang="ru-RU" dirty="0" smtClean="0"/>
              <a:t>контактного ультразвука</a:t>
            </a:r>
            <a:r>
              <a:rPr lang="ru-RU" dirty="0" smtClean="0"/>
              <a:t>, физического перенапряжения, химических веществ и </a:t>
            </a:r>
            <a:r>
              <a:rPr lang="ru-RU" dirty="0" smtClean="0"/>
              <a:t>других вредных </a:t>
            </a:r>
            <a:r>
              <a:rPr lang="ru-RU" dirty="0" smtClean="0"/>
              <a:t>производственных факторов.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929718" cy="1143000"/>
          </a:xfrm>
        </p:spPr>
        <p:txBody>
          <a:bodyPr>
            <a:noAutofit/>
          </a:bodyPr>
          <a:lstStyle/>
          <a:p>
            <a:r>
              <a:rPr lang="ru-RU" sz="3200" b="1" i="1" dirty="0" smtClean="0"/>
              <a:t>ЭНМГ- </a:t>
            </a:r>
            <a:r>
              <a:rPr lang="ru-RU" sz="3200" b="1" i="1" dirty="0" smtClean="0"/>
              <a:t>показатели </a:t>
            </a:r>
            <a:r>
              <a:rPr lang="ru-RU" sz="3200" b="1" i="1" dirty="0" smtClean="0"/>
              <a:t> у пациентов с </a:t>
            </a:r>
            <a:r>
              <a:rPr lang="ru-RU" sz="3200" b="1" i="1" dirty="0" smtClean="0"/>
              <a:t>вибрационной болезнью, связанной с воздействием </a:t>
            </a:r>
            <a:r>
              <a:rPr lang="ru-RU" sz="3200" b="1" i="1" dirty="0" smtClean="0"/>
              <a:t>локальной  вибрации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668839"/>
          </a:xfrm>
        </p:spPr>
        <p:txBody>
          <a:bodyPr>
            <a:normAutofit/>
          </a:bodyPr>
          <a:lstStyle/>
          <a:p>
            <a:r>
              <a:rPr lang="ru-RU" dirty="0" smtClean="0"/>
              <a:t>При тестировании срединного нерва отмечается </a:t>
            </a:r>
            <a:r>
              <a:rPr lang="ru-RU" b="1" dirty="0" smtClean="0"/>
              <a:t>снижение </a:t>
            </a:r>
            <a:r>
              <a:rPr lang="ru-RU" b="1" dirty="0" smtClean="0"/>
              <a:t>СПИ до пороговых и </a:t>
            </a:r>
            <a:r>
              <a:rPr lang="ru-RU" b="1" dirty="0" err="1" smtClean="0"/>
              <a:t>субпороговых</a:t>
            </a:r>
            <a:r>
              <a:rPr lang="ru-RU" b="1" dirty="0" smtClean="0"/>
              <a:t> значений</a:t>
            </a:r>
            <a:r>
              <a:rPr lang="ru-RU" dirty="0" smtClean="0"/>
              <a:t>: до 47,5 м/с по </a:t>
            </a:r>
            <a:r>
              <a:rPr lang="ru-RU" dirty="0" smtClean="0"/>
              <a:t>проксимальному и до </a:t>
            </a:r>
            <a:r>
              <a:rPr lang="ru-RU" dirty="0" smtClean="0"/>
              <a:t>42,6 м/с по дистальному отрезку нервного ствола (участок от </a:t>
            </a:r>
            <a:r>
              <a:rPr lang="ru-RU" dirty="0" smtClean="0"/>
              <a:t>локтевого  сгиба </a:t>
            </a:r>
            <a:r>
              <a:rPr lang="ru-RU" dirty="0" smtClean="0"/>
              <a:t>до запястья). </a:t>
            </a:r>
            <a:r>
              <a:rPr lang="ru-RU" b="1" dirty="0" smtClean="0"/>
              <a:t>Значительно возрастает значение </a:t>
            </a:r>
            <a:r>
              <a:rPr lang="ru-RU" b="1" dirty="0" smtClean="0"/>
              <a:t>проксимально-дистального </a:t>
            </a:r>
            <a:r>
              <a:rPr lang="ru-RU" b="1" dirty="0" smtClean="0"/>
              <a:t>коэффициента </a:t>
            </a:r>
            <a:r>
              <a:rPr lang="ru-RU" dirty="0" smtClean="0"/>
              <a:t>(от 1,24 до 1,35) </a:t>
            </a:r>
            <a:r>
              <a:rPr lang="ru-RU" dirty="0" smtClean="0"/>
              <a:t>от 3,5 </a:t>
            </a:r>
            <a:r>
              <a:rPr lang="ru-RU" dirty="0" smtClean="0"/>
              <a:t>до 5,6 мс).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642918"/>
            <a:ext cx="8572560" cy="58579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    Обследование </a:t>
            </a:r>
            <a:r>
              <a:rPr lang="ru-RU" b="1" dirty="0" smtClean="0"/>
              <a:t>локтевого нерва выявляет следующие изменения</a:t>
            </a:r>
            <a:r>
              <a:rPr lang="ru-RU" dirty="0" smtClean="0"/>
              <a:t>:</a:t>
            </a:r>
          </a:p>
          <a:p>
            <a:r>
              <a:rPr lang="ru-RU" dirty="0" smtClean="0"/>
              <a:t>наряду с </a:t>
            </a:r>
            <a:r>
              <a:rPr lang="ru-RU" b="1" dirty="0" smtClean="0"/>
              <a:t>возрастанием значения проксимально-дистального </a:t>
            </a:r>
            <a:r>
              <a:rPr lang="ru-RU" b="1" dirty="0" smtClean="0"/>
              <a:t>коэффициента </a:t>
            </a:r>
            <a:r>
              <a:rPr lang="ru-RU" dirty="0" smtClean="0"/>
              <a:t>от 1,22 до 1,28 и </a:t>
            </a:r>
            <a:r>
              <a:rPr lang="ru-RU" b="1" dirty="0" err="1" smtClean="0"/>
              <a:t>резидуальной</a:t>
            </a:r>
            <a:r>
              <a:rPr lang="ru-RU" b="1" dirty="0" smtClean="0"/>
              <a:t> латентности </a:t>
            </a:r>
            <a:r>
              <a:rPr lang="ru-RU" dirty="0" smtClean="0"/>
              <a:t>от 2,5 до 3,41 мс, </a:t>
            </a:r>
            <a:r>
              <a:rPr lang="ru-RU" dirty="0" smtClean="0"/>
              <a:t>имеет  место </a:t>
            </a:r>
            <a:r>
              <a:rPr lang="ru-RU" b="1" dirty="0" smtClean="0"/>
              <a:t>значительное снижение скорости проведения импульса на </a:t>
            </a:r>
            <a:r>
              <a:rPr lang="ru-RU" b="1" dirty="0" smtClean="0"/>
              <a:t>отрезке,  соответствующем </a:t>
            </a:r>
            <a:r>
              <a:rPr lang="ru-RU" b="1" dirty="0" smtClean="0"/>
              <a:t>локтевому каналу </a:t>
            </a:r>
            <a:r>
              <a:rPr lang="ru-RU" dirty="0" smtClean="0"/>
              <a:t>(</a:t>
            </a:r>
            <a:r>
              <a:rPr lang="ru-RU" dirty="0" err="1" smtClean="0"/>
              <a:t>СПИл</a:t>
            </a:r>
            <a:r>
              <a:rPr lang="ru-RU" dirty="0" smtClean="0"/>
              <a:t>) до 45,2 м/с, что </a:t>
            </a:r>
            <a:r>
              <a:rPr lang="ru-RU" dirty="0" smtClean="0"/>
              <a:t>свидетельствует </a:t>
            </a:r>
            <a:r>
              <a:rPr lang="ru-RU" dirty="0" smtClean="0"/>
              <a:t>о </a:t>
            </a:r>
            <a:r>
              <a:rPr lang="ru-RU" b="1" dirty="0" smtClean="0"/>
              <a:t>локальном </a:t>
            </a:r>
            <a:r>
              <a:rPr lang="ru-RU" b="1" dirty="0" err="1" smtClean="0"/>
              <a:t>демиелинизирующем</a:t>
            </a:r>
            <a:r>
              <a:rPr lang="ru-RU" b="1" dirty="0" smtClean="0"/>
              <a:t> </a:t>
            </a:r>
            <a:r>
              <a:rPr lang="ru-RU" b="1" dirty="0" smtClean="0"/>
              <a:t>поражении </a:t>
            </a:r>
            <a:r>
              <a:rPr lang="ru-RU" b="1" dirty="0" smtClean="0"/>
              <a:t>нервного ствола </a:t>
            </a:r>
            <a:r>
              <a:rPr lang="ru-RU" b="1" dirty="0" smtClean="0"/>
              <a:t>в области </a:t>
            </a:r>
            <a:r>
              <a:rPr lang="ru-RU" b="1" dirty="0" smtClean="0"/>
              <a:t>локтевого сустава.</a:t>
            </a:r>
            <a:endParaRPr lang="ru-RU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52"/>
            <a:ext cx="7929618" cy="641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79690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Особенности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ЭНМГ-изменений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329642" cy="5214974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Вибрационная болезнь, связанная с воздействием </a:t>
            </a:r>
            <a:r>
              <a:rPr lang="ru-RU" b="1" dirty="0" smtClean="0"/>
              <a:t>локальной вибрации </a:t>
            </a:r>
            <a:r>
              <a:rPr lang="ru-RU" b="1" dirty="0" smtClean="0"/>
              <a:t>– </a:t>
            </a:r>
            <a:r>
              <a:rPr lang="ru-RU" dirty="0" smtClean="0"/>
              <a:t>функциональные изменения нервных стволов </a:t>
            </a:r>
            <a:r>
              <a:rPr lang="ru-RU" b="1" dirty="0" smtClean="0"/>
              <a:t>регистрируются </a:t>
            </a:r>
            <a:r>
              <a:rPr lang="ru-RU" b="1" dirty="0" smtClean="0"/>
              <a:t>не только на верхних, но и на нижних конечностях</a:t>
            </a:r>
            <a:r>
              <a:rPr lang="ru-RU" dirty="0" smtClean="0"/>
              <a:t>. </a:t>
            </a:r>
            <a:r>
              <a:rPr lang="ru-RU" dirty="0" smtClean="0"/>
              <a:t>Выявляется  ущемление </a:t>
            </a:r>
            <a:r>
              <a:rPr lang="ru-RU" b="1" dirty="0" smtClean="0"/>
              <a:t>нерва с развитием туннельной невропатии</a:t>
            </a:r>
            <a:r>
              <a:rPr lang="ru-RU" dirty="0" smtClean="0"/>
              <a:t> (</a:t>
            </a:r>
            <a:r>
              <a:rPr lang="ru-RU" dirty="0" err="1" smtClean="0"/>
              <a:t>компремируется</a:t>
            </a:r>
            <a:r>
              <a:rPr lang="ru-RU" dirty="0" smtClean="0"/>
              <a:t> локтевой </a:t>
            </a:r>
            <a:r>
              <a:rPr lang="ru-RU" dirty="0" smtClean="0"/>
              <a:t>нерв в </a:t>
            </a:r>
            <a:r>
              <a:rPr lang="ru-RU" dirty="0" err="1" smtClean="0"/>
              <a:t>кубитальном</a:t>
            </a:r>
            <a:r>
              <a:rPr lang="ru-RU" dirty="0" smtClean="0"/>
              <a:t> канале – 76 %, срединный нерв в </a:t>
            </a:r>
            <a:r>
              <a:rPr lang="ru-RU" dirty="0" err="1" smtClean="0"/>
              <a:t>карпальном</a:t>
            </a:r>
            <a:r>
              <a:rPr lang="ru-RU" dirty="0" smtClean="0"/>
              <a:t> </a:t>
            </a:r>
            <a:r>
              <a:rPr lang="ru-RU" dirty="0" smtClean="0"/>
              <a:t>канале – 44 </a:t>
            </a:r>
            <a:r>
              <a:rPr lang="ru-RU" dirty="0" smtClean="0"/>
              <a:t>%).</a:t>
            </a:r>
          </a:p>
          <a:p>
            <a:endParaRPr lang="ru-RU" dirty="0" smtClean="0"/>
          </a:p>
          <a:p>
            <a:r>
              <a:rPr lang="ru-RU" b="1" dirty="0" smtClean="0"/>
              <a:t>Хроническая ртутная интоксикация – у всех обследованных </a:t>
            </a:r>
            <a:r>
              <a:rPr lang="ru-RU" b="1" dirty="0" smtClean="0"/>
              <a:t>боль</a:t>
            </a:r>
            <a:r>
              <a:rPr lang="ru-RU" dirty="0" smtClean="0"/>
              <a:t>ных </a:t>
            </a:r>
            <a:r>
              <a:rPr lang="ru-RU" dirty="0" smtClean="0"/>
              <a:t>выявляется </a:t>
            </a:r>
            <a:r>
              <a:rPr lang="ru-RU" b="1" dirty="0" smtClean="0"/>
              <a:t>латентная (</a:t>
            </a:r>
            <a:r>
              <a:rPr lang="ru-RU" b="1" dirty="0" err="1" smtClean="0"/>
              <a:t>субклиническая</a:t>
            </a:r>
            <a:r>
              <a:rPr lang="ru-RU" b="1" dirty="0" smtClean="0"/>
              <a:t>) </a:t>
            </a:r>
            <a:r>
              <a:rPr lang="ru-RU" b="1" dirty="0" err="1" smtClean="0"/>
              <a:t>полиневропатия</a:t>
            </a:r>
            <a:r>
              <a:rPr lang="ru-RU" dirty="0" smtClean="0"/>
              <a:t>. </a:t>
            </a:r>
            <a:r>
              <a:rPr lang="ru-RU" dirty="0" smtClean="0"/>
              <a:t> </a:t>
            </a:r>
            <a:r>
              <a:rPr lang="ru-RU" dirty="0" err="1" smtClean="0"/>
              <a:t>Электронейромиография</a:t>
            </a:r>
            <a:r>
              <a:rPr lang="ru-RU" dirty="0" smtClean="0"/>
              <a:t> </a:t>
            </a:r>
            <a:r>
              <a:rPr lang="ru-RU" dirty="0" smtClean="0"/>
              <a:t>выявляет преимущественное поражение </a:t>
            </a:r>
            <a:r>
              <a:rPr lang="ru-RU" dirty="0" smtClean="0"/>
              <a:t>большеберцового </a:t>
            </a:r>
            <a:r>
              <a:rPr lang="ru-RU" dirty="0" smtClean="0"/>
              <a:t>нерва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b="1" dirty="0" smtClean="0"/>
              <a:t>Интоксикация комплексом токсических веществ – при </a:t>
            </a:r>
            <a:r>
              <a:rPr lang="ru-RU" b="1" dirty="0" smtClean="0"/>
              <a:t>данной </a:t>
            </a:r>
            <a:r>
              <a:rPr lang="ru-RU" dirty="0" smtClean="0"/>
              <a:t>патологии </a:t>
            </a:r>
            <a:r>
              <a:rPr lang="ru-RU" dirty="0" smtClean="0"/>
              <a:t>наиболее характерным является замедление </a:t>
            </a:r>
            <a:r>
              <a:rPr lang="ru-RU" b="1" dirty="0" smtClean="0"/>
              <a:t>прохождения импульса </a:t>
            </a:r>
            <a:r>
              <a:rPr lang="ru-RU" b="1" dirty="0" smtClean="0"/>
              <a:t>по концевым </a:t>
            </a:r>
            <a:r>
              <a:rPr lang="ru-RU" b="1" dirty="0" err="1" smtClean="0"/>
              <a:t>немиелинизированным</a:t>
            </a:r>
            <a:r>
              <a:rPr lang="ru-RU" b="1" dirty="0" smtClean="0"/>
              <a:t> </a:t>
            </a:r>
            <a:r>
              <a:rPr lang="ru-RU" dirty="0" smtClean="0"/>
              <a:t>участкам нерва также </a:t>
            </a:r>
            <a:r>
              <a:rPr lang="ru-RU" dirty="0" smtClean="0"/>
              <a:t>на верхних </a:t>
            </a:r>
            <a:r>
              <a:rPr lang="ru-RU" dirty="0" smtClean="0"/>
              <a:t>и нижних </a:t>
            </a:r>
            <a:r>
              <a:rPr lang="ru-RU" dirty="0" smtClean="0"/>
              <a:t>конечностях.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8528879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85926"/>
            <a:ext cx="836058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929718" cy="6643710"/>
          </a:xfrm>
        </p:spPr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sz="3600" b="1" dirty="0" err="1" smtClean="0"/>
              <a:t>Психоневрологичекие</a:t>
            </a:r>
            <a:r>
              <a:rPr lang="ru-RU" sz="3600" b="1" dirty="0" smtClean="0"/>
              <a:t> </a:t>
            </a:r>
            <a:r>
              <a:rPr lang="ru-RU" sz="3600" b="1" dirty="0" smtClean="0"/>
              <a:t>тесты </a:t>
            </a:r>
            <a:endParaRPr lang="ru-RU" sz="3600" b="1" dirty="0" smtClean="0"/>
          </a:p>
          <a:p>
            <a:endParaRPr lang="ru-RU" sz="3600" b="1" dirty="0" smtClean="0"/>
          </a:p>
          <a:p>
            <a:r>
              <a:rPr lang="ru-RU" sz="3600" b="1" dirty="0" smtClean="0"/>
              <a:t>Тесты </a:t>
            </a:r>
            <a:r>
              <a:rPr lang="ru-RU" sz="3600" b="1" dirty="0" smtClean="0"/>
              <a:t>для оценки когнитивных функций: </a:t>
            </a:r>
          </a:p>
          <a:p>
            <a:r>
              <a:rPr lang="ru-RU" sz="3600" dirty="0" smtClean="0"/>
              <a:t>Тест на скорость мышления, внимание, кратковременную память с помощью символов </a:t>
            </a:r>
          </a:p>
          <a:p>
            <a:endParaRPr lang="ru-RU" sz="3600" dirty="0" smtClean="0"/>
          </a:p>
          <a:p>
            <a:r>
              <a:rPr lang="ru-RU" sz="3600" dirty="0" smtClean="0"/>
              <a:t>- цифро-символьный тест </a:t>
            </a:r>
          </a:p>
          <a:p>
            <a:r>
              <a:rPr lang="ru-RU" sz="3600" dirty="0" smtClean="0"/>
              <a:t>- арифметический </a:t>
            </a:r>
            <a:r>
              <a:rPr lang="ru-RU" sz="3600" dirty="0" smtClean="0"/>
              <a:t>тест</a:t>
            </a:r>
          </a:p>
          <a:p>
            <a:pPr>
              <a:buNone/>
            </a:pPr>
            <a:endParaRPr lang="ru-RU" sz="3600" dirty="0" smtClean="0"/>
          </a:p>
          <a:p>
            <a:r>
              <a:rPr lang="ru-RU" sz="3600" b="1" dirty="0" smtClean="0"/>
              <a:t>Тесты на координацию движений, устойчивость и тремор (в статике и динамике): </a:t>
            </a:r>
          </a:p>
          <a:p>
            <a:r>
              <a:rPr lang="ru-RU" sz="3600" dirty="0" smtClean="0"/>
              <a:t>Тест для оценки точности и скорости движений рук; </a:t>
            </a:r>
          </a:p>
          <a:p>
            <a:r>
              <a:rPr lang="ru-RU" sz="3600" dirty="0" smtClean="0"/>
              <a:t>Тест на скорость работы указательного пальца - подсчет количества нажатий (печатаний); </a:t>
            </a:r>
          </a:p>
          <a:p>
            <a:r>
              <a:rPr lang="ru-RU" sz="3600" dirty="0" smtClean="0"/>
              <a:t>Тест на координацию и скорость движения пальца стопы; </a:t>
            </a:r>
          </a:p>
          <a:p>
            <a:r>
              <a:rPr lang="ru-RU" sz="3600" dirty="0" smtClean="0"/>
              <a:t>Тест для исследования силы сжатия (динамометрия). </a:t>
            </a:r>
          </a:p>
          <a:p>
            <a:r>
              <a:rPr lang="ru-RU" sz="3600" dirty="0" smtClean="0"/>
              <a:t>Тест на статическую устойчивость рук; </a:t>
            </a:r>
          </a:p>
          <a:p>
            <a:r>
              <a:rPr lang="ru-RU" sz="3600" dirty="0" smtClean="0"/>
              <a:t>Тест для оценки интенсивности и доминантного направления тремора; </a:t>
            </a:r>
          </a:p>
          <a:p>
            <a:r>
              <a:rPr lang="ru-RU" sz="3600" dirty="0" smtClean="0"/>
              <a:t>Тест для оценки амплитуды колебания тела в ортостатическом положении; </a:t>
            </a:r>
          </a:p>
          <a:p>
            <a:r>
              <a:rPr lang="ru-RU" sz="3600" dirty="0" smtClean="0"/>
              <a:t>Тест для оценки скорости пронации и супинации рук. </a:t>
            </a:r>
          </a:p>
          <a:p>
            <a:endParaRPr lang="ru-RU" dirty="0"/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966788" y="6357958"/>
            <a:ext cx="81772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err="1"/>
              <a:t>Зибарев</a:t>
            </a:r>
            <a:r>
              <a:rPr lang="ru-RU" dirty="0"/>
              <a:t> Е.В., Чащин В.П., </a:t>
            </a:r>
            <a:r>
              <a:rPr lang="ru-RU" dirty="0" err="1"/>
              <a:t>Ингвар</a:t>
            </a:r>
            <a:r>
              <a:rPr lang="ru-RU" dirty="0"/>
              <a:t> </a:t>
            </a:r>
            <a:r>
              <a:rPr lang="ru-RU" dirty="0" err="1"/>
              <a:t>Томассен</a:t>
            </a:r>
            <a:r>
              <a:rPr lang="ru-RU" dirty="0"/>
              <a:t> , </a:t>
            </a:r>
            <a:r>
              <a:rPr lang="ru-RU" dirty="0" err="1"/>
              <a:t>Даг</a:t>
            </a:r>
            <a:r>
              <a:rPr lang="ru-RU" dirty="0"/>
              <a:t> </a:t>
            </a:r>
            <a:r>
              <a:rPr lang="ru-RU" dirty="0" err="1"/>
              <a:t>Эллингсен</a:t>
            </a:r>
            <a:r>
              <a:rPr lang="ru-RU" dirty="0"/>
              <a:t> , 2017 г., СПб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8572560" cy="6514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966788" y="6488112"/>
            <a:ext cx="8177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err="1"/>
              <a:t>Зибарев</a:t>
            </a:r>
            <a:r>
              <a:rPr lang="ru-RU" dirty="0"/>
              <a:t> Е.В., Чащин В.П., </a:t>
            </a:r>
            <a:r>
              <a:rPr lang="ru-RU" dirty="0" err="1"/>
              <a:t>Ингвар</a:t>
            </a:r>
            <a:r>
              <a:rPr lang="ru-RU" dirty="0"/>
              <a:t> </a:t>
            </a:r>
            <a:r>
              <a:rPr lang="ru-RU" dirty="0" err="1"/>
              <a:t>Томассен</a:t>
            </a:r>
            <a:r>
              <a:rPr lang="ru-RU" dirty="0"/>
              <a:t> , </a:t>
            </a:r>
            <a:r>
              <a:rPr lang="ru-RU" dirty="0" err="1"/>
              <a:t>Даг</a:t>
            </a:r>
            <a:r>
              <a:rPr lang="ru-RU" dirty="0"/>
              <a:t> </a:t>
            </a:r>
            <a:r>
              <a:rPr lang="ru-RU" dirty="0" err="1"/>
              <a:t>Эллингсен</a:t>
            </a:r>
            <a:r>
              <a:rPr lang="ru-RU" dirty="0"/>
              <a:t> , 2017 г., СПб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38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966788" y="6357958"/>
            <a:ext cx="81772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err="1"/>
              <a:t>Зибарев</a:t>
            </a:r>
            <a:r>
              <a:rPr lang="ru-RU" dirty="0"/>
              <a:t> Е.В., Чащин В.П., </a:t>
            </a:r>
            <a:r>
              <a:rPr lang="ru-RU" dirty="0" err="1"/>
              <a:t>Ингвар</a:t>
            </a:r>
            <a:r>
              <a:rPr lang="ru-RU" dirty="0"/>
              <a:t> </a:t>
            </a:r>
            <a:r>
              <a:rPr lang="ru-RU" dirty="0" err="1"/>
              <a:t>Томассен</a:t>
            </a:r>
            <a:r>
              <a:rPr lang="ru-RU" dirty="0"/>
              <a:t> , </a:t>
            </a:r>
            <a:r>
              <a:rPr lang="ru-RU" dirty="0" err="1"/>
              <a:t>Даг</a:t>
            </a:r>
            <a:r>
              <a:rPr lang="ru-RU" dirty="0"/>
              <a:t> </a:t>
            </a:r>
            <a:r>
              <a:rPr lang="ru-RU" dirty="0" err="1"/>
              <a:t>Эллингсен</a:t>
            </a:r>
            <a:r>
              <a:rPr lang="ru-RU" dirty="0"/>
              <a:t> , 2017 г., СПб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82221"/>
            <a:ext cx="8858312" cy="641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966788" y="6488112"/>
            <a:ext cx="8177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err="1"/>
              <a:t>Зибарев</a:t>
            </a:r>
            <a:r>
              <a:rPr lang="ru-RU" dirty="0"/>
              <a:t> Е.В., Чащин В.П., </a:t>
            </a:r>
            <a:r>
              <a:rPr lang="ru-RU" dirty="0" err="1"/>
              <a:t>Ингвар</a:t>
            </a:r>
            <a:r>
              <a:rPr lang="ru-RU" dirty="0"/>
              <a:t> </a:t>
            </a:r>
            <a:r>
              <a:rPr lang="ru-RU" dirty="0" err="1"/>
              <a:t>Томассен</a:t>
            </a:r>
            <a:r>
              <a:rPr lang="ru-RU" dirty="0"/>
              <a:t> , </a:t>
            </a:r>
            <a:r>
              <a:rPr lang="ru-RU" dirty="0" err="1"/>
              <a:t>Даг</a:t>
            </a:r>
            <a:r>
              <a:rPr lang="ru-RU" dirty="0"/>
              <a:t> </a:t>
            </a:r>
            <a:r>
              <a:rPr lang="ru-RU" dirty="0" err="1"/>
              <a:t>Эллингсен</a:t>
            </a:r>
            <a:r>
              <a:rPr lang="ru-RU" dirty="0"/>
              <a:t> , 2017 г., СПб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27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204788"/>
            <a:ext cx="8572500" cy="5938837"/>
          </a:xfrm>
          <a:noFill/>
        </p:spPr>
      </p:pic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966788" y="6286500"/>
            <a:ext cx="8177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Зибарев Е.В., Чащин В.П., Ингвар Томассен , Даг Эллингсен , 2017 г., СПб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smtClean="0"/>
              <a:t>Диагностика марганцевой интоксикации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1598613"/>
            <a:ext cx="5988050" cy="49990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b="1" u="sng" dirty="0" smtClean="0"/>
              <a:t>МРТ - диагностика</a:t>
            </a:r>
            <a:r>
              <a:rPr lang="ru-RU" sz="2400" u="sng" dirty="0" smtClean="0"/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    марганец обладает свойствами парамагнетика и в Т1 режиме повышает интенсивность сигнала от тех тканей, где он накапливается, прежде всего от внутреннего сегмента бледного шара и среднего мозга. </a:t>
            </a:r>
            <a:r>
              <a:rPr lang="ru-RU" sz="2400" b="1" u="sng" dirty="0" smtClean="0"/>
              <a:t>Эти изменения носят двусторонний симметричный характер</a:t>
            </a:r>
            <a:r>
              <a:rPr lang="ru-RU" sz="2400" u="sng" dirty="0" smtClean="0"/>
              <a:t>.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В отдаленном периоде -  </a:t>
            </a:r>
            <a:r>
              <a:rPr lang="ru-RU" sz="2400" b="1" u="sng" dirty="0" smtClean="0"/>
              <a:t>атрофия коры больших полушарий и мозжечка</a:t>
            </a:r>
            <a:r>
              <a:rPr lang="ru-RU" sz="2400" u="sng" dirty="0" smtClean="0"/>
              <a:t>.</a:t>
            </a:r>
          </a:p>
        </p:txBody>
      </p:sp>
      <p:pic>
        <p:nvPicPr>
          <p:cNvPr id="34820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227763" y="1773238"/>
            <a:ext cx="2770187" cy="39608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58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285750"/>
            <a:ext cx="8634413" cy="5929313"/>
          </a:xfrm>
          <a:noFill/>
        </p:spPr>
      </p:pic>
      <p:sp>
        <p:nvSpPr>
          <p:cNvPr id="35844" name="TextBox 7"/>
          <p:cNvSpPr txBox="1">
            <a:spLocks noChangeArrowheads="1"/>
          </p:cNvSpPr>
          <p:nvPr/>
        </p:nvSpPr>
        <p:spPr bwMode="auto">
          <a:xfrm>
            <a:off x="966788" y="6286500"/>
            <a:ext cx="8177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err="1"/>
              <a:t>Зибарев</a:t>
            </a:r>
            <a:r>
              <a:rPr lang="ru-RU" dirty="0"/>
              <a:t> Е.В., Чащин В.П., </a:t>
            </a:r>
            <a:r>
              <a:rPr lang="ru-RU" dirty="0" err="1"/>
              <a:t>Ингвар</a:t>
            </a:r>
            <a:r>
              <a:rPr lang="ru-RU" dirty="0"/>
              <a:t> </a:t>
            </a:r>
            <a:r>
              <a:rPr lang="ru-RU" dirty="0" err="1"/>
              <a:t>Томассен</a:t>
            </a:r>
            <a:r>
              <a:rPr lang="ru-RU" dirty="0"/>
              <a:t> , </a:t>
            </a:r>
            <a:r>
              <a:rPr lang="ru-RU" dirty="0" err="1"/>
              <a:t>Даг</a:t>
            </a:r>
            <a:r>
              <a:rPr lang="ru-RU" dirty="0"/>
              <a:t> </a:t>
            </a:r>
            <a:r>
              <a:rPr lang="ru-RU" dirty="0" err="1"/>
              <a:t>Эллингсен</a:t>
            </a:r>
            <a:r>
              <a:rPr lang="ru-RU" dirty="0"/>
              <a:t> , 2017 г., СПб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1056</Words>
  <PresentationFormat>Экран (4:3)</PresentationFormat>
  <Paragraphs>81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Особенности диагностики профессиональных интоксикаций в современных условиях </vt:lpstr>
      <vt:lpstr>Слайд 2</vt:lpstr>
      <vt:lpstr>Слайд 3</vt:lpstr>
      <vt:lpstr>Слайд 4</vt:lpstr>
      <vt:lpstr>Слайд 5</vt:lpstr>
      <vt:lpstr>Слайд 6</vt:lpstr>
      <vt:lpstr>Слайд 7</vt:lpstr>
      <vt:lpstr>Диагностика марганцевой интоксикации</vt:lpstr>
      <vt:lpstr>Слайд 9</vt:lpstr>
      <vt:lpstr>Слайд 10</vt:lpstr>
      <vt:lpstr>Слайд 11</vt:lpstr>
      <vt:lpstr>Слайд 12</vt:lpstr>
      <vt:lpstr>Место электронейромиографии  в диагностике профессиональных заболеваний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ЭНМГ- показатели  у пациентов с вибрационной болезнью, связанной с воздействием локальной  вибрации</vt:lpstr>
      <vt:lpstr>Слайд 22</vt:lpstr>
      <vt:lpstr>Слайд 23</vt:lpstr>
      <vt:lpstr>Особенности ЭНМГ-изменений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Truda</dc:creator>
  <cp:lastModifiedBy>Truda</cp:lastModifiedBy>
  <cp:revision>11</cp:revision>
  <dcterms:created xsi:type="dcterms:W3CDTF">2019-03-25T10:03:46Z</dcterms:created>
  <dcterms:modified xsi:type="dcterms:W3CDTF">2019-03-25T12:39:40Z</dcterms:modified>
</cp:coreProperties>
</file>