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sldIdLst>
    <p:sldId id="256" r:id="rId2"/>
    <p:sldId id="353" r:id="rId3"/>
    <p:sldId id="324" r:id="rId4"/>
    <p:sldId id="260" r:id="rId5"/>
    <p:sldId id="344" r:id="rId6"/>
    <p:sldId id="330" r:id="rId7"/>
    <p:sldId id="356" r:id="rId8"/>
    <p:sldId id="331" r:id="rId9"/>
    <p:sldId id="358" r:id="rId10"/>
    <p:sldId id="346" r:id="rId11"/>
    <p:sldId id="345" r:id="rId12"/>
    <p:sldId id="359" r:id="rId13"/>
    <p:sldId id="270" r:id="rId14"/>
    <p:sldId id="337" r:id="rId15"/>
    <p:sldId id="360" r:id="rId16"/>
    <p:sldId id="362" r:id="rId17"/>
    <p:sldId id="361" r:id="rId18"/>
    <p:sldId id="363" r:id="rId19"/>
    <p:sldId id="343" r:id="rId20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99FF33"/>
    <a:srgbClr val="FF6D09"/>
    <a:srgbClr val="CC00CC"/>
    <a:srgbClr val="66FF33"/>
    <a:srgbClr val="00CCFF"/>
    <a:srgbClr val="9933FF"/>
    <a:srgbClr val="00E2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80" autoAdjust="0"/>
  </p:normalViewPr>
  <p:slideViewPr>
    <p:cSldViewPr snapToGrid="0">
      <p:cViewPr varScale="1">
        <p:scale>
          <a:sx n="59" d="100"/>
          <a:sy n="59" d="100"/>
        </p:scale>
        <p:origin x="-13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plotArea>
      <c:layout>
        <c:manualLayout>
          <c:layoutTarget val="inner"/>
          <c:xMode val="edge"/>
          <c:yMode val="edge"/>
          <c:x val="9.0443762698059565E-2"/>
          <c:y val="5.4100462506125491E-2"/>
          <c:w val="0.71521706912061656"/>
          <c:h val="0.793816783132286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Омская обл.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-1.0591689419736303E-2"/>
                  <c:y val="-0.15791441070025625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1,59</a:t>
                    </a:r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-8.0162051656705834E-3"/>
                  <c:y val="-0.1664919401738566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-9.6194072677778814E-3"/>
                  <c:y val="-0.1534526854219955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1.5130984885337547E-3"/>
                  <c:y val="4.7560836293581606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5130984885337547E-3"/>
                  <c:y val="-1.8704153724083409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5130984885337534E-3"/>
                  <c:y val="-2.1764781615198122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4.5392954656012655E-3"/>
                  <c:y val="-0.19739301337531961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5130984885337519E-3"/>
                  <c:y val="-0.11514592446893641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1.59</c:v>
                </c:pt>
                <c:pt idx="1">
                  <c:v>1.6</c:v>
                </c:pt>
                <c:pt idx="2">
                  <c:v>0.83</c:v>
                </c:pt>
                <c:pt idx="3">
                  <c:v>0.9</c:v>
                </c:pt>
                <c:pt idx="4">
                  <c:v>0.89</c:v>
                </c:pt>
                <c:pt idx="5">
                  <c:v>0.85</c:v>
                </c:pt>
                <c:pt idx="6">
                  <c:v>0.88</c:v>
                </c:pt>
                <c:pt idx="7">
                  <c:v>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РФ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>
                <c:manualLayout>
                  <c:x val="1.9831240670467078E-2"/>
                  <c:y val="9.7113735937366837E-3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1"/>
              <c:layout>
                <c:manualLayout>
                  <c:x val="5.0608974484989515E-3"/>
                  <c:y val="-1.420400749264506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1,92</a:t>
                    </a:r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4.6649898676014842E-3"/>
                  <c:y val="9.495329272010999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1,71</a:t>
                    </a:r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6.0523939541350163E-3"/>
                  <c:y val="7.6320117586137414E-3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2">
                          <a:lumMod val="20000"/>
                          <a:lumOff val="80000"/>
                        </a:schemeClr>
                      </a:solidFill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4"/>
              <c:layout>
                <c:manualLayout>
                  <c:x val="-1.5130984885337534E-3"/>
                  <c:y val="-2.191010639276184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1,74</a:t>
                    </a:r>
                  </a:p>
                </c:rich>
              </c:tx>
              <c:dLblPos val="outEnd"/>
              <c:showVal val="1"/>
            </c:dLbl>
            <c:dLbl>
              <c:idx val="5"/>
              <c:layout>
                <c:manualLayout>
                  <c:x val="0"/>
                  <c:y val="-0.3059591707317454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1,65</a:t>
                    </a:r>
                  </a:p>
                </c:rich>
              </c:tx>
              <c:dLblPos val="ctr"/>
              <c:showVal val="1"/>
            </c:dLbl>
            <c:dLbl>
              <c:idx val="6"/>
              <c:layout>
                <c:manualLayout>
                  <c:x val="7.5654924426687593E-3"/>
                  <c:y val="-0.29279963650672386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1,47</a:t>
                    </a:r>
                  </a:p>
                </c:rich>
              </c:tx>
              <c:dLblPos val="ctr"/>
              <c:showVal val="1"/>
            </c:dLbl>
            <c:dLbl>
              <c:idx val="7"/>
              <c:layout>
                <c:manualLayout>
                  <c:x val="3.026196977067503E-3"/>
                  <c:y val="-0.2566109173879154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accent3"/>
                        </a:solidFill>
                      </a:rPr>
                      <a:t>1,31</a:t>
                    </a:r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1.73</c:v>
                </c:pt>
                <c:pt idx="1">
                  <c:v>1.92</c:v>
                </c:pt>
                <c:pt idx="2">
                  <c:v>1.71</c:v>
                </c:pt>
                <c:pt idx="3">
                  <c:v>1.79</c:v>
                </c:pt>
                <c:pt idx="4">
                  <c:v>1.74</c:v>
                </c:pt>
                <c:pt idx="5">
                  <c:v>1.65</c:v>
                </c:pt>
                <c:pt idx="6">
                  <c:v>1.47</c:v>
                </c:pt>
                <c:pt idx="7">
                  <c:v>1.31</c:v>
                </c:pt>
              </c:numCache>
            </c:numRef>
          </c:val>
        </c:ser>
        <c:axId val="69542272"/>
        <c:axId val="69543808"/>
      </c:barChart>
      <c:catAx>
        <c:axId val="695422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69543808"/>
        <c:crosses val="autoZero"/>
        <c:auto val="1"/>
        <c:lblAlgn val="ctr"/>
        <c:lblOffset val="100"/>
      </c:catAx>
      <c:valAx>
        <c:axId val="69543808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695422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8321554819386152"/>
          <c:y val="0.35927046203623531"/>
          <c:w val="0.20716504453836113"/>
          <c:h val="0.49629256700968766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ECE895-B586-4006-B765-486658D876A6}" type="doc">
      <dgm:prSet loTypeId="urn:microsoft.com/office/officeart/2005/8/layout/arrow3" loCatId="relationship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116D3DF-C4E5-4B38-A602-FCD16C5D8CCF}">
      <dgm:prSet phldrT="[Текст]"/>
      <dgm:spPr/>
      <dgm:t>
        <a:bodyPr/>
        <a:lstStyle/>
        <a:p>
          <a:r>
            <a:rPr lang="ru-RU" b="1" dirty="0" smtClean="0">
              <a:solidFill>
                <a:srgbClr val="FFC000"/>
              </a:solidFill>
            </a:rPr>
            <a:t>Число установленных случаев ПЗ</a:t>
          </a:r>
          <a:endParaRPr lang="ru-RU" b="1" dirty="0">
            <a:solidFill>
              <a:srgbClr val="FFC000"/>
            </a:solidFill>
          </a:endParaRPr>
        </a:p>
      </dgm:t>
    </dgm:pt>
    <dgm:pt modelId="{B073B4C5-A9E4-49E1-9C7A-13F7EB71110B}" type="parTrans" cxnId="{2992F8C1-9743-4EA0-8B98-C20365BE8FA7}">
      <dgm:prSet/>
      <dgm:spPr/>
      <dgm:t>
        <a:bodyPr/>
        <a:lstStyle/>
        <a:p>
          <a:endParaRPr lang="ru-RU"/>
        </a:p>
      </dgm:t>
    </dgm:pt>
    <dgm:pt modelId="{3CA5DEAA-9A4B-4726-AE91-443FACDA1818}" type="sibTrans" cxnId="{2992F8C1-9743-4EA0-8B98-C20365BE8FA7}">
      <dgm:prSet/>
      <dgm:spPr/>
      <dgm:t>
        <a:bodyPr/>
        <a:lstStyle/>
        <a:p>
          <a:endParaRPr lang="ru-RU"/>
        </a:p>
      </dgm:t>
    </dgm:pt>
    <dgm:pt modelId="{20E7DAF7-BBCB-42F3-819B-6F4FEAC31E6A}">
      <dgm:prSet phldrT="[Текст]"/>
      <dgm:spPr/>
      <dgm:t>
        <a:bodyPr/>
        <a:lstStyle/>
        <a:p>
          <a:r>
            <a:rPr lang="ru-RU" b="1" dirty="0" smtClean="0">
              <a:solidFill>
                <a:srgbClr val="FFC000"/>
              </a:solidFill>
            </a:rPr>
            <a:t>Сложность рассматриваемых случаев</a:t>
          </a:r>
          <a:endParaRPr lang="ru-RU" b="1" dirty="0">
            <a:solidFill>
              <a:srgbClr val="FFC000"/>
            </a:solidFill>
          </a:endParaRPr>
        </a:p>
      </dgm:t>
    </dgm:pt>
    <dgm:pt modelId="{E342F4A4-9298-4BE1-B924-1606785D46E3}" type="parTrans" cxnId="{7BC3676C-BC26-4CF7-BEAC-87D16197525A}">
      <dgm:prSet/>
      <dgm:spPr/>
      <dgm:t>
        <a:bodyPr/>
        <a:lstStyle/>
        <a:p>
          <a:endParaRPr lang="ru-RU"/>
        </a:p>
      </dgm:t>
    </dgm:pt>
    <dgm:pt modelId="{BDEC8DB9-BD26-4E78-B06E-B6585F42B25C}" type="sibTrans" cxnId="{7BC3676C-BC26-4CF7-BEAC-87D16197525A}">
      <dgm:prSet/>
      <dgm:spPr/>
      <dgm:t>
        <a:bodyPr/>
        <a:lstStyle/>
        <a:p>
          <a:endParaRPr lang="ru-RU"/>
        </a:p>
      </dgm:t>
    </dgm:pt>
    <dgm:pt modelId="{E3788CCE-0403-41F3-89CC-2F92C4096962}">
      <dgm:prSet/>
      <dgm:spPr/>
      <dgm:t>
        <a:bodyPr/>
        <a:lstStyle/>
        <a:p>
          <a:endParaRPr lang="ru-RU"/>
        </a:p>
      </dgm:t>
    </dgm:pt>
    <dgm:pt modelId="{BD1B8C27-D359-44D1-B497-CD28E005401B}" type="parTrans" cxnId="{D6CC7C26-4BD1-40F8-9811-88B82C73C1C7}">
      <dgm:prSet/>
      <dgm:spPr/>
      <dgm:t>
        <a:bodyPr/>
        <a:lstStyle/>
        <a:p>
          <a:endParaRPr lang="ru-RU"/>
        </a:p>
      </dgm:t>
    </dgm:pt>
    <dgm:pt modelId="{BCBEA2F3-4C0A-4152-B14B-E5AA2F00743F}" type="sibTrans" cxnId="{D6CC7C26-4BD1-40F8-9811-88B82C73C1C7}">
      <dgm:prSet/>
      <dgm:spPr/>
      <dgm:t>
        <a:bodyPr/>
        <a:lstStyle/>
        <a:p>
          <a:endParaRPr lang="ru-RU"/>
        </a:p>
      </dgm:t>
    </dgm:pt>
    <dgm:pt modelId="{17E712E8-399A-4890-8E1C-14C8127E2CCD}" type="pres">
      <dgm:prSet presAssocID="{EEECE895-B586-4006-B765-486658D876A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01DEDC-8812-4A6F-BF35-9DE8898C468B}" type="pres">
      <dgm:prSet presAssocID="{EEECE895-B586-4006-B765-486658D876A6}" presName="divider" presStyleLbl="fgShp" presStyleIdx="0" presStyleCnt="1"/>
      <dgm:spPr/>
    </dgm:pt>
    <dgm:pt modelId="{98393047-32A4-4076-A4A6-F1DD971A73CC}" type="pres">
      <dgm:prSet presAssocID="{7116D3DF-C4E5-4B38-A602-FCD16C5D8CCF}" presName="downArrow" presStyleLbl="node1" presStyleIdx="0" presStyleCnt="2"/>
      <dgm:spPr/>
    </dgm:pt>
    <dgm:pt modelId="{81BD150C-2D94-4339-A930-C2935D36D214}" type="pres">
      <dgm:prSet presAssocID="{7116D3DF-C4E5-4B38-A602-FCD16C5D8CCF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D4C3B4-10D9-41EC-A853-729324675A7C}" type="pres">
      <dgm:prSet presAssocID="{20E7DAF7-BBCB-42F3-819B-6F4FEAC31E6A}" presName="upArrow" presStyleLbl="node1" presStyleIdx="1" presStyleCnt="2"/>
      <dgm:spPr/>
    </dgm:pt>
    <dgm:pt modelId="{B9A46834-48CE-4CAD-80E3-8CEC13DE4A74}" type="pres">
      <dgm:prSet presAssocID="{20E7DAF7-BBCB-42F3-819B-6F4FEAC31E6A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92F8C1-9743-4EA0-8B98-C20365BE8FA7}" srcId="{EEECE895-B586-4006-B765-486658D876A6}" destId="{7116D3DF-C4E5-4B38-A602-FCD16C5D8CCF}" srcOrd="0" destOrd="0" parTransId="{B073B4C5-A9E4-49E1-9C7A-13F7EB71110B}" sibTransId="{3CA5DEAA-9A4B-4726-AE91-443FACDA1818}"/>
    <dgm:cxn modelId="{6BB95C4A-2794-433D-8BB3-7848B283734A}" type="presOf" srcId="{20E7DAF7-BBCB-42F3-819B-6F4FEAC31E6A}" destId="{B9A46834-48CE-4CAD-80E3-8CEC13DE4A74}" srcOrd="0" destOrd="0" presId="urn:microsoft.com/office/officeart/2005/8/layout/arrow3"/>
    <dgm:cxn modelId="{8944E380-A0AD-48C8-B933-18DF1574BCEC}" type="presOf" srcId="{EEECE895-B586-4006-B765-486658D876A6}" destId="{17E712E8-399A-4890-8E1C-14C8127E2CCD}" srcOrd="0" destOrd="0" presId="urn:microsoft.com/office/officeart/2005/8/layout/arrow3"/>
    <dgm:cxn modelId="{7BC3676C-BC26-4CF7-BEAC-87D16197525A}" srcId="{EEECE895-B586-4006-B765-486658D876A6}" destId="{20E7DAF7-BBCB-42F3-819B-6F4FEAC31E6A}" srcOrd="1" destOrd="0" parTransId="{E342F4A4-9298-4BE1-B924-1606785D46E3}" sibTransId="{BDEC8DB9-BD26-4E78-B06E-B6585F42B25C}"/>
    <dgm:cxn modelId="{D6CC7C26-4BD1-40F8-9811-88B82C73C1C7}" srcId="{EEECE895-B586-4006-B765-486658D876A6}" destId="{E3788CCE-0403-41F3-89CC-2F92C4096962}" srcOrd="2" destOrd="0" parTransId="{BD1B8C27-D359-44D1-B497-CD28E005401B}" sibTransId="{BCBEA2F3-4C0A-4152-B14B-E5AA2F00743F}"/>
    <dgm:cxn modelId="{67911E65-2A3C-4579-A2AA-07C84010D6A8}" type="presOf" srcId="{7116D3DF-C4E5-4B38-A602-FCD16C5D8CCF}" destId="{81BD150C-2D94-4339-A930-C2935D36D214}" srcOrd="0" destOrd="0" presId="urn:microsoft.com/office/officeart/2005/8/layout/arrow3"/>
    <dgm:cxn modelId="{25A5D66E-14D2-4E45-B787-D5B19AA858F7}" type="presParOf" srcId="{17E712E8-399A-4890-8E1C-14C8127E2CCD}" destId="{BC01DEDC-8812-4A6F-BF35-9DE8898C468B}" srcOrd="0" destOrd="0" presId="urn:microsoft.com/office/officeart/2005/8/layout/arrow3"/>
    <dgm:cxn modelId="{51CB91B8-6A21-486F-8B84-F10B3ED47312}" type="presParOf" srcId="{17E712E8-399A-4890-8E1C-14C8127E2CCD}" destId="{98393047-32A4-4076-A4A6-F1DD971A73CC}" srcOrd="1" destOrd="0" presId="urn:microsoft.com/office/officeart/2005/8/layout/arrow3"/>
    <dgm:cxn modelId="{25957BA3-AF3B-44EA-A000-4EAFF22C898E}" type="presParOf" srcId="{17E712E8-399A-4890-8E1C-14C8127E2CCD}" destId="{81BD150C-2D94-4339-A930-C2935D36D214}" srcOrd="2" destOrd="0" presId="urn:microsoft.com/office/officeart/2005/8/layout/arrow3"/>
    <dgm:cxn modelId="{121736A4-1690-4047-81AB-633549A1FED6}" type="presParOf" srcId="{17E712E8-399A-4890-8E1C-14C8127E2CCD}" destId="{B1D4C3B4-10D9-41EC-A853-729324675A7C}" srcOrd="3" destOrd="0" presId="urn:microsoft.com/office/officeart/2005/8/layout/arrow3"/>
    <dgm:cxn modelId="{C60F7CB7-89CD-4E8F-88C7-035BFF871CC3}" type="presParOf" srcId="{17E712E8-399A-4890-8E1C-14C8127E2CCD}" destId="{B9A46834-48CE-4CAD-80E3-8CEC13DE4A74}" srcOrd="4" destOrd="0" presId="urn:microsoft.com/office/officeart/2005/8/layout/arrow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C8C812-659E-4849-AE0A-7CB01BC5FE79}">
      <dsp:nvSpPr>
        <dsp:cNvPr id="0" name=""/>
        <dsp:cNvSpPr/>
      </dsp:nvSpPr>
      <dsp:spPr>
        <a:xfrm>
          <a:off x="4507" y="0"/>
          <a:ext cx="2704242" cy="2073401"/>
        </a:xfrm>
        <a:prstGeom prst="upArrow">
          <a:avLst/>
        </a:prstGeom>
        <a:solidFill>
          <a:srgbClr val="00FFFF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07661D-D74E-430A-A2C1-2A4917FCD519}">
      <dsp:nvSpPr>
        <dsp:cNvPr id="0" name=""/>
        <dsp:cNvSpPr/>
      </dsp:nvSpPr>
      <dsp:spPr>
        <a:xfrm>
          <a:off x="2436385" y="0"/>
          <a:ext cx="5296002" cy="2073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0" rIns="213360" bIns="21336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>
              <a:solidFill>
                <a:srgbClr val="FFFF00"/>
              </a:solidFill>
            </a:rPr>
            <a:t>Профпатологи</a:t>
          </a:r>
          <a:r>
            <a:rPr lang="ru-RU" sz="3000" kern="1200" dirty="0" smtClean="0">
              <a:solidFill>
                <a:srgbClr val="FFFF00"/>
              </a:solidFill>
            </a:rPr>
            <a:t> </a:t>
          </a:r>
          <a:r>
            <a:rPr lang="ru-RU" sz="3000" kern="1200" dirty="0" err="1" smtClean="0">
              <a:solidFill>
                <a:srgbClr val="FFFF00"/>
              </a:solidFill>
            </a:rPr>
            <a:t>Большереченской</a:t>
          </a:r>
          <a:r>
            <a:rPr lang="ru-RU" sz="3000" kern="1200" dirty="0" smtClean="0">
              <a:solidFill>
                <a:srgbClr val="FFFF00"/>
              </a:solidFill>
            </a:rPr>
            <a:t>,</a:t>
          </a:r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rgbClr val="FFFF00"/>
              </a:solidFill>
            </a:rPr>
            <a:t>Полтавской, </a:t>
          </a:r>
          <a:r>
            <a:rPr lang="ru-RU" sz="3000" kern="1200" dirty="0" err="1" smtClean="0">
              <a:solidFill>
                <a:srgbClr val="FFFF00"/>
              </a:solidFill>
            </a:rPr>
            <a:t>Щербакульской</a:t>
          </a:r>
          <a:r>
            <a:rPr lang="ru-RU" sz="3000" kern="1200" dirty="0" smtClean="0">
              <a:solidFill>
                <a:srgbClr val="FFFF00"/>
              </a:solidFill>
            </a:rPr>
            <a:t> ЦРБ</a:t>
          </a:r>
          <a:endParaRPr lang="ru-RU" sz="3000" kern="1200" dirty="0">
            <a:solidFill>
              <a:srgbClr val="FFFF00"/>
            </a:solidFill>
          </a:endParaRPr>
        </a:p>
      </dsp:txBody>
      <dsp:txXfrm>
        <a:off x="2436385" y="0"/>
        <a:ext cx="5296002" cy="2073401"/>
      </dsp:txXfrm>
    </dsp:sp>
    <dsp:sp modelId="{89EFC106-BA80-430E-9201-B332DAA5175C}">
      <dsp:nvSpPr>
        <dsp:cNvPr id="0" name=""/>
        <dsp:cNvSpPr/>
      </dsp:nvSpPr>
      <dsp:spPr>
        <a:xfrm>
          <a:off x="801934" y="2232334"/>
          <a:ext cx="2704242" cy="2073401"/>
        </a:xfrm>
        <a:prstGeom prst="downArrow">
          <a:avLst/>
        </a:prstGeom>
        <a:solidFill>
          <a:schemeClr val="accent3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AFFC7-192A-4EF8-B4F6-9B5034235A4E}">
      <dsp:nvSpPr>
        <dsp:cNvPr id="0" name=""/>
        <dsp:cNvSpPr/>
      </dsp:nvSpPr>
      <dsp:spPr>
        <a:xfrm>
          <a:off x="3601149" y="2246185"/>
          <a:ext cx="4589018" cy="2073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0" rIns="213360" bIns="21336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bg1">
                  <a:lumMod val="95000"/>
                </a:schemeClr>
              </a:solidFill>
            </a:rPr>
            <a:t>Остальные ЦРБ (</a:t>
          </a:r>
          <a:r>
            <a:rPr lang="ru-RU" sz="3000" kern="1200" dirty="0" err="1" smtClean="0">
              <a:solidFill>
                <a:schemeClr val="bg1">
                  <a:lumMod val="95000"/>
                </a:schemeClr>
              </a:solidFill>
            </a:rPr>
            <a:t>Исилькульская</a:t>
          </a:r>
          <a:r>
            <a:rPr lang="ru-RU" sz="3000" kern="1200" dirty="0" smtClean="0">
              <a:solidFill>
                <a:schemeClr val="bg1">
                  <a:lumMod val="95000"/>
                </a:schemeClr>
              </a:solidFill>
            </a:rPr>
            <a:t>, </a:t>
          </a:r>
          <a:r>
            <a:rPr lang="ru-RU" sz="3000" kern="1200" dirty="0" err="1" smtClean="0">
              <a:solidFill>
                <a:schemeClr val="bg1">
                  <a:lumMod val="95000"/>
                </a:schemeClr>
              </a:solidFill>
            </a:rPr>
            <a:t>Нововаршавская</a:t>
          </a:r>
          <a:r>
            <a:rPr lang="ru-RU" sz="3000" kern="1200" dirty="0" smtClean="0">
              <a:solidFill>
                <a:schemeClr val="bg1">
                  <a:lumMod val="95000"/>
                </a:schemeClr>
              </a:solidFill>
            </a:rPr>
            <a:t>, </a:t>
          </a:r>
          <a:r>
            <a:rPr lang="ru-RU" sz="3000" kern="1200" dirty="0" err="1" smtClean="0">
              <a:solidFill>
                <a:schemeClr val="bg1">
                  <a:lumMod val="95000"/>
                </a:schemeClr>
              </a:solidFill>
            </a:rPr>
            <a:t>Павлоградская</a:t>
          </a:r>
          <a:r>
            <a:rPr lang="ru-RU" sz="3000" kern="1200" dirty="0" smtClean="0">
              <a:solidFill>
                <a:schemeClr val="bg1">
                  <a:lumMod val="95000"/>
                </a:schemeClr>
              </a:solidFill>
            </a:rPr>
            <a:t>)</a:t>
          </a:r>
          <a:endParaRPr lang="ru-RU" sz="3000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3601149" y="2246185"/>
        <a:ext cx="4589018" cy="20734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01DEDC-8812-4A6F-BF35-9DE8898C468B}">
      <dsp:nvSpPr>
        <dsp:cNvPr id="0" name=""/>
        <dsp:cNvSpPr/>
      </dsp:nvSpPr>
      <dsp:spPr>
        <a:xfrm rot="21300000">
          <a:off x="25147" y="1854438"/>
          <a:ext cx="8144380" cy="932654"/>
        </a:xfrm>
        <a:prstGeom prst="mathMinus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98393047-32A4-4076-A4A6-F1DD971A73CC}">
      <dsp:nvSpPr>
        <dsp:cNvPr id="0" name=""/>
        <dsp:cNvSpPr/>
      </dsp:nvSpPr>
      <dsp:spPr>
        <a:xfrm>
          <a:off x="983360" y="232076"/>
          <a:ext cx="2458402" cy="1856612"/>
        </a:xfrm>
        <a:prstGeom prst="down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1BD150C-2D94-4339-A930-C2935D36D214}">
      <dsp:nvSpPr>
        <dsp:cNvPr id="0" name=""/>
        <dsp:cNvSpPr/>
      </dsp:nvSpPr>
      <dsp:spPr>
        <a:xfrm>
          <a:off x="4343177" y="0"/>
          <a:ext cx="2622296" cy="1949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C000"/>
              </a:solidFill>
            </a:rPr>
            <a:t>Число установленных случаев ПЗ</a:t>
          </a:r>
          <a:endParaRPr lang="ru-RU" sz="1900" b="1" kern="1200" dirty="0">
            <a:solidFill>
              <a:srgbClr val="FFC000"/>
            </a:solidFill>
          </a:endParaRPr>
        </a:p>
      </dsp:txBody>
      <dsp:txXfrm>
        <a:off x="4343177" y="0"/>
        <a:ext cx="2622296" cy="1949443"/>
      </dsp:txXfrm>
    </dsp:sp>
    <dsp:sp modelId="{B1D4C3B4-10D9-41EC-A853-729324675A7C}">
      <dsp:nvSpPr>
        <dsp:cNvPr id="0" name=""/>
        <dsp:cNvSpPr/>
      </dsp:nvSpPr>
      <dsp:spPr>
        <a:xfrm>
          <a:off x="4752911" y="2552842"/>
          <a:ext cx="2458402" cy="1856612"/>
        </a:xfrm>
        <a:prstGeom prst="up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9A46834-48CE-4CAD-80E3-8CEC13DE4A74}">
      <dsp:nvSpPr>
        <dsp:cNvPr id="0" name=""/>
        <dsp:cNvSpPr/>
      </dsp:nvSpPr>
      <dsp:spPr>
        <a:xfrm>
          <a:off x="1229201" y="2692088"/>
          <a:ext cx="2622296" cy="1949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C000"/>
              </a:solidFill>
            </a:rPr>
            <a:t>Сложность рассматриваемых случаев</a:t>
          </a:r>
          <a:endParaRPr lang="ru-RU" sz="1900" b="1" kern="1200" dirty="0">
            <a:solidFill>
              <a:srgbClr val="FFC000"/>
            </a:solidFill>
          </a:endParaRPr>
        </a:p>
      </dsp:txBody>
      <dsp:txXfrm>
        <a:off x="1229201" y="2692088"/>
        <a:ext cx="2622296" cy="1949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E3EA95D-3D34-4E65-B87A-614500942462}" type="datetimeFigureOut">
              <a:rPr lang="ru-RU"/>
              <a:pPr>
                <a:defRPr/>
              </a:pPr>
              <a:t>25.03.2019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07F20F82-80D1-42AE-A29C-D65605C6624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C21D85-7EE8-4A4E-9F6C-A901FAAAE97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6775" y="1073150"/>
            <a:ext cx="7772400" cy="1470025"/>
          </a:xfrm>
        </p:spPr>
        <p:txBody>
          <a:bodyPr/>
          <a:lstStyle>
            <a:lvl1pPr>
              <a:defRPr sz="3600"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2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 spd="med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00788" y="188913"/>
            <a:ext cx="1727200" cy="56880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16013" y="188913"/>
            <a:ext cx="5032375" cy="56880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6911975" cy="4841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87450" y="1557338"/>
            <a:ext cx="6337300" cy="4319587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</a:p>
        </p:txBody>
      </p:sp>
    </p:spTree>
  </p:cSld>
  <p:clrMapOvr>
    <a:masterClrMapping/>
  </p:clrMapOvr>
  <p:transition spd="med">
    <p:whee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16013" y="188913"/>
            <a:ext cx="6911975" cy="56880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013" y="145883"/>
            <a:ext cx="6911975" cy="484187"/>
          </a:xfrm>
        </p:spPr>
        <p:txBody>
          <a:bodyPr/>
          <a:lstStyle>
            <a:lvl1pPr>
              <a:defRPr sz="2800" i="0">
                <a:solidFill>
                  <a:srgbClr val="FFFF00"/>
                </a:solidFill>
                <a:latin typeface="Candara" panose="020E0502030303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1675" y="1042988"/>
            <a:ext cx="8194675" cy="4319587"/>
          </a:xfrm>
        </p:spPr>
        <p:txBody>
          <a:bodyPr/>
          <a:lstStyle>
            <a:lvl1pPr>
              <a:lnSpc>
                <a:spcPct val="110000"/>
              </a:lnSpc>
              <a:spcAft>
                <a:spcPts val="1200"/>
              </a:spcAft>
              <a:buSzPct val="90000"/>
              <a:defRPr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lnSpc>
                <a:spcPct val="110000"/>
              </a:lnSpc>
              <a:spcAft>
                <a:spcPts val="1200"/>
              </a:spcAft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defRPr>
            </a:lvl2pPr>
            <a:lvl3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defRPr>
            </a:lvl3pPr>
            <a:lvl4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defRPr>
            </a:lvl4pPr>
            <a:lvl5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323013" y="6403975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585E0"/>
                </a:solidFill>
              </a:defRPr>
            </a:lvl1pPr>
          </a:lstStyle>
          <a:p>
            <a:fld id="{B2A54960-3323-4F03-9329-9BAEBFEBD5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7450" y="1557338"/>
            <a:ext cx="309245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32300" y="1557338"/>
            <a:ext cx="309245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53000">
              <a:srgbClr val="14147E"/>
            </a:gs>
            <a:gs pos="100000">
              <a:srgbClr val="00000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3"/>
          <p:cNvSpPr>
            <a:spLocks noChangeArrowheads="1"/>
          </p:cNvSpPr>
          <p:nvPr/>
        </p:nvSpPr>
        <p:spPr bwMode="auto">
          <a:xfrm>
            <a:off x="333375" y="0"/>
            <a:ext cx="201613" cy="5254625"/>
          </a:xfrm>
          <a:custGeom>
            <a:avLst/>
            <a:gdLst>
              <a:gd name="T0" fmla="*/ 0 w 1251"/>
              <a:gd name="T1" fmla="*/ 0 h 16866"/>
              <a:gd name="T2" fmla="*/ 2147483646 w 1251"/>
              <a:gd name="T3" fmla="*/ 0 h 16866"/>
              <a:gd name="T4" fmla="*/ 2147483646 w 1251"/>
              <a:gd name="T5" fmla="*/ 2147483646 h 16866"/>
              <a:gd name="T6" fmla="*/ 0 w 1251"/>
              <a:gd name="T7" fmla="*/ 2147483646 h 16866"/>
              <a:gd name="T8" fmla="*/ 0 w 1251"/>
              <a:gd name="T9" fmla="*/ 0 h 168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51" h="16866">
                <a:moveTo>
                  <a:pt x="0" y="0"/>
                </a:moveTo>
                <a:lnTo>
                  <a:pt x="1250" y="0"/>
                </a:lnTo>
                <a:lnTo>
                  <a:pt x="1250" y="14757"/>
                </a:lnTo>
                <a:lnTo>
                  <a:pt x="0" y="1686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00FF"/>
              </a:gs>
              <a:gs pos="50000">
                <a:srgbClr val="E5E5E5"/>
              </a:gs>
              <a:gs pos="100000">
                <a:srgbClr val="0000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188913"/>
            <a:ext cx="6911975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557338"/>
            <a:ext cx="63373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Freeform 8"/>
          <p:cNvSpPr>
            <a:spLocks noChangeArrowheads="1"/>
          </p:cNvSpPr>
          <p:nvPr/>
        </p:nvSpPr>
        <p:spPr bwMode="auto">
          <a:xfrm>
            <a:off x="77788" y="0"/>
            <a:ext cx="201612" cy="6513513"/>
          </a:xfrm>
          <a:custGeom>
            <a:avLst/>
            <a:gdLst>
              <a:gd name="T0" fmla="*/ 0 w 1251"/>
              <a:gd name="T1" fmla="*/ 0 h 16866"/>
              <a:gd name="T2" fmla="*/ 2147483646 w 1251"/>
              <a:gd name="T3" fmla="*/ 0 h 16866"/>
              <a:gd name="T4" fmla="*/ 2147483646 w 1251"/>
              <a:gd name="T5" fmla="*/ 2147483646 h 16866"/>
              <a:gd name="T6" fmla="*/ 0 w 1251"/>
              <a:gd name="T7" fmla="*/ 2147483646 h 16866"/>
              <a:gd name="T8" fmla="*/ 0 w 1251"/>
              <a:gd name="T9" fmla="*/ 0 h 168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51" h="16866">
                <a:moveTo>
                  <a:pt x="0" y="0"/>
                </a:moveTo>
                <a:lnTo>
                  <a:pt x="1250" y="0"/>
                </a:lnTo>
                <a:lnTo>
                  <a:pt x="1250" y="14757"/>
                </a:lnTo>
                <a:lnTo>
                  <a:pt x="0" y="1686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00FF"/>
              </a:gs>
              <a:gs pos="50000">
                <a:srgbClr val="E5E5E5"/>
              </a:gs>
              <a:gs pos="100000">
                <a:srgbClr val="0000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9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ransition spd="med">
    <p:wheel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6524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/>
        <a:defRPr sz="2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defTabSz="6524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/>
        <a:defRPr sz="2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defTabSz="6524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/>
        <a:defRPr sz="2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defTabSz="6524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/>
        <a:defRPr sz="2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defTabSz="6524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/>
        <a:defRPr sz="2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defTabSz="6524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pitchFamily="2" charset="2"/>
        <a:defRPr sz="2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defTabSz="6524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pitchFamily="2" charset="2"/>
        <a:defRPr sz="2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defTabSz="6524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pitchFamily="2" charset="2"/>
        <a:defRPr sz="2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defTabSz="6524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pitchFamily="2" charset="2"/>
        <a:defRPr sz="2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457200" indent="-392113" algn="l" defTabSz="652463" rtl="0" fontAlgn="base">
        <a:spcBef>
          <a:spcPct val="0"/>
        </a:spcBef>
        <a:spcAft>
          <a:spcPts val="1288"/>
        </a:spcAft>
        <a:buClr>
          <a:srgbClr val="FFFF00"/>
        </a:buClr>
        <a:buFont typeface="Wingdings" pitchFamily="2" charset="2"/>
        <a:buChar char="ü"/>
        <a:defRPr sz="2800">
          <a:solidFill>
            <a:srgbClr val="FFFFFF"/>
          </a:solidFill>
          <a:latin typeface="+mn-lt"/>
          <a:ea typeface="+mn-ea"/>
          <a:cs typeface="+mn-cs"/>
        </a:defRPr>
      </a:lvl1pPr>
      <a:lvl2pPr marL="717550" indent="-392113" algn="l" defTabSz="652463" rtl="0" fontAlgn="base">
        <a:spcBef>
          <a:spcPct val="0"/>
        </a:spcBef>
        <a:spcAft>
          <a:spcPts val="1025"/>
        </a:spcAft>
        <a:buClr>
          <a:srgbClr val="FFFF00"/>
        </a:buClr>
        <a:buFont typeface="Wingdings" pitchFamily="2" charset="2"/>
        <a:buChar char="ü"/>
        <a:defRPr sz="2400">
          <a:solidFill>
            <a:srgbClr val="FFFFFF"/>
          </a:solidFill>
          <a:latin typeface="+mn-lt"/>
        </a:defRPr>
      </a:lvl2pPr>
      <a:lvl3pPr marL="979488" indent="-392113" algn="l" defTabSz="652463" rtl="0" fontAlgn="base">
        <a:spcBef>
          <a:spcPct val="0"/>
        </a:spcBef>
        <a:spcAft>
          <a:spcPts val="775"/>
        </a:spcAft>
        <a:buClr>
          <a:srgbClr val="FFFF00"/>
        </a:buClr>
        <a:buFont typeface="Wingdings" pitchFamily="2" charset="2"/>
        <a:buChar char="ü"/>
        <a:defRPr sz="2200">
          <a:solidFill>
            <a:srgbClr val="FFFFFF"/>
          </a:solidFill>
          <a:latin typeface="+mn-lt"/>
        </a:defRPr>
      </a:lvl3pPr>
      <a:lvl4pPr marL="1239838" indent="-392113" algn="l" defTabSz="652463" rtl="0" fontAlgn="base">
        <a:spcBef>
          <a:spcPct val="0"/>
        </a:spcBef>
        <a:spcAft>
          <a:spcPts val="513"/>
        </a:spcAft>
        <a:buClr>
          <a:srgbClr val="FFFF00"/>
        </a:buClr>
        <a:buFont typeface="Wingdings" pitchFamily="2" charset="2"/>
        <a:buChar char="ü"/>
        <a:defRPr sz="2000">
          <a:solidFill>
            <a:srgbClr val="FFFFFF"/>
          </a:solidFill>
          <a:latin typeface="+mn-lt"/>
        </a:defRPr>
      </a:lvl4pPr>
      <a:lvl5pPr marL="1501775" indent="-392113" algn="l" defTabSz="652463" rtl="0" fontAlgn="base">
        <a:spcBef>
          <a:spcPct val="0"/>
        </a:spcBef>
        <a:spcAft>
          <a:spcPts val="250"/>
        </a:spcAft>
        <a:buClr>
          <a:srgbClr val="FFFF00"/>
        </a:buClr>
        <a:buFont typeface="Wingdings" pitchFamily="2" charset="2"/>
        <a:buChar char="ü"/>
        <a:defRPr sz="2000">
          <a:solidFill>
            <a:srgbClr val="FFFFFF"/>
          </a:solidFill>
          <a:latin typeface="+mn-lt"/>
        </a:defRPr>
      </a:lvl5pPr>
      <a:lvl6pPr marL="1958975" indent="-392113" algn="l" defTabSz="652463" rtl="0" eaLnBrk="1" fontAlgn="base" hangingPunct="1">
        <a:spcBef>
          <a:spcPct val="0"/>
        </a:spcBef>
        <a:spcAft>
          <a:spcPts val="250"/>
        </a:spcAft>
        <a:buClr>
          <a:srgbClr val="FFFF00"/>
        </a:buClr>
        <a:buFont typeface="Wingdings" pitchFamily="2" charset="2"/>
        <a:buChar char="ü"/>
        <a:defRPr>
          <a:solidFill>
            <a:srgbClr val="FFFFFF"/>
          </a:solidFill>
          <a:latin typeface="+mn-lt"/>
        </a:defRPr>
      </a:lvl6pPr>
      <a:lvl7pPr marL="2416175" indent="-392113" algn="l" defTabSz="652463" rtl="0" eaLnBrk="1" fontAlgn="base" hangingPunct="1">
        <a:spcBef>
          <a:spcPct val="0"/>
        </a:spcBef>
        <a:spcAft>
          <a:spcPts val="250"/>
        </a:spcAft>
        <a:buClr>
          <a:srgbClr val="FFFF00"/>
        </a:buClr>
        <a:buFont typeface="Wingdings" pitchFamily="2" charset="2"/>
        <a:buChar char="ü"/>
        <a:defRPr>
          <a:solidFill>
            <a:srgbClr val="FFFFFF"/>
          </a:solidFill>
          <a:latin typeface="+mn-lt"/>
        </a:defRPr>
      </a:lvl7pPr>
      <a:lvl8pPr marL="2873375" indent="-392113" algn="l" defTabSz="652463" rtl="0" eaLnBrk="1" fontAlgn="base" hangingPunct="1">
        <a:spcBef>
          <a:spcPct val="0"/>
        </a:spcBef>
        <a:spcAft>
          <a:spcPts val="250"/>
        </a:spcAft>
        <a:buClr>
          <a:srgbClr val="FFFF00"/>
        </a:buClr>
        <a:buFont typeface="Wingdings" pitchFamily="2" charset="2"/>
        <a:buChar char="ü"/>
        <a:defRPr>
          <a:solidFill>
            <a:srgbClr val="FFFFFF"/>
          </a:solidFill>
          <a:latin typeface="+mn-lt"/>
        </a:defRPr>
      </a:lvl8pPr>
      <a:lvl9pPr marL="3330575" indent="-392113" algn="l" defTabSz="652463" rtl="0" eaLnBrk="1" fontAlgn="base" hangingPunct="1">
        <a:spcBef>
          <a:spcPct val="0"/>
        </a:spcBef>
        <a:spcAft>
          <a:spcPts val="250"/>
        </a:spcAft>
        <a:buClr>
          <a:srgbClr val="FFFF00"/>
        </a:buClr>
        <a:buFont typeface="Wingdings" pitchFamily="2" charset="2"/>
        <a:buChar char="ü"/>
        <a:defRPr>
          <a:solidFill>
            <a:srgbClr val="FFFFFF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6275" y="862013"/>
            <a:ext cx="8086725" cy="2667000"/>
          </a:xfrm>
        </p:spPr>
        <p:txBody>
          <a:bodyPr>
            <a:noAutofit/>
          </a:bodyPr>
          <a:lstStyle/>
          <a:p>
            <a:pPr algn="ctr">
              <a:buFont typeface="StarBats" charset="0"/>
              <a:buNone/>
              <a:defRPr/>
            </a:pPr>
            <a:r>
              <a:rPr lang="ru-RU" sz="4000" dirty="0" smtClean="0">
                <a:solidFill>
                  <a:schemeClr val="accent3">
                    <a:lumMod val="95000"/>
                  </a:schemeClr>
                </a:solidFill>
                <a:latin typeface="Cambria" panose="02040503050406030204" pitchFamily="18" charset="0"/>
              </a:rPr>
              <a:t>Обязательные </a:t>
            </a:r>
            <a:r>
              <a:rPr lang="ru-RU" sz="4000" dirty="0">
                <a:solidFill>
                  <a:schemeClr val="accent3">
                    <a:lumMod val="95000"/>
                  </a:schemeClr>
                </a:solidFill>
                <a:latin typeface="Cambria" panose="02040503050406030204" pitchFamily="18" charset="0"/>
              </a:rPr>
              <a:t>медицинские осмотры работников вредных </a:t>
            </a:r>
            <a:r>
              <a:rPr lang="ru-RU" sz="4000" dirty="0" smtClean="0">
                <a:solidFill>
                  <a:schemeClr val="accent3">
                    <a:lumMod val="95000"/>
                  </a:schemeClr>
                </a:solidFill>
                <a:latin typeface="Cambria" panose="02040503050406030204" pitchFamily="18" charset="0"/>
              </a:rPr>
              <a:t>профессий в Омской области. </a:t>
            </a:r>
            <a:br>
              <a:rPr lang="ru-RU" sz="4000" dirty="0" smtClean="0">
                <a:solidFill>
                  <a:schemeClr val="accent3">
                    <a:lumMod val="95000"/>
                  </a:schemeClr>
                </a:solidFill>
                <a:latin typeface="Cambria" panose="02040503050406030204" pitchFamily="18" charset="0"/>
              </a:rPr>
            </a:br>
            <a:r>
              <a:rPr lang="ru-RU" sz="4000" dirty="0" smtClean="0">
                <a:solidFill>
                  <a:schemeClr val="accent3">
                    <a:lumMod val="95000"/>
                  </a:schemeClr>
                </a:solidFill>
                <a:latin typeface="Cambria" panose="02040503050406030204" pitchFamily="18" charset="0"/>
              </a:rPr>
              <a:t>Итоги, проблемы </a:t>
            </a:r>
            <a:r>
              <a:rPr lang="ru-RU" sz="4000" dirty="0">
                <a:solidFill>
                  <a:schemeClr val="accent3">
                    <a:lumMod val="95000"/>
                  </a:schemeClr>
                </a:solidFill>
                <a:latin typeface="Cambria" panose="02040503050406030204" pitchFamily="18" charset="0"/>
              </a:rPr>
              <a:t>и </a:t>
            </a:r>
            <a:r>
              <a:rPr lang="ru-RU" sz="4000" dirty="0" smtClean="0">
                <a:solidFill>
                  <a:schemeClr val="accent3">
                    <a:lumMod val="95000"/>
                  </a:schemeClr>
                </a:solidFill>
                <a:latin typeface="Cambria" panose="02040503050406030204" pitchFamily="18" charset="0"/>
              </a:rPr>
              <a:t>перспективы</a:t>
            </a:r>
            <a:endParaRPr lang="ru-RU" sz="4000" dirty="0">
              <a:solidFill>
                <a:schemeClr val="accent3">
                  <a:lumMod val="9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0638" y="4427538"/>
            <a:ext cx="6858000" cy="1122362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ru-RU" dirty="0"/>
              <a:t>Главный </a:t>
            </a:r>
            <a:r>
              <a:rPr lang="ru-RU" dirty="0" err="1" smtClean="0"/>
              <a:t>профпатолог</a:t>
            </a:r>
            <a:endParaRPr lang="ru-RU" dirty="0" smtClean="0"/>
          </a:p>
          <a:p>
            <a:pPr>
              <a:spcAft>
                <a:spcPts val="600"/>
              </a:spcAft>
              <a:defRPr/>
            </a:pPr>
            <a:r>
              <a:rPr lang="ru-RU" dirty="0" smtClean="0"/>
              <a:t> </a:t>
            </a:r>
            <a:r>
              <a:rPr lang="ru-RU" dirty="0"/>
              <a:t>МЗ </a:t>
            </a:r>
            <a:r>
              <a:rPr lang="ru-RU" dirty="0" smtClean="0"/>
              <a:t>Омской области </a:t>
            </a:r>
          </a:p>
          <a:p>
            <a:pPr>
              <a:spcAft>
                <a:spcPts val="600"/>
              </a:spcAft>
              <a:defRPr/>
            </a:pPr>
            <a:r>
              <a:rPr lang="ru-RU" dirty="0" smtClean="0"/>
              <a:t>к.м.н., доцент О.В. Плотникова</a:t>
            </a:r>
            <a:endParaRPr lang="ru-RU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0392" y="1871139"/>
            <a:ext cx="6911975" cy="484187"/>
          </a:xfrm>
        </p:spPr>
        <p:txBody>
          <a:bodyPr/>
          <a:lstStyle/>
          <a:p>
            <a:r>
              <a:rPr lang="ru-RU" dirty="0" smtClean="0"/>
              <a:t>Выявление профессиональных заболеваний в сельских районах Омской области в ходе ПМО (всего </a:t>
            </a:r>
            <a:r>
              <a:rPr lang="ru-RU" dirty="0" smtClean="0"/>
              <a:t>4</a:t>
            </a:r>
            <a:r>
              <a:rPr lang="ru-RU" dirty="0" smtClean="0"/>
              <a:t> случая)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Тарская ЦРБ</a:t>
            </a:r>
            <a:br>
              <a:rPr lang="ru-RU" dirty="0" smtClean="0"/>
            </a:br>
            <a:r>
              <a:rPr lang="ru-RU" dirty="0" err="1" smtClean="0"/>
              <a:t>Нижне-Омская</a:t>
            </a:r>
            <a:r>
              <a:rPr lang="ru-RU" dirty="0" smtClean="0"/>
              <a:t> ЦРБ</a:t>
            </a:r>
            <a:br>
              <a:rPr lang="ru-RU" dirty="0" smtClean="0"/>
            </a:br>
            <a:r>
              <a:rPr lang="ru-RU" dirty="0" smtClean="0"/>
              <a:t>Полтавская ЦРБ</a:t>
            </a:r>
            <a:br>
              <a:rPr lang="ru-RU" dirty="0" smtClean="0"/>
            </a:br>
            <a:r>
              <a:rPr lang="ru-RU" dirty="0" err="1" smtClean="0"/>
              <a:t>Исилькульская</a:t>
            </a:r>
            <a:r>
              <a:rPr lang="ru-RU" dirty="0" smtClean="0"/>
              <a:t> ЦРБ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54960-3323-4F03-9329-9BAEBFEBD5D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9819" y="367556"/>
            <a:ext cx="7044315" cy="484187"/>
          </a:xfrm>
        </p:spPr>
        <p:txBody>
          <a:bodyPr/>
          <a:lstStyle/>
          <a:p>
            <a:pPr algn="ctr"/>
            <a:r>
              <a:rPr lang="ru-RU" dirty="0" smtClean="0"/>
              <a:t>Охват основными исследованиями в ходе  ПМО, % от подлежащих </a:t>
            </a:r>
            <a:r>
              <a:rPr lang="ru-RU" dirty="0" smtClean="0"/>
              <a:t>2018/2017 </a:t>
            </a:r>
            <a:r>
              <a:rPr lang="ru-RU" dirty="0" err="1" smtClean="0"/>
              <a:t>гг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" y="1325878"/>
          <a:ext cx="9144000" cy="30054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6370"/>
                <a:gridCol w="1396098"/>
                <a:gridCol w="1549579"/>
                <a:gridCol w="1427826"/>
                <a:gridCol w="1544969"/>
                <a:gridCol w="1419158"/>
              </a:tblGrid>
              <a:tr h="2138292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Учреждения</a:t>
                      </a:r>
                      <a:r>
                        <a:rPr lang="ru-RU" sz="2000" b="0" baseline="0" dirty="0" smtClean="0"/>
                        <a:t> ЗО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err="1" smtClean="0"/>
                        <a:t>Р-графия</a:t>
                      </a:r>
                      <a:r>
                        <a:rPr lang="ru-RU" sz="2000" b="0" dirty="0" smtClean="0"/>
                        <a:t> ОГК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ФВД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/>
                        <a:t>ТА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err="1" smtClean="0"/>
                        <a:t>Вибр</a:t>
                      </a:r>
                      <a:r>
                        <a:rPr lang="ru-RU" sz="2000" b="0" dirty="0" smtClean="0"/>
                        <a:t>.</a:t>
                      </a:r>
                    </a:p>
                    <a:p>
                      <a:pPr algn="ctr"/>
                      <a:r>
                        <a:rPr lang="ru-RU" sz="2000" b="0" dirty="0" smtClean="0"/>
                        <a:t>Чувств.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err="1" smtClean="0"/>
                        <a:t>Онко</a:t>
                      </a:r>
                      <a:r>
                        <a:rPr lang="ru-RU" sz="2000" b="0" dirty="0" smtClean="0"/>
                        <a:t>-</a:t>
                      </a:r>
                    </a:p>
                    <a:p>
                      <a:pPr algn="ctr"/>
                      <a:r>
                        <a:rPr lang="ru-RU" sz="2000" b="0" dirty="0" smtClean="0"/>
                        <a:t>осмотр</a:t>
                      </a:r>
                      <a:endParaRPr lang="ru-RU" sz="2000" b="0" dirty="0"/>
                    </a:p>
                  </a:txBody>
                  <a:tcPr/>
                </a:tc>
              </a:tr>
              <a:tr h="86719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Всего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98,9/99,4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61,9/99,9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98,0/99,9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98,9/99,8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100/99,9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54960-3323-4F03-9329-9BAEBFEBD5D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Проблемы…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01675" y="1042988"/>
          <a:ext cx="8194675" cy="4641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54960-3323-4F03-9329-9BAEBFEBD5D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150" y="747713"/>
            <a:ext cx="8118475" cy="5319712"/>
          </a:xfrm>
        </p:spPr>
        <p:txBody>
          <a:bodyPr/>
          <a:lstStyle/>
          <a:p>
            <a:pPr>
              <a:defRPr/>
            </a:pPr>
            <a:r>
              <a:rPr lang="ru-RU" dirty="0"/>
              <a:t>Невысокая результативность обязательных медицинских осмотров работников объясняется </a:t>
            </a:r>
            <a:r>
              <a:rPr lang="ru-RU" dirty="0" smtClean="0"/>
              <a:t>не </a:t>
            </a:r>
            <a:r>
              <a:rPr lang="ru-RU" dirty="0"/>
              <a:t>только  объективными причинами </a:t>
            </a:r>
            <a:r>
              <a:rPr lang="ru-RU" i="1" dirty="0" smtClean="0">
                <a:solidFill>
                  <a:schemeClr val="bg1"/>
                </a:solidFill>
              </a:rPr>
              <a:t>(недостаточная подготовка </a:t>
            </a:r>
            <a:r>
              <a:rPr lang="ru-RU" i="1" dirty="0">
                <a:solidFill>
                  <a:schemeClr val="bg1"/>
                </a:solidFill>
              </a:rPr>
              <a:t>врачей по </a:t>
            </a:r>
            <a:r>
              <a:rPr lang="ru-RU" i="1" dirty="0" smtClean="0">
                <a:solidFill>
                  <a:schemeClr val="bg1"/>
                </a:solidFill>
              </a:rPr>
              <a:t>профпатологии</a:t>
            </a:r>
            <a:r>
              <a:rPr lang="ru-RU" i="1" dirty="0">
                <a:solidFill>
                  <a:schemeClr val="bg1"/>
                </a:solidFill>
              </a:rPr>
              <a:t>,  отсутствие диагностического </a:t>
            </a:r>
            <a:r>
              <a:rPr lang="ru-RU" i="1" dirty="0" smtClean="0">
                <a:solidFill>
                  <a:schemeClr val="bg1"/>
                </a:solidFill>
              </a:rPr>
              <a:t>оборудования),</a:t>
            </a:r>
          </a:p>
          <a:p>
            <a:pPr>
              <a:buNone/>
              <a:defRPr/>
            </a:pPr>
            <a:r>
              <a:rPr lang="ru-RU" i="1" dirty="0" smtClean="0">
                <a:solidFill>
                  <a:schemeClr val="bg1"/>
                </a:solidFill>
              </a:rPr>
              <a:t>   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/>
              <a:t>но и несовершенством нормативной  правовой базы.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C8251-415C-4197-AF67-419314FCFC83}" type="slidenum">
              <a:rPr lang="ru-RU"/>
              <a:pPr/>
              <a:t>13</a:t>
            </a:fld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 dirty="0" smtClean="0"/>
              <a:t>Перспективы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4008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B2A54960-3323-4F03-9329-9BAEBFEBD5D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 spd="med">
    <p:whee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67326" y="857232"/>
            <a:ext cx="7711866" cy="5429288"/>
          </a:xfrm>
        </p:spPr>
        <p:txBody>
          <a:bodyPr>
            <a:normAutofit/>
          </a:bodyPr>
          <a:lstStyle/>
          <a:p>
            <a:pPr marL="365125" lvl="0" indent="-282575" algn="ctr">
              <a:lnSpc>
                <a:spcPct val="100000"/>
              </a:lnSpc>
              <a:spcBef>
                <a:spcPts val="600"/>
              </a:spcBef>
            </a:pPr>
            <a:r>
              <a:rPr lang="ru-RU" dirty="0" smtClean="0"/>
              <a:t>Проект приказа</a:t>
            </a:r>
            <a:br>
              <a:rPr lang="ru-RU" dirty="0" smtClean="0"/>
            </a:br>
            <a:r>
              <a:rPr lang="ru-RU" sz="2800" b="0" cap="none" dirty="0" smtClean="0">
                <a:solidFill>
                  <a:schemeClr val="accent3"/>
                </a:solidFill>
                <a:effectLst/>
                <a:ea typeface="+mn-ea"/>
                <a:cs typeface="+mn-cs"/>
              </a:rPr>
              <a:t>Об утверждении Перечней вредных и (или) опасных производственных факторов и работ, при выполнении которых проводятся обязательные предварительные медицинские осмотры при поступлении на работу и периодические медицинские </a:t>
            </a:r>
            <a:r>
              <a:rPr lang="ru-RU" sz="2800" cap="none" dirty="0" smtClean="0">
                <a:solidFill>
                  <a:schemeClr val="accent3"/>
                </a:solidFill>
                <a:effectLst/>
                <a:ea typeface="+mn-ea"/>
                <a:cs typeface="+mn-cs"/>
              </a:rPr>
              <a:t>осмотры (Проект приказа Минтруда и МЗ РФ) </a:t>
            </a:r>
            <a:r>
              <a:rPr lang="ru-RU" sz="2800" cap="none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/>
            </a:r>
            <a:br>
              <a:rPr lang="ru-RU" sz="2800" cap="none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4294967295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E3BD498-57A4-4008-B0DB-752A1BF2FD00}" type="datetime1">
              <a:rPr lang="ru-RU" smtClean="0"/>
              <a:pPr>
                <a:defRPr/>
              </a:pPr>
              <a:t>25.03.2019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294967295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309961-E717-4F0B-85BE-C18970D9AE14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 spd="med">
    <p:whee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290"/>
            <a:ext cx="8291540" cy="603411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r>
              <a:rPr lang="ru-RU" b="1" dirty="0" smtClean="0">
                <a:solidFill>
                  <a:schemeClr val="accent3"/>
                </a:solidFill>
              </a:rPr>
              <a:t>Проект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smtClean="0"/>
              <a:t>приказа МЗ РФ </a:t>
            </a:r>
          </a:p>
          <a:p>
            <a:r>
              <a:rPr lang="ru-RU" dirty="0" smtClean="0"/>
              <a:t>Об утверждении Порядка проведения обязательных предварительных (при поступлении на работу) и периодических медицинских осмотров, учета, ведения отчетности и выдачи личных медицинских книжек </a:t>
            </a:r>
            <a:r>
              <a:rPr lang="ru-RU" b="1" dirty="0" smtClean="0">
                <a:solidFill>
                  <a:schemeClr val="accent3"/>
                </a:solidFill>
              </a:rPr>
              <a:t>работникам организаций пищевой промышленности, общественного питания и торговли, водопроводных сооружений, медицинских организаций, детских учреждений и некоторых других работодателей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713103-698C-423F-B789-B7AEEE26C43C}" type="datetime1">
              <a:rPr lang="ru-RU" smtClean="0"/>
              <a:pPr>
                <a:defRPr/>
              </a:pPr>
              <a:t>25.03.2019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2FAE069-EB3A-4739-B967-91275BABC90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 spd="med">
    <p:whee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Реалии: </a:t>
            </a:r>
          </a:p>
          <a:p>
            <a:pPr>
              <a:buNone/>
            </a:pPr>
            <a:r>
              <a:rPr lang="ru-RU" sz="2800" dirty="0" smtClean="0"/>
              <a:t>Приказ Минтруда России N 52н, </a:t>
            </a:r>
            <a:br>
              <a:rPr lang="ru-RU" sz="2800" dirty="0" smtClean="0"/>
            </a:br>
            <a:r>
              <a:rPr lang="ru-RU" sz="2800" dirty="0" smtClean="0"/>
              <a:t>Минздрава России N 35н от 31.01.2019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"Об утверждении перечня медицинских обследований, необходимых для получения клинико-функциональных данных в зависимости от заболевания в целях проведения медико-социальной экспертизы«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Вступает в силу 29 марта 2019 г.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</p:spTree>
  </p:cSld>
  <p:clrMapOvr>
    <a:masterClrMapping/>
  </p:clrMapOvr>
  <p:transition spd="med">
    <p:whee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01675" y="417095"/>
            <a:ext cx="8194675" cy="494548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Реалии: </a:t>
            </a:r>
          </a:p>
          <a:p>
            <a:pPr algn="ctr">
              <a:buNone/>
            </a:pPr>
            <a:r>
              <a:rPr lang="ru-RU" dirty="0" smtClean="0"/>
              <a:t>Приказ </a:t>
            </a:r>
            <a:r>
              <a:rPr lang="ru-RU" dirty="0" smtClean="0"/>
              <a:t>Министерства здравоохранения РФ от 31 января 2019  г. № 36н.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3"/>
                </a:solidFill>
              </a:rPr>
              <a:t>"Об утверждении Порядка проведения экспертизы связи заболевания с профессией и формы медицинского заключения о наличии или об отсутствии профессионального заболевания”</a:t>
            </a:r>
          </a:p>
          <a:p>
            <a:r>
              <a:rPr lang="ru-RU" dirty="0" smtClean="0"/>
              <a:t>Вступает </a:t>
            </a:r>
            <a:r>
              <a:rPr lang="ru-RU" dirty="0" smtClean="0"/>
              <a:t>в силу 31 марта 2019 г.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hee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Контактный телефон : 8 (913) 974-31-36</a:t>
            </a:r>
            <a:endParaRPr lang="en-US" dirty="0" smtClean="0"/>
          </a:p>
          <a:p>
            <a:r>
              <a:rPr lang="en-US" dirty="0" smtClean="0"/>
              <a:t>65-04-22 (</a:t>
            </a:r>
            <a:r>
              <a:rPr lang="ru-RU" dirty="0" smtClean="0"/>
              <a:t>кафедра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E-mail</a:t>
            </a:r>
            <a:r>
              <a:rPr lang="ru-RU" dirty="0" smtClean="0"/>
              <a:t>: </a:t>
            </a:r>
            <a:r>
              <a:rPr lang="en-US" dirty="0" smtClean="0"/>
              <a:t>olga.plotnikova7</a:t>
            </a:r>
            <a:r>
              <a:rPr lang="ru-RU" dirty="0" smtClean="0"/>
              <a:t>@</a:t>
            </a:r>
            <a:r>
              <a:rPr lang="en-US" dirty="0" smtClean="0"/>
              <a:t>mail</a:t>
            </a:r>
            <a:r>
              <a:rPr lang="ru-RU" dirty="0" smtClean="0"/>
              <a:t>.</a:t>
            </a:r>
            <a:r>
              <a:rPr lang="ru-RU" dirty="0" err="1" smtClean="0"/>
              <a:t>ru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E-mail</a:t>
            </a:r>
            <a:r>
              <a:rPr lang="ru-RU" dirty="0" smtClean="0"/>
              <a:t>: </a:t>
            </a:r>
            <a:r>
              <a:rPr lang="en-US" dirty="0" smtClean="0"/>
              <a:t>oplot1771@gmai.com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54960-3323-4F03-9329-9BAEBFEBD5D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ransition spd="med"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5" descr="птица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07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Picture 6" descr="C:\Users\User\Desktop\minzdrav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3875" y="0"/>
            <a:ext cx="1000125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Прямоугольник 9"/>
          <p:cNvSpPr>
            <a:spLocks noChangeArrowheads="1"/>
          </p:cNvSpPr>
          <p:nvPr/>
        </p:nvSpPr>
        <p:spPr bwMode="auto">
          <a:xfrm>
            <a:off x="0" y="1267325"/>
            <a:ext cx="914400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algn="just"/>
            <a:r>
              <a:rPr lang="ru-RU" altLang="ru-RU" sz="2400" b="1" dirty="0">
                <a:solidFill>
                  <a:srgbClr val="FFFF00"/>
                </a:solidFill>
              </a:rPr>
              <a:t>	</a:t>
            </a:r>
          </a:p>
          <a:p>
            <a:pPr marL="182563" algn="just"/>
            <a:r>
              <a:rPr lang="ru-RU" altLang="ru-RU" sz="2400" b="1" dirty="0">
                <a:solidFill>
                  <a:srgbClr val="FFFF00"/>
                </a:solidFill>
              </a:rPr>
              <a:t>	</a:t>
            </a:r>
          </a:p>
          <a:p>
            <a:pPr marL="182563" algn="just"/>
            <a:endParaRPr lang="ru-RU" altLang="ru-RU" sz="2400" b="1" dirty="0">
              <a:solidFill>
                <a:srgbClr val="FFFF00"/>
              </a:solidFill>
            </a:endParaRPr>
          </a:p>
          <a:p>
            <a:pPr marL="182563" algn="just"/>
            <a:r>
              <a:rPr lang="ru-RU" altLang="ru-RU" sz="2400" b="1" dirty="0">
                <a:solidFill>
                  <a:srgbClr val="FFFF00"/>
                </a:solidFill>
              </a:rPr>
              <a:t>	</a:t>
            </a:r>
            <a:r>
              <a:rPr lang="ru-RU" altLang="ru-RU" sz="2400" b="1" dirty="0" smtClean="0">
                <a:solidFill>
                  <a:srgbClr val="FFFF00"/>
                </a:solidFill>
              </a:rPr>
              <a:t>В </a:t>
            </a:r>
            <a:r>
              <a:rPr lang="ru-RU" altLang="ru-RU" sz="2400" b="1" dirty="0" smtClean="0">
                <a:solidFill>
                  <a:srgbClr val="FFFF00"/>
                </a:solidFill>
              </a:rPr>
              <a:t>2018 </a:t>
            </a:r>
            <a:r>
              <a:rPr lang="ru-RU" altLang="ru-RU" sz="2400" b="1" dirty="0" smtClean="0">
                <a:solidFill>
                  <a:srgbClr val="FFFF00"/>
                </a:solidFill>
              </a:rPr>
              <a:t>г. ПМО подлежало </a:t>
            </a:r>
            <a:r>
              <a:rPr lang="ru-RU" sz="2400" b="1" dirty="0" smtClean="0">
                <a:solidFill>
                  <a:srgbClr val="FFFF00"/>
                </a:solidFill>
              </a:rPr>
              <a:t>152637</a:t>
            </a:r>
            <a:r>
              <a:rPr lang="ru-RU" sz="2400" dirty="0" smtClean="0"/>
              <a:t> </a:t>
            </a:r>
            <a:r>
              <a:rPr lang="ru-RU" sz="2400" dirty="0" smtClean="0"/>
              <a:t> </a:t>
            </a:r>
            <a:r>
              <a:rPr lang="ru-RU" altLang="ru-RU" sz="2400" b="1" dirty="0" smtClean="0">
                <a:solidFill>
                  <a:srgbClr val="FFFF00"/>
                </a:solidFill>
              </a:rPr>
              <a:t>работников.</a:t>
            </a:r>
          </a:p>
          <a:p>
            <a:pPr marL="182563" algn="just"/>
            <a:r>
              <a:rPr lang="ru-RU" altLang="ru-RU" sz="2400" b="1" dirty="0" smtClean="0">
                <a:solidFill>
                  <a:srgbClr val="FFFF00"/>
                </a:solidFill>
              </a:rPr>
              <a:t>Медицинскими </a:t>
            </a:r>
            <a:r>
              <a:rPr lang="ru-RU" altLang="ru-RU" sz="2400" b="1" dirty="0">
                <a:solidFill>
                  <a:srgbClr val="FFFF00"/>
                </a:solidFill>
              </a:rPr>
              <a:t>организациями осмотрены практически все </a:t>
            </a:r>
            <a:r>
              <a:rPr lang="ru-RU" altLang="ru-RU" sz="2400" b="1" dirty="0" smtClean="0">
                <a:solidFill>
                  <a:srgbClr val="FFFF00"/>
                </a:solidFill>
              </a:rPr>
              <a:t>– </a:t>
            </a:r>
            <a:r>
              <a:rPr lang="ru-RU" altLang="ru-RU" sz="2400" b="1" dirty="0" smtClean="0">
                <a:solidFill>
                  <a:srgbClr val="FFFF00"/>
                </a:solidFill>
              </a:rPr>
              <a:t>99.04 </a:t>
            </a:r>
            <a:r>
              <a:rPr lang="ru-RU" altLang="ru-RU" sz="2400" b="1" dirty="0" smtClean="0">
                <a:solidFill>
                  <a:srgbClr val="FFFF00"/>
                </a:solidFill>
              </a:rPr>
              <a:t>% </a:t>
            </a:r>
            <a:r>
              <a:rPr lang="ru-RU" altLang="ru-RU" sz="2400" b="1" dirty="0">
                <a:solidFill>
                  <a:srgbClr val="FFFF00"/>
                </a:solidFill>
              </a:rPr>
              <a:t>работников от общего числа направленных</a:t>
            </a:r>
            <a:r>
              <a:rPr lang="ru-RU" altLang="ru-RU" sz="2400" b="1" dirty="0" smtClean="0">
                <a:solidFill>
                  <a:srgbClr val="FFFF00"/>
                </a:solidFill>
              </a:rPr>
              <a:t>.</a:t>
            </a:r>
          </a:p>
          <a:p>
            <a:pPr marL="182563" algn="just"/>
            <a:endParaRPr lang="ru-RU" altLang="ru-RU" sz="2400" b="1" dirty="0" smtClean="0">
              <a:solidFill>
                <a:srgbClr val="FFFF00"/>
              </a:solidFill>
            </a:endParaRPr>
          </a:p>
          <a:p>
            <a:pPr marL="182563" algn="just"/>
            <a:endParaRPr lang="ru-RU" altLang="ru-RU" sz="2400" b="1" dirty="0" smtClean="0">
              <a:solidFill>
                <a:srgbClr val="FFFF00"/>
              </a:solidFill>
            </a:endParaRPr>
          </a:p>
          <a:p>
            <a:pPr marL="182563" algn="just"/>
            <a:endParaRPr lang="ru-RU" altLang="ru-RU" sz="2100" b="1" dirty="0"/>
          </a:p>
          <a:p>
            <a:pPr marL="182563" algn="just"/>
            <a:r>
              <a:rPr lang="ru-RU" altLang="ru-RU" sz="2100" b="1" dirty="0"/>
              <a:t>	</a:t>
            </a:r>
            <a:r>
              <a:rPr lang="ru-RU" alt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308" y="923806"/>
            <a:ext cx="6911975" cy="484187"/>
          </a:xfrm>
        </p:spPr>
        <p:txBody>
          <a:bodyPr/>
          <a:lstStyle/>
          <a:p>
            <a:pPr algn="ctr"/>
            <a:r>
              <a:rPr lang="ru-RU" sz="3200" dirty="0" smtClean="0"/>
              <a:t>Показатели профессиональной заболеваемости в Омской области </a:t>
            </a:r>
            <a:br>
              <a:rPr lang="ru-RU" sz="3200" dirty="0" smtClean="0"/>
            </a:br>
            <a:r>
              <a:rPr lang="ru-RU" sz="3200" dirty="0" smtClean="0"/>
              <a:t>на 10 тыс. работающих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59558" y="2292824"/>
          <a:ext cx="8393373" cy="386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0DEB69D-0F44-4A6A-9A86-7B898793EDF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5" y="862013"/>
            <a:ext cx="8166100" cy="5157787"/>
          </a:xfrm>
        </p:spPr>
        <p:txBody>
          <a:bodyPr/>
          <a:lstStyle/>
          <a:p>
            <a:pPr>
              <a:defRPr/>
            </a:pPr>
            <a:r>
              <a:rPr lang="ru-RU" dirty="0"/>
              <a:t>Основным и наиболее доступным механизмом выявления </a:t>
            </a:r>
            <a:r>
              <a:rPr lang="ru-RU" dirty="0" smtClean="0"/>
              <a:t>профессиональных</a:t>
            </a:r>
            <a:r>
              <a:rPr lang="ru-RU" dirty="0"/>
              <a:t>, профессионально обусловленных и общих заболеваний, а также организации эффективного динамического наблюдения за состоянием здоровья работников являются качественные предварительные и периодические медицинские осмотры.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92F9F-B093-4122-9890-531E5FC009DB}" type="slidenum">
              <a:rPr lang="ru-RU"/>
              <a:pPr/>
              <a:t>4</a:t>
            </a:fld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2267" y="381410"/>
            <a:ext cx="6911975" cy="484187"/>
          </a:xfrm>
        </p:spPr>
        <p:txBody>
          <a:bodyPr/>
          <a:lstStyle/>
          <a:p>
            <a:pPr algn="ctr"/>
            <a:r>
              <a:rPr lang="ru-RU" sz="3200" dirty="0" smtClean="0"/>
              <a:t>Показатели </a:t>
            </a:r>
            <a:r>
              <a:rPr lang="ru-RU" sz="3200" dirty="0" err="1" smtClean="0"/>
              <a:t>выявляемости</a:t>
            </a:r>
            <a:r>
              <a:rPr lang="ru-RU" sz="3200" dirty="0" smtClean="0"/>
              <a:t> профессиональных заболеваний в ходе ПМО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21671" y="1413164"/>
          <a:ext cx="8633570" cy="44237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04088"/>
                <a:gridCol w="1776494"/>
                <a:gridCol w="1776494"/>
                <a:gridCol w="1776494"/>
              </a:tblGrid>
              <a:tr h="71445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Показатель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/>
                </a:tc>
              </a:tr>
              <a:tr h="71445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Осмотрено,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189020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172295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151175</a:t>
                      </a:r>
                    </a:p>
                  </a:txBody>
                  <a:tcPr marL="9525" marR="9525" marT="9525" marB="0" anchor="ctr"/>
                </a:tc>
              </a:tr>
              <a:tr h="176167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Количество случаев подозрения на профзаболевание, </a:t>
                      </a:r>
                      <a:r>
                        <a:rPr lang="ru-RU" b="1" dirty="0" err="1" smtClean="0"/>
                        <a:t>абс</a:t>
                      </a:r>
                      <a:r>
                        <a:rPr lang="ru-RU" b="1" dirty="0" smtClean="0"/>
                        <a:t>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45</a:t>
                      </a:r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28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/>
                </a:tc>
              </a:tr>
              <a:tr h="1233171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Выявляемость</a:t>
                      </a:r>
                      <a:r>
                        <a:rPr lang="ru-RU" b="1" dirty="0" smtClean="0"/>
                        <a:t> (на 10000 осмотренных)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3,66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2,3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1,05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54960-3323-4F03-9329-9BAEBFEBD5D5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ransition spd="med"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-1" y="-1"/>
          <a:ext cx="9144000" cy="68251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3668"/>
                <a:gridCol w="1382926"/>
                <a:gridCol w="1592116"/>
                <a:gridCol w="1445290"/>
              </a:tblGrid>
              <a:tr h="66716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Показатели ПМО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2016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2017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 anchor="ctr"/>
                </a:tc>
              </a:tr>
              <a:tr h="13492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Число</a:t>
                      </a:r>
                      <a:r>
                        <a:rPr lang="ru-RU" sz="2000" baseline="0" dirty="0" smtClean="0"/>
                        <a:t> лиц, осмотренных  в порядке предварительного МО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48526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48662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50990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3492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Число</a:t>
                      </a:r>
                      <a:r>
                        <a:rPr lang="ru-RU" sz="2000" baseline="0" dirty="0" smtClean="0"/>
                        <a:t> лиц, осмотренных  в порядке периодического  МО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140635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123733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101647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4728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 охвата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j-lt"/>
                        </a:rPr>
                        <a:t>98,3</a:t>
                      </a:r>
                      <a:endParaRPr lang="ru-RU" sz="2000" b="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</a:rPr>
                        <a:t>98,7</a:t>
                      </a:r>
                      <a:endParaRPr lang="ru-RU" sz="20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98,8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76793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/>
                        <a:t>Количество лиц с впервые установленными хроническими соматическими заболеваниями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13822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17625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</a:rPr>
                        <a:t>20474</a:t>
                      </a:r>
                      <a:endParaRPr lang="ru-RU" sz="2000" b="1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0354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Количество</a:t>
                      </a:r>
                      <a:r>
                        <a:rPr lang="ru-RU" sz="2000" baseline="0" dirty="0" smtClean="0"/>
                        <a:t> лиц, имеющих постоянные медицинские </a:t>
                      </a:r>
                      <a:r>
                        <a:rPr lang="ru-RU" sz="2000" baseline="0" dirty="0" err="1" smtClean="0"/>
                        <a:t>п</a:t>
                      </a:r>
                      <a:r>
                        <a:rPr lang="ru-RU" sz="2000" baseline="0" dirty="0" smtClean="0"/>
                        <a:t>/</a:t>
                      </a:r>
                      <a:r>
                        <a:rPr lang="ru-RU" sz="2000" baseline="0" dirty="0" err="1" smtClean="0"/>
                        <a:t>п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latin typeface="+mj-lt"/>
                        </a:rPr>
                        <a:t>1198</a:t>
                      </a:r>
                      <a:endParaRPr lang="ru-RU" sz="2000" b="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latin typeface="+mj-lt"/>
                        </a:rPr>
                        <a:t>1242</a:t>
                      </a:r>
                      <a:endParaRPr lang="ru-RU" sz="2000" b="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</a:rPr>
                        <a:t>838</a:t>
                      </a:r>
                      <a:endParaRPr lang="ru-RU" sz="2000" b="1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6400800" y="6492875"/>
            <a:ext cx="2743200" cy="365125"/>
          </a:xfrm>
        </p:spPr>
        <p:txBody>
          <a:bodyPr/>
          <a:lstStyle/>
          <a:p>
            <a:fld id="{B2A54960-3323-4F03-9329-9BAEBFEBD5D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1675" y="213360"/>
            <a:ext cx="8194675" cy="66446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Полнота охвата ПМО в некоторых районах области (100%)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Азовский </a:t>
            </a:r>
          </a:p>
          <a:p>
            <a:r>
              <a:rPr lang="ru-RU" dirty="0" err="1" smtClean="0">
                <a:solidFill>
                  <a:srgbClr val="FFC000"/>
                </a:solidFill>
              </a:rPr>
              <a:t>Больше-Уковский</a:t>
            </a:r>
            <a:r>
              <a:rPr lang="ru-RU" dirty="0" smtClean="0">
                <a:solidFill>
                  <a:srgbClr val="FFC000"/>
                </a:solidFill>
              </a:rPr>
              <a:t> (2017, 2016)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Горьковский (2017, 2016)</a:t>
            </a:r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err="1" smtClean="0">
                <a:solidFill>
                  <a:srgbClr val="FFC000"/>
                </a:solidFill>
              </a:rPr>
              <a:t>Колосовский</a:t>
            </a:r>
            <a:r>
              <a:rPr lang="ru-RU" dirty="0" smtClean="0">
                <a:solidFill>
                  <a:srgbClr val="FFC000"/>
                </a:solidFill>
              </a:rPr>
              <a:t> (2017, 2016)</a:t>
            </a:r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C000"/>
                </a:solidFill>
              </a:rPr>
              <a:t>Омский (2017, 2016) </a:t>
            </a:r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err="1" smtClean="0">
                <a:solidFill>
                  <a:srgbClr val="FFC000"/>
                </a:solidFill>
              </a:rPr>
              <a:t>Саргатский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(2017, 2016)</a:t>
            </a:r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err="1" smtClean="0">
                <a:solidFill>
                  <a:schemeClr val="bg1"/>
                </a:solidFill>
              </a:rPr>
              <a:t>Седельниковский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err="1" smtClean="0">
                <a:solidFill>
                  <a:srgbClr val="FFC000"/>
                </a:solidFill>
              </a:rPr>
              <a:t>Щербакульский</a:t>
            </a:r>
            <a:r>
              <a:rPr lang="ru-RU" dirty="0" smtClean="0">
                <a:solidFill>
                  <a:srgbClr val="FFC000"/>
                </a:solidFill>
              </a:rPr>
              <a:t> (2017)</a:t>
            </a:r>
            <a:endParaRPr lang="ru-RU" dirty="0" smtClean="0">
              <a:solidFill>
                <a:srgbClr val="FFC000"/>
              </a:solidFill>
            </a:endParaRPr>
          </a:p>
          <a:p>
            <a:endParaRPr lang="ru-RU" dirty="0" smtClean="0">
              <a:solidFill>
                <a:srgbClr val="FFC000"/>
              </a:solidFill>
            </a:endParaRPr>
          </a:p>
          <a:p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C000"/>
                </a:solidFill>
              </a:rPr>
              <a:t>По городу охват ПМО составляет в среднем </a:t>
            </a:r>
            <a:r>
              <a:rPr lang="ru-RU" dirty="0" smtClean="0">
                <a:solidFill>
                  <a:srgbClr val="FFC000"/>
                </a:solidFill>
              </a:rPr>
              <a:t>99,7%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По области - </a:t>
            </a:r>
            <a:endParaRPr lang="ru-RU" dirty="0" smtClean="0">
              <a:solidFill>
                <a:srgbClr val="FFC000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54960-3323-4F03-9329-9BAEBFEBD5D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1675" y="533400"/>
            <a:ext cx="8194675" cy="53547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Полнота охвата ПМО в некоторых районах области (показатели ниже 90%)</a:t>
            </a:r>
          </a:p>
          <a:p>
            <a:pPr>
              <a:buNone/>
            </a:pPr>
            <a:r>
              <a:rPr lang="ru-RU" dirty="0" smtClean="0"/>
              <a:t>Ново-Варшавский район – 80%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54960-3323-4F03-9329-9BAEBFEBD5D5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333" y="1004865"/>
            <a:ext cx="6911975" cy="4841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Выявление профессиональных заболеваний в  городе Омске в ходе ПМО и по обращаемости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54960-3323-4F03-9329-9BAEBFEBD5D5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85800" y="1366520"/>
          <a:ext cx="8092440" cy="369230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046220"/>
                <a:gridCol w="4046220"/>
              </a:tblGrid>
              <a:tr h="1077015">
                <a:tc>
                  <a:txBody>
                    <a:bodyPr/>
                    <a:lstStyle/>
                    <a:p>
                      <a:r>
                        <a:rPr lang="ru-RU" dirty="0" smtClean="0"/>
                        <a:t>Медицинская организация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случаев</a:t>
                      </a:r>
                      <a:endParaRPr lang="ru-RU" dirty="0"/>
                    </a:p>
                  </a:txBody>
                  <a:tcPr/>
                </a:tc>
              </a:tr>
              <a:tr h="62398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ГП-4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</a:t>
                      </a:r>
                      <a:endParaRPr lang="ru-RU" b="1" dirty="0"/>
                    </a:p>
                  </a:txBody>
                  <a:tcPr/>
                </a:tc>
              </a:tr>
              <a:tr h="62398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ГП-3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</a:tr>
              <a:tr h="74333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ЧУЗ Поликлиника</a:t>
                      </a:r>
                      <a:r>
                        <a:rPr lang="ru-RU" b="1" baseline="0" dirty="0" smtClean="0"/>
                        <a:t> АО </a:t>
                      </a:r>
                      <a:r>
                        <a:rPr lang="ru-RU" b="1" baseline="0" dirty="0" err="1" smtClean="0"/>
                        <a:t>Газпромнефть-ОНПЗ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623984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Всего по городу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12</a:t>
                      </a:r>
                      <a:endParaRPr lang="ru-RU" sz="32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heel/>
  </p:transition>
</p:sld>
</file>

<file path=ppt/theme/theme1.xml><?xml version="1.0" encoding="utf-8"?>
<a:theme xmlns:a="http://schemas.openxmlformats.org/drawingml/2006/main" name="Синяя">
  <a:themeElements>
    <a:clrScheme name="1_Serge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Serge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28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28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Serge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rge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rge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rge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rge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rge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rge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Синяя" id="{B5E2B9C4-2DE1-4984-B1C5-63493902BB04}" vid="{C44227A6-32D7-4056-8F3A-9D3CE189C75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1770</TotalTime>
  <Words>469</Words>
  <Application>Microsoft Office PowerPoint</Application>
  <PresentationFormat>Экран (4:3)</PresentationFormat>
  <Paragraphs>153</Paragraphs>
  <Slides>19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Синяя</vt:lpstr>
      <vt:lpstr>Обязательные медицинские осмотры работников вредных профессий в Омской области.  Итоги, проблемы и перспективы</vt:lpstr>
      <vt:lpstr>Слайд 2</vt:lpstr>
      <vt:lpstr>Показатели профессиональной заболеваемости в Омской области  на 10 тыс. работающих </vt:lpstr>
      <vt:lpstr>Слайд 4</vt:lpstr>
      <vt:lpstr>Показатели выявляемости профессиональных заболеваний в ходе ПМО</vt:lpstr>
      <vt:lpstr>Слайд 6</vt:lpstr>
      <vt:lpstr>Слайд 7</vt:lpstr>
      <vt:lpstr>Слайд 8</vt:lpstr>
      <vt:lpstr>Выявление профессиональных заболеваний в  городе Омске в ходе ПМО и по обращаемости    </vt:lpstr>
      <vt:lpstr>Выявление профессиональных заболеваний в сельских районах Омской области в ходе ПМО (всего 4 случая)  Тарская ЦРБ Нижне-Омская ЦРБ Полтавская ЦРБ Исилькульская ЦРБ  </vt:lpstr>
      <vt:lpstr>Охват основными исследованиями в ходе  ПМО, % от подлежащих 2018/2017 гг</vt:lpstr>
      <vt:lpstr>Проблемы…</vt:lpstr>
      <vt:lpstr>Слайд 13</vt:lpstr>
      <vt:lpstr>Слайд 14</vt:lpstr>
      <vt:lpstr>Проект приказа Об утверждении Перечней вредных и (или) опасных производственных факторов и работ, при выполнении которых проводятся обязательные предварительные медицинские осмотры при поступлении на работу и периодические медицинские осмотры (Проект приказа Минтруда и МЗ РФ)   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«Обязательные медицинские осмотры работников вредных профессий.  Проблемы и пути их решения».</dc:title>
  <dc:creator>TANIA</dc:creator>
  <cp:lastModifiedBy>Truda</cp:lastModifiedBy>
  <cp:revision>227</cp:revision>
  <cp:lastPrinted>2013-11-25T06:20:08Z</cp:lastPrinted>
  <dcterms:created xsi:type="dcterms:W3CDTF">2013-11-22T07:38:44Z</dcterms:created>
  <dcterms:modified xsi:type="dcterms:W3CDTF">2019-03-25T13:49:03Z</dcterms:modified>
</cp:coreProperties>
</file>