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0" r:id="rId5"/>
    <p:sldId id="266" r:id="rId6"/>
    <p:sldId id="267" r:id="rId7"/>
    <p:sldId id="268" r:id="rId8"/>
    <p:sldId id="269" r:id="rId9"/>
    <p:sldId id="262" r:id="rId10"/>
    <p:sldId id="263" r:id="rId11"/>
    <p:sldId id="265" r:id="rId12"/>
    <p:sldId id="271" r:id="rId13"/>
    <p:sldId id="273" r:id="rId14"/>
    <p:sldId id="274"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8"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1055;&#1086;&#1083;&#1100;&#1079;&#1086;&#1074;&#1072;&#1090;&#1077;&#1083;&#1100;\Desktop\&#1054;&#1090;&#1095;&#1077;&#1090;&#1099;\&#1054;&#1090;&#1095;&#1077;&#1090;\&#1051;&#1080;&#1089;&#1090;%20Microsoft%20Excel.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1055;&#1086;&#1083;&#1100;&#1079;&#1086;&#1074;&#1072;&#1090;&#1077;&#1083;&#1100;\Desktop\&#1054;&#1090;&#1095;&#1077;&#1090;&#1099;\&#1054;&#1090;&#1095;&#1077;&#1090;\&#1051;&#1080;&#1089;&#1090;%20Microsoft%20Exce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1055;&#1086;&#1083;&#1100;&#1079;&#1086;&#1074;&#1072;&#1090;&#1077;&#1083;&#1100;\Desktop\&#1054;&#1090;&#1095;&#1077;&#1090;&#1099;\&#1054;&#1090;&#1095;&#1077;&#1090;\&#1051;&#1080;&#1089;&#1090;%20Microsoft%20Excel.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1055;&#1086;&#1083;&#1100;&#1079;&#1086;&#1074;&#1072;&#1090;&#1077;&#1083;&#1100;\Desktop\&#1054;&#1090;&#1095;&#1077;&#1090;&#1099;\&#1054;&#1090;&#1095;&#1077;&#1090;\&#1051;&#1080;&#1089;&#1090;%20Microsoft%20Excel.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1055;&#1086;&#1083;&#1100;&#1079;&#1086;&#1074;&#1072;&#1090;&#1077;&#1083;&#1100;\Desktop\&#1054;&#1090;&#1095;&#1077;&#1090;&#1099;\&#1054;&#1090;&#1095;&#1077;&#1090;\&#1051;&#1080;&#1089;&#1090;%20Microsoft%20Excel.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1055;&#1086;&#1083;&#1100;&#1079;&#1086;&#1074;&#1072;&#1090;&#1077;&#1083;&#1100;\Desktop\&#1054;&#1090;&#1095;&#1077;&#1090;&#1099;\&#1054;&#1090;&#1095;&#1077;&#1090;\&#1051;&#1080;&#1089;&#1090;%20Microsoft%20Excel.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1055;&#1086;&#1083;&#1100;&#1079;&#1086;&#1074;&#1072;&#1090;&#1077;&#1083;&#1100;\Desktop\&#1054;&#1090;&#1095;&#1077;&#1090;&#1099;\&#1054;&#1090;&#1095;&#1077;&#1090;\&#1051;&#1080;&#1089;&#1090;%20Microsoft%20Excel.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ru-RU" dirty="0" smtClean="0"/>
              <a:t>Сводный отчет по количеству осмотренных при периодическом</a:t>
            </a:r>
            <a:r>
              <a:rPr lang="ru-RU" baseline="0" dirty="0" smtClean="0"/>
              <a:t> мед. осмотре</a:t>
            </a:r>
            <a:endParaRPr lang="ru-RU"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ru-RU"/>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345136154855643E-2"/>
          <c:y val="0.11896943582654732"/>
          <c:w val="0.94196530511811027"/>
          <c:h val="0.70336565963263675"/>
        </c:manualLayout>
      </c:layout>
      <c:bar3DChart>
        <c:barDir val="col"/>
        <c:grouping val="clustered"/>
        <c:varyColors val="0"/>
        <c:ser>
          <c:idx val="0"/>
          <c:order val="0"/>
          <c:tx>
            <c:strRef>
              <c:f>'[Лист Microsoft Excel.xlsx]Лист4'!$F$15</c:f>
              <c:strCache>
                <c:ptCount val="1"/>
                <c:pt idx="0">
                  <c:v>Осмотрено всего:</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multiLvlStrRef>
              <c:f>'[Лист Microsoft Excel.xlsx]Лист4'!$G$13:$I$14</c:f>
              <c:multiLvlStrCache>
                <c:ptCount val="3"/>
                <c:lvl>
                  <c:pt idx="0">
                    <c:v>Сводный</c:v>
                  </c:pt>
                  <c:pt idx="1">
                    <c:v>Сводный</c:v>
                  </c:pt>
                  <c:pt idx="2">
                    <c:v>Сводный</c:v>
                  </c:pt>
                </c:lvl>
                <c:lvl>
                  <c:pt idx="0">
                    <c:v>2016 год</c:v>
                  </c:pt>
                  <c:pt idx="1">
                    <c:v>2017 год</c:v>
                  </c:pt>
                  <c:pt idx="2">
                    <c:v>2018 год</c:v>
                  </c:pt>
                </c:lvl>
              </c:multiLvlStrCache>
            </c:multiLvlStrRef>
          </c:cat>
          <c:val>
            <c:numRef>
              <c:f>'[Лист Microsoft Excel.xlsx]Лист4'!$G$15:$I$15</c:f>
              <c:numCache>
                <c:formatCode>General</c:formatCode>
                <c:ptCount val="3"/>
                <c:pt idx="0">
                  <c:v>140635</c:v>
                </c:pt>
                <c:pt idx="1">
                  <c:v>123733</c:v>
                </c:pt>
                <c:pt idx="2">
                  <c:v>100471</c:v>
                </c:pt>
              </c:numCache>
            </c:numRef>
          </c:val>
          <c:extLst>
            <c:ext xmlns:c16="http://schemas.microsoft.com/office/drawing/2014/chart" uri="{C3380CC4-5D6E-409C-BE32-E72D297353CC}">
              <c16:uniqueId val="{00000000-A972-4FD1-87BF-CC729DD8C169}"/>
            </c:ext>
          </c:extLst>
        </c:ser>
        <c:ser>
          <c:idx val="1"/>
          <c:order val="1"/>
          <c:tx>
            <c:strRef>
              <c:f>'[Лист Microsoft Excel.xlsx]Лист4'!$F$16</c:f>
              <c:strCache>
                <c:ptCount val="1"/>
                <c:pt idx="0">
                  <c:v>в т. ч. женщин: </c:v>
                </c:pt>
              </c:strCache>
            </c:strRef>
          </c:tx>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multiLvlStrRef>
              <c:f>'[Лист Microsoft Excel.xlsx]Лист4'!$G$13:$I$14</c:f>
              <c:multiLvlStrCache>
                <c:ptCount val="3"/>
                <c:lvl>
                  <c:pt idx="0">
                    <c:v>Сводный</c:v>
                  </c:pt>
                  <c:pt idx="1">
                    <c:v>Сводный</c:v>
                  </c:pt>
                  <c:pt idx="2">
                    <c:v>Сводный</c:v>
                  </c:pt>
                </c:lvl>
                <c:lvl>
                  <c:pt idx="0">
                    <c:v>2016 год</c:v>
                  </c:pt>
                  <c:pt idx="1">
                    <c:v>2017 год</c:v>
                  </c:pt>
                  <c:pt idx="2">
                    <c:v>2018 год</c:v>
                  </c:pt>
                </c:lvl>
              </c:multiLvlStrCache>
            </c:multiLvlStrRef>
          </c:cat>
          <c:val>
            <c:numRef>
              <c:f>'[Лист Microsoft Excel.xlsx]Лист4'!$G$16:$I$16</c:f>
              <c:numCache>
                <c:formatCode>General</c:formatCode>
                <c:ptCount val="3"/>
                <c:pt idx="0">
                  <c:v>79315</c:v>
                </c:pt>
                <c:pt idx="1">
                  <c:v>69315</c:v>
                </c:pt>
                <c:pt idx="2">
                  <c:v>55547</c:v>
                </c:pt>
              </c:numCache>
            </c:numRef>
          </c:val>
          <c:extLst>
            <c:ext xmlns:c16="http://schemas.microsoft.com/office/drawing/2014/chart" uri="{C3380CC4-5D6E-409C-BE32-E72D297353CC}">
              <c16:uniqueId val="{00000001-A972-4FD1-87BF-CC729DD8C169}"/>
            </c:ext>
          </c:extLst>
        </c:ser>
        <c:dLbls>
          <c:showLegendKey val="0"/>
          <c:showVal val="1"/>
          <c:showCatName val="0"/>
          <c:showSerName val="0"/>
          <c:showPercent val="0"/>
          <c:showBubbleSize val="0"/>
        </c:dLbls>
        <c:gapWidth val="65"/>
        <c:shape val="box"/>
        <c:axId val="453627840"/>
        <c:axId val="453626856"/>
        <c:axId val="0"/>
      </c:bar3DChart>
      <c:catAx>
        <c:axId val="45362784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ru-RU"/>
          </a:p>
        </c:txPr>
        <c:crossAx val="453626856"/>
        <c:crosses val="autoZero"/>
        <c:auto val="1"/>
        <c:lblAlgn val="ctr"/>
        <c:lblOffset val="100"/>
        <c:noMultiLvlLbl val="0"/>
      </c:catAx>
      <c:valAx>
        <c:axId val="453626856"/>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ru-RU"/>
          </a:p>
        </c:txPr>
        <c:crossAx val="45362784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ru-RU"/>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ru-RU" dirty="0"/>
              <a:t>Количество </a:t>
            </a:r>
            <a:r>
              <a:rPr lang="ru-RU" dirty="0" smtClean="0"/>
              <a:t>работающих осмотренных при периодическом мед. осмотре </a:t>
            </a:r>
            <a:endParaRPr lang="ru-RU"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ru-RU"/>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Лист4!$B$3</c:f>
              <c:strCache>
                <c:ptCount val="1"/>
                <c:pt idx="0">
                  <c:v>Осмотрено всего:</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multiLvlStrRef>
              <c:f>Лист4!$C$1:$Q$2</c:f>
              <c:multiLvlStrCache>
                <c:ptCount val="15"/>
                <c:lvl>
                  <c:pt idx="0">
                    <c:v>Городские</c:v>
                  </c:pt>
                  <c:pt idx="1">
                    <c:v>Сельские</c:v>
                  </c:pt>
                  <c:pt idx="2">
                    <c:v>Ведомственные</c:v>
                  </c:pt>
                  <c:pt idx="3">
                    <c:v>Частные</c:v>
                  </c:pt>
                  <c:pt idx="4">
                    <c:v>Сводный</c:v>
                  </c:pt>
                  <c:pt idx="5">
                    <c:v>Городские</c:v>
                  </c:pt>
                  <c:pt idx="6">
                    <c:v>Сельские</c:v>
                  </c:pt>
                  <c:pt idx="7">
                    <c:v>Ведомственные</c:v>
                  </c:pt>
                  <c:pt idx="8">
                    <c:v>Частные</c:v>
                  </c:pt>
                  <c:pt idx="9">
                    <c:v>Сводный</c:v>
                  </c:pt>
                  <c:pt idx="10">
                    <c:v>Городские</c:v>
                  </c:pt>
                  <c:pt idx="11">
                    <c:v>Сельские</c:v>
                  </c:pt>
                  <c:pt idx="12">
                    <c:v>Ведомственные</c:v>
                  </c:pt>
                  <c:pt idx="13">
                    <c:v>Частные</c:v>
                  </c:pt>
                  <c:pt idx="14">
                    <c:v>Сводный</c:v>
                  </c:pt>
                </c:lvl>
                <c:lvl>
                  <c:pt idx="0">
                    <c:v>2016 год</c:v>
                  </c:pt>
                  <c:pt idx="5">
                    <c:v>2017 год</c:v>
                  </c:pt>
                  <c:pt idx="10">
                    <c:v>2018 год</c:v>
                  </c:pt>
                </c:lvl>
              </c:multiLvlStrCache>
            </c:multiLvlStrRef>
          </c:cat>
          <c:val>
            <c:numRef>
              <c:f>Лист4!$C$3:$Q$3</c:f>
              <c:numCache>
                <c:formatCode>General</c:formatCode>
                <c:ptCount val="15"/>
                <c:pt idx="0">
                  <c:v>40907</c:v>
                </c:pt>
                <c:pt idx="1">
                  <c:v>39204</c:v>
                </c:pt>
                <c:pt idx="2">
                  <c:v>28388</c:v>
                </c:pt>
                <c:pt idx="3">
                  <c:v>32136</c:v>
                </c:pt>
                <c:pt idx="4">
                  <c:v>140635</c:v>
                </c:pt>
                <c:pt idx="5">
                  <c:v>43460</c:v>
                </c:pt>
                <c:pt idx="6">
                  <c:v>37628</c:v>
                </c:pt>
                <c:pt idx="7">
                  <c:v>23898</c:v>
                </c:pt>
                <c:pt idx="8">
                  <c:v>18747</c:v>
                </c:pt>
                <c:pt idx="9">
                  <c:v>123733</c:v>
                </c:pt>
                <c:pt idx="10">
                  <c:v>33436</c:v>
                </c:pt>
                <c:pt idx="11">
                  <c:v>34033</c:v>
                </c:pt>
                <c:pt idx="12">
                  <c:v>26433</c:v>
                </c:pt>
                <c:pt idx="13">
                  <c:v>6569</c:v>
                </c:pt>
                <c:pt idx="14">
                  <c:v>100471</c:v>
                </c:pt>
              </c:numCache>
            </c:numRef>
          </c:val>
          <c:extLst>
            <c:ext xmlns:c16="http://schemas.microsoft.com/office/drawing/2014/chart" uri="{C3380CC4-5D6E-409C-BE32-E72D297353CC}">
              <c16:uniqueId val="{00000000-C7BF-4C73-A4F6-900482D8E990}"/>
            </c:ext>
          </c:extLst>
        </c:ser>
        <c:ser>
          <c:idx val="1"/>
          <c:order val="1"/>
          <c:tx>
            <c:strRef>
              <c:f>Лист4!$B$4</c:f>
              <c:strCache>
                <c:ptCount val="1"/>
                <c:pt idx="0">
                  <c:v>в т. ч. женщин: </c:v>
                </c:pt>
              </c:strCache>
            </c:strRef>
          </c:tx>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multiLvlStrRef>
              <c:f>Лист4!$C$1:$Q$2</c:f>
              <c:multiLvlStrCache>
                <c:ptCount val="15"/>
                <c:lvl>
                  <c:pt idx="0">
                    <c:v>Городские</c:v>
                  </c:pt>
                  <c:pt idx="1">
                    <c:v>Сельские</c:v>
                  </c:pt>
                  <c:pt idx="2">
                    <c:v>Ведомственные</c:v>
                  </c:pt>
                  <c:pt idx="3">
                    <c:v>Частные</c:v>
                  </c:pt>
                  <c:pt idx="4">
                    <c:v>Сводный</c:v>
                  </c:pt>
                  <c:pt idx="5">
                    <c:v>Городские</c:v>
                  </c:pt>
                  <c:pt idx="6">
                    <c:v>Сельские</c:v>
                  </c:pt>
                  <c:pt idx="7">
                    <c:v>Ведомственные</c:v>
                  </c:pt>
                  <c:pt idx="8">
                    <c:v>Частные</c:v>
                  </c:pt>
                  <c:pt idx="9">
                    <c:v>Сводный</c:v>
                  </c:pt>
                  <c:pt idx="10">
                    <c:v>Городские</c:v>
                  </c:pt>
                  <c:pt idx="11">
                    <c:v>Сельские</c:v>
                  </c:pt>
                  <c:pt idx="12">
                    <c:v>Ведомственные</c:v>
                  </c:pt>
                  <c:pt idx="13">
                    <c:v>Частные</c:v>
                  </c:pt>
                  <c:pt idx="14">
                    <c:v>Сводный</c:v>
                  </c:pt>
                </c:lvl>
                <c:lvl>
                  <c:pt idx="0">
                    <c:v>2016 год</c:v>
                  </c:pt>
                  <c:pt idx="5">
                    <c:v>2017 год</c:v>
                  </c:pt>
                  <c:pt idx="10">
                    <c:v>2018 год</c:v>
                  </c:pt>
                </c:lvl>
              </c:multiLvlStrCache>
            </c:multiLvlStrRef>
          </c:cat>
          <c:val>
            <c:numRef>
              <c:f>Лист4!$C$4:$Q$4</c:f>
              <c:numCache>
                <c:formatCode>General</c:formatCode>
                <c:ptCount val="15"/>
                <c:pt idx="0">
                  <c:v>19899</c:v>
                </c:pt>
                <c:pt idx="1">
                  <c:v>22512</c:v>
                </c:pt>
                <c:pt idx="2">
                  <c:v>16917</c:v>
                </c:pt>
                <c:pt idx="3">
                  <c:v>19987</c:v>
                </c:pt>
                <c:pt idx="4">
                  <c:v>79315</c:v>
                </c:pt>
                <c:pt idx="5">
                  <c:v>20389</c:v>
                </c:pt>
                <c:pt idx="6">
                  <c:v>21628</c:v>
                </c:pt>
                <c:pt idx="7">
                  <c:v>14122</c:v>
                </c:pt>
                <c:pt idx="8">
                  <c:v>13176</c:v>
                </c:pt>
                <c:pt idx="9">
                  <c:v>69315</c:v>
                </c:pt>
                <c:pt idx="10">
                  <c:v>17022</c:v>
                </c:pt>
                <c:pt idx="11">
                  <c:v>19803</c:v>
                </c:pt>
                <c:pt idx="12">
                  <c:v>14998</c:v>
                </c:pt>
                <c:pt idx="13">
                  <c:v>3724</c:v>
                </c:pt>
                <c:pt idx="14">
                  <c:v>55547</c:v>
                </c:pt>
              </c:numCache>
            </c:numRef>
          </c:val>
          <c:extLst>
            <c:ext xmlns:c16="http://schemas.microsoft.com/office/drawing/2014/chart" uri="{C3380CC4-5D6E-409C-BE32-E72D297353CC}">
              <c16:uniqueId val="{00000001-C7BF-4C73-A4F6-900482D8E990}"/>
            </c:ext>
          </c:extLst>
        </c:ser>
        <c:dLbls>
          <c:showLegendKey val="0"/>
          <c:showVal val="1"/>
          <c:showCatName val="0"/>
          <c:showSerName val="0"/>
          <c:showPercent val="0"/>
          <c:showBubbleSize val="0"/>
        </c:dLbls>
        <c:gapWidth val="65"/>
        <c:shape val="box"/>
        <c:axId val="68231296"/>
        <c:axId val="68225056"/>
        <c:axId val="0"/>
      </c:bar3DChart>
      <c:catAx>
        <c:axId val="682312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ru-RU"/>
          </a:p>
        </c:txPr>
        <c:crossAx val="68225056"/>
        <c:crosses val="autoZero"/>
        <c:auto val="1"/>
        <c:lblAlgn val="ctr"/>
        <c:lblOffset val="100"/>
        <c:noMultiLvlLbl val="0"/>
      </c:catAx>
      <c:valAx>
        <c:axId val="68225056"/>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ru-RU"/>
          </a:p>
        </c:txPr>
        <c:crossAx val="6823129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ru-RU"/>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ru-RU" dirty="0" smtClean="0"/>
              <a:t>Подлежащие  и обследованные в ЦПП при</a:t>
            </a:r>
            <a:r>
              <a:rPr lang="ru-RU" baseline="0" dirty="0" smtClean="0"/>
              <a:t> проведении периодического мед. осмотра</a:t>
            </a:r>
            <a:endParaRPr lang="ru-RU"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ru-RU"/>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multiLvlStrRef>
              <c:f>Лист4!$C$1:$Q$2</c:f>
              <c:multiLvlStrCache>
                <c:ptCount val="15"/>
                <c:lvl>
                  <c:pt idx="0">
                    <c:v>Городские</c:v>
                  </c:pt>
                  <c:pt idx="1">
                    <c:v>Сельские</c:v>
                  </c:pt>
                  <c:pt idx="2">
                    <c:v>Ведомственные</c:v>
                  </c:pt>
                  <c:pt idx="3">
                    <c:v>Частные</c:v>
                  </c:pt>
                  <c:pt idx="4">
                    <c:v>Сводный</c:v>
                  </c:pt>
                  <c:pt idx="5">
                    <c:v>Городские</c:v>
                  </c:pt>
                  <c:pt idx="6">
                    <c:v>Сельские</c:v>
                  </c:pt>
                  <c:pt idx="7">
                    <c:v>Ведомственные</c:v>
                  </c:pt>
                  <c:pt idx="8">
                    <c:v>Частные</c:v>
                  </c:pt>
                  <c:pt idx="9">
                    <c:v>Сводный</c:v>
                  </c:pt>
                  <c:pt idx="10">
                    <c:v>Городские</c:v>
                  </c:pt>
                  <c:pt idx="11">
                    <c:v>Сельские</c:v>
                  </c:pt>
                  <c:pt idx="12">
                    <c:v>Ведомственные</c:v>
                  </c:pt>
                  <c:pt idx="13">
                    <c:v>Частные</c:v>
                  </c:pt>
                  <c:pt idx="14">
                    <c:v>Сводный</c:v>
                  </c:pt>
                </c:lvl>
                <c:lvl>
                  <c:pt idx="0">
                    <c:v>2016 год</c:v>
                  </c:pt>
                  <c:pt idx="5">
                    <c:v>2017 год</c:v>
                  </c:pt>
                  <c:pt idx="10">
                    <c:v>2018 год</c:v>
                  </c:pt>
                </c:lvl>
              </c:multiLvlStrCache>
            </c:multiLvlStrRef>
          </c:cat>
          <c:val>
            <c:numRef>
              <c:f>Лист4!$C$5:$Q$5</c:f>
              <c:numCache>
                <c:formatCode>General</c:formatCode>
                <c:ptCount val="15"/>
                <c:pt idx="0">
                  <c:v>27</c:v>
                </c:pt>
                <c:pt idx="1">
                  <c:v>9</c:v>
                </c:pt>
                <c:pt idx="2">
                  <c:v>3</c:v>
                </c:pt>
                <c:pt idx="3">
                  <c:v>4</c:v>
                </c:pt>
                <c:pt idx="4">
                  <c:v>43</c:v>
                </c:pt>
                <c:pt idx="5">
                  <c:v>16</c:v>
                </c:pt>
                <c:pt idx="6">
                  <c:v>16</c:v>
                </c:pt>
                <c:pt idx="7">
                  <c:v>1</c:v>
                </c:pt>
                <c:pt idx="8">
                  <c:v>3</c:v>
                </c:pt>
                <c:pt idx="9">
                  <c:v>36</c:v>
                </c:pt>
                <c:pt idx="10">
                  <c:v>9</c:v>
                </c:pt>
                <c:pt idx="11">
                  <c:v>14</c:v>
                </c:pt>
                <c:pt idx="12">
                  <c:v>3</c:v>
                </c:pt>
                <c:pt idx="13">
                  <c:v>0</c:v>
                </c:pt>
                <c:pt idx="14">
                  <c:v>26</c:v>
                </c:pt>
              </c:numCache>
            </c:numRef>
          </c:val>
          <c:extLst>
            <c:ext xmlns:c16="http://schemas.microsoft.com/office/drawing/2014/chart" uri="{C3380CC4-5D6E-409C-BE32-E72D297353CC}">
              <c16:uniqueId val="{00000000-8520-4E86-B71D-B1503371DA7C}"/>
            </c:ext>
          </c:extLst>
        </c:ser>
        <c:ser>
          <c:idx val="1"/>
          <c:order val="1"/>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multiLvlStrRef>
              <c:f>Лист4!$C$1:$Q$2</c:f>
              <c:multiLvlStrCache>
                <c:ptCount val="15"/>
                <c:lvl>
                  <c:pt idx="0">
                    <c:v>Городские</c:v>
                  </c:pt>
                  <c:pt idx="1">
                    <c:v>Сельские</c:v>
                  </c:pt>
                  <c:pt idx="2">
                    <c:v>Ведомственные</c:v>
                  </c:pt>
                  <c:pt idx="3">
                    <c:v>Частные</c:v>
                  </c:pt>
                  <c:pt idx="4">
                    <c:v>Сводный</c:v>
                  </c:pt>
                  <c:pt idx="5">
                    <c:v>Городские</c:v>
                  </c:pt>
                  <c:pt idx="6">
                    <c:v>Сельские</c:v>
                  </c:pt>
                  <c:pt idx="7">
                    <c:v>Ведомственные</c:v>
                  </c:pt>
                  <c:pt idx="8">
                    <c:v>Частные</c:v>
                  </c:pt>
                  <c:pt idx="9">
                    <c:v>Сводный</c:v>
                  </c:pt>
                  <c:pt idx="10">
                    <c:v>Городские</c:v>
                  </c:pt>
                  <c:pt idx="11">
                    <c:v>Сельские</c:v>
                  </c:pt>
                  <c:pt idx="12">
                    <c:v>Ведомственные</c:v>
                  </c:pt>
                  <c:pt idx="13">
                    <c:v>Частные</c:v>
                  </c:pt>
                  <c:pt idx="14">
                    <c:v>Сводный</c:v>
                  </c:pt>
                </c:lvl>
                <c:lvl>
                  <c:pt idx="0">
                    <c:v>2016 год</c:v>
                  </c:pt>
                  <c:pt idx="5">
                    <c:v>2017 год</c:v>
                  </c:pt>
                  <c:pt idx="10">
                    <c:v>2018 год</c:v>
                  </c:pt>
                </c:lvl>
              </c:multiLvlStrCache>
            </c:multiLvlStrRef>
          </c:cat>
          <c:val>
            <c:numRef>
              <c:f>Лист4!$C$6:$Q$6</c:f>
              <c:numCache>
                <c:formatCode>General</c:formatCode>
                <c:ptCount val="15"/>
                <c:pt idx="0">
                  <c:v>15</c:v>
                </c:pt>
                <c:pt idx="1">
                  <c:v>7</c:v>
                </c:pt>
                <c:pt idx="2">
                  <c:v>2</c:v>
                </c:pt>
                <c:pt idx="3">
                  <c:v>0</c:v>
                </c:pt>
                <c:pt idx="4">
                  <c:v>24</c:v>
                </c:pt>
                <c:pt idx="5">
                  <c:v>13</c:v>
                </c:pt>
                <c:pt idx="6">
                  <c:v>4</c:v>
                </c:pt>
                <c:pt idx="7">
                  <c:v>0</c:v>
                </c:pt>
                <c:pt idx="8">
                  <c:v>1</c:v>
                </c:pt>
                <c:pt idx="9">
                  <c:v>18</c:v>
                </c:pt>
                <c:pt idx="10">
                  <c:v>3</c:v>
                </c:pt>
                <c:pt idx="11">
                  <c:v>10</c:v>
                </c:pt>
                <c:pt idx="12">
                  <c:v>2</c:v>
                </c:pt>
                <c:pt idx="13">
                  <c:v>0</c:v>
                </c:pt>
                <c:pt idx="14">
                  <c:v>15</c:v>
                </c:pt>
              </c:numCache>
            </c:numRef>
          </c:val>
          <c:extLst>
            <c:ext xmlns:c16="http://schemas.microsoft.com/office/drawing/2014/chart" uri="{C3380CC4-5D6E-409C-BE32-E72D297353CC}">
              <c16:uniqueId val="{00000001-8520-4E86-B71D-B1503371DA7C}"/>
            </c:ext>
          </c:extLst>
        </c:ser>
        <c:dLbls>
          <c:showLegendKey val="0"/>
          <c:showVal val="1"/>
          <c:showCatName val="0"/>
          <c:showSerName val="0"/>
          <c:showPercent val="0"/>
          <c:showBubbleSize val="0"/>
        </c:dLbls>
        <c:gapWidth val="65"/>
        <c:shape val="box"/>
        <c:axId val="66443680"/>
        <c:axId val="66442016"/>
        <c:axId val="0"/>
      </c:bar3DChart>
      <c:catAx>
        <c:axId val="664436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ru-RU"/>
          </a:p>
        </c:txPr>
        <c:crossAx val="66442016"/>
        <c:crosses val="autoZero"/>
        <c:auto val="1"/>
        <c:lblAlgn val="ctr"/>
        <c:lblOffset val="100"/>
        <c:noMultiLvlLbl val="0"/>
      </c:catAx>
      <c:valAx>
        <c:axId val="66442016"/>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ru-RU"/>
          </a:p>
        </c:txPr>
        <c:crossAx val="66443680"/>
        <c:crosses val="autoZero"/>
        <c:crossBetween val="between"/>
      </c:valAx>
      <c:spPr>
        <a:noFill/>
        <a:ln>
          <a:noFill/>
        </a:ln>
        <a:effectLst/>
      </c:spPr>
    </c:plotArea>
    <c:legend>
      <c:legendPos val="b"/>
      <c:overlay val="1"/>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ru-RU"/>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ru-RU" dirty="0" smtClean="0"/>
              <a:t>Нуждающиеся</a:t>
            </a:r>
            <a:r>
              <a:rPr lang="ru-RU" baseline="0" dirty="0" smtClean="0"/>
              <a:t> в диспансерном наблюдении по результатам проведенного периодического мед. осмотра</a:t>
            </a:r>
            <a:endParaRPr lang="ru-RU"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ru-RU"/>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1378444881889763E-2"/>
          <c:y val="0.15673845905992986"/>
          <c:w val="0.94716322178477685"/>
          <c:h val="0.50296843498398036"/>
        </c:manualLayout>
      </c:layout>
      <c:bar3DChart>
        <c:barDir val="col"/>
        <c:grouping val="clustered"/>
        <c:varyColors val="0"/>
        <c:ser>
          <c:idx val="0"/>
          <c:order val="0"/>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multiLvlStrRef>
              <c:f>Лист4!$C$1:$Q$2</c:f>
              <c:multiLvlStrCache>
                <c:ptCount val="15"/>
                <c:lvl>
                  <c:pt idx="0">
                    <c:v>Городские</c:v>
                  </c:pt>
                  <c:pt idx="1">
                    <c:v>Сельские</c:v>
                  </c:pt>
                  <c:pt idx="2">
                    <c:v>Ведомственные</c:v>
                  </c:pt>
                  <c:pt idx="3">
                    <c:v>Частные</c:v>
                  </c:pt>
                  <c:pt idx="4">
                    <c:v>Сводный</c:v>
                  </c:pt>
                  <c:pt idx="5">
                    <c:v>Городские</c:v>
                  </c:pt>
                  <c:pt idx="6">
                    <c:v>Сельские</c:v>
                  </c:pt>
                  <c:pt idx="7">
                    <c:v>Ведомственные</c:v>
                  </c:pt>
                  <c:pt idx="8">
                    <c:v>Частные</c:v>
                  </c:pt>
                  <c:pt idx="9">
                    <c:v>Сводный</c:v>
                  </c:pt>
                  <c:pt idx="10">
                    <c:v>Городские</c:v>
                  </c:pt>
                  <c:pt idx="11">
                    <c:v>Сельские</c:v>
                  </c:pt>
                  <c:pt idx="12">
                    <c:v>Ведомственные</c:v>
                  </c:pt>
                  <c:pt idx="13">
                    <c:v>Частные</c:v>
                  </c:pt>
                  <c:pt idx="14">
                    <c:v>Сводный</c:v>
                  </c:pt>
                </c:lvl>
                <c:lvl>
                  <c:pt idx="0">
                    <c:v>2016 год</c:v>
                  </c:pt>
                  <c:pt idx="5">
                    <c:v>2017 год</c:v>
                  </c:pt>
                  <c:pt idx="10">
                    <c:v>2018 год</c:v>
                  </c:pt>
                </c:lvl>
              </c:multiLvlStrCache>
            </c:multiLvlStrRef>
          </c:cat>
          <c:val>
            <c:numRef>
              <c:f>Лист4!$C$7:$Q$7</c:f>
              <c:numCache>
                <c:formatCode>General</c:formatCode>
                <c:ptCount val="15"/>
                <c:pt idx="0">
                  <c:v>8558</c:v>
                </c:pt>
                <c:pt idx="1">
                  <c:v>6045</c:v>
                </c:pt>
                <c:pt idx="2">
                  <c:v>8368</c:v>
                </c:pt>
                <c:pt idx="3">
                  <c:v>17499</c:v>
                </c:pt>
                <c:pt idx="4">
                  <c:v>40470</c:v>
                </c:pt>
                <c:pt idx="5">
                  <c:v>13558</c:v>
                </c:pt>
                <c:pt idx="6">
                  <c:v>4995</c:v>
                </c:pt>
                <c:pt idx="7">
                  <c:v>9013</c:v>
                </c:pt>
                <c:pt idx="8">
                  <c:v>3076</c:v>
                </c:pt>
                <c:pt idx="9">
                  <c:v>30642</c:v>
                </c:pt>
                <c:pt idx="10">
                  <c:v>9938</c:v>
                </c:pt>
                <c:pt idx="11">
                  <c:v>5595</c:v>
                </c:pt>
                <c:pt idx="12">
                  <c:v>13194</c:v>
                </c:pt>
                <c:pt idx="13">
                  <c:v>1554</c:v>
                </c:pt>
                <c:pt idx="14">
                  <c:v>30281</c:v>
                </c:pt>
              </c:numCache>
            </c:numRef>
          </c:val>
          <c:extLst>
            <c:ext xmlns:c16="http://schemas.microsoft.com/office/drawing/2014/chart" uri="{C3380CC4-5D6E-409C-BE32-E72D297353CC}">
              <c16:uniqueId val="{00000000-A170-44BC-AB16-DCEA25A6FAFE}"/>
            </c:ext>
          </c:extLst>
        </c:ser>
        <c:dLbls>
          <c:showLegendKey val="0"/>
          <c:showVal val="1"/>
          <c:showCatName val="0"/>
          <c:showSerName val="0"/>
          <c:showPercent val="0"/>
          <c:showBubbleSize val="0"/>
        </c:dLbls>
        <c:gapWidth val="65"/>
        <c:shape val="box"/>
        <c:axId val="153228304"/>
        <c:axId val="153228720"/>
        <c:axId val="0"/>
      </c:bar3DChart>
      <c:catAx>
        <c:axId val="15322830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ru-RU"/>
          </a:p>
        </c:txPr>
        <c:crossAx val="153228720"/>
        <c:crosses val="autoZero"/>
        <c:auto val="1"/>
        <c:lblAlgn val="ctr"/>
        <c:lblOffset val="100"/>
        <c:noMultiLvlLbl val="0"/>
      </c:catAx>
      <c:valAx>
        <c:axId val="153228720"/>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ru-RU"/>
          </a:p>
        </c:txPr>
        <c:crossAx val="15322830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ru-RU" dirty="0"/>
              <a:t>Предварительный диагноз </a:t>
            </a:r>
            <a:r>
              <a:rPr lang="ru-RU" dirty="0" smtClean="0"/>
              <a:t>профзаболевания выставленный после проведенного периодического мед. осмотра</a:t>
            </a:r>
            <a:endParaRPr lang="ru-RU"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ru-RU"/>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multiLvlStrRef>
              <c:f>Лист4!$C$1:$Q$2</c:f>
              <c:multiLvlStrCache>
                <c:ptCount val="15"/>
                <c:lvl>
                  <c:pt idx="0">
                    <c:v>Городские</c:v>
                  </c:pt>
                  <c:pt idx="1">
                    <c:v>Сельские</c:v>
                  </c:pt>
                  <c:pt idx="2">
                    <c:v>Ведомственные</c:v>
                  </c:pt>
                  <c:pt idx="3">
                    <c:v>Частные</c:v>
                  </c:pt>
                  <c:pt idx="4">
                    <c:v>Сводный</c:v>
                  </c:pt>
                  <c:pt idx="5">
                    <c:v>Городские</c:v>
                  </c:pt>
                  <c:pt idx="6">
                    <c:v>Сельские</c:v>
                  </c:pt>
                  <c:pt idx="7">
                    <c:v>Ведомственные</c:v>
                  </c:pt>
                  <c:pt idx="8">
                    <c:v>Частные</c:v>
                  </c:pt>
                  <c:pt idx="9">
                    <c:v>Сводный</c:v>
                  </c:pt>
                  <c:pt idx="10">
                    <c:v>Городские</c:v>
                  </c:pt>
                  <c:pt idx="11">
                    <c:v>Сельские</c:v>
                  </c:pt>
                  <c:pt idx="12">
                    <c:v>Ведомственные</c:v>
                  </c:pt>
                  <c:pt idx="13">
                    <c:v>Частные</c:v>
                  </c:pt>
                  <c:pt idx="14">
                    <c:v>Сводный</c:v>
                  </c:pt>
                </c:lvl>
                <c:lvl>
                  <c:pt idx="0">
                    <c:v>2016 год</c:v>
                  </c:pt>
                  <c:pt idx="5">
                    <c:v>2017 год</c:v>
                  </c:pt>
                  <c:pt idx="10">
                    <c:v>2018 год</c:v>
                  </c:pt>
                </c:lvl>
              </c:multiLvlStrCache>
            </c:multiLvlStrRef>
          </c:cat>
          <c:val>
            <c:numRef>
              <c:f>Лист4!$C$8:$Q$8</c:f>
              <c:numCache>
                <c:formatCode>General</c:formatCode>
                <c:ptCount val="15"/>
                <c:pt idx="0">
                  <c:v>29</c:v>
                </c:pt>
                <c:pt idx="1">
                  <c:v>11</c:v>
                </c:pt>
                <c:pt idx="2">
                  <c:v>4</c:v>
                </c:pt>
                <c:pt idx="3">
                  <c:v>1</c:v>
                </c:pt>
                <c:pt idx="4">
                  <c:v>45</c:v>
                </c:pt>
                <c:pt idx="5">
                  <c:v>18</c:v>
                </c:pt>
                <c:pt idx="6">
                  <c:v>8</c:v>
                </c:pt>
                <c:pt idx="7">
                  <c:v>1</c:v>
                </c:pt>
                <c:pt idx="8">
                  <c:v>1</c:v>
                </c:pt>
                <c:pt idx="9">
                  <c:v>28</c:v>
                </c:pt>
                <c:pt idx="10">
                  <c:v>11</c:v>
                </c:pt>
                <c:pt idx="11">
                  <c:v>4</c:v>
                </c:pt>
                <c:pt idx="12">
                  <c:v>1</c:v>
                </c:pt>
                <c:pt idx="13">
                  <c:v>0</c:v>
                </c:pt>
                <c:pt idx="14">
                  <c:v>16</c:v>
                </c:pt>
              </c:numCache>
            </c:numRef>
          </c:val>
          <c:extLst>
            <c:ext xmlns:c16="http://schemas.microsoft.com/office/drawing/2014/chart" uri="{C3380CC4-5D6E-409C-BE32-E72D297353CC}">
              <c16:uniqueId val="{00000000-D233-4E0D-9D03-94858BB936AD}"/>
            </c:ext>
          </c:extLst>
        </c:ser>
        <c:dLbls>
          <c:showLegendKey val="0"/>
          <c:showVal val="1"/>
          <c:showCatName val="0"/>
          <c:showSerName val="0"/>
          <c:showPercent val="0"/>
          <c:showBubbleSize val="0"/>
        </c:dLbls>
        <c:gapWidth val="65"/>
        <c:shape val="box"/>
        <c:axId val="66441600"/>
        <c:axId val="66446176"/>
        <c:axId val="0"/>
      </c:bar3DChart>
      <c:catAx>
        <c:axId val="664416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ru-RU"/>
          </a:p>
        </c:txPr>
        <c:crossAx val="66446176"/>
        <c:crosses val="autoZero"/>
        <c:auto val="1"/>
        <c:lblAlgn val="ctr"/>
        <c:lblOffset val="100"/>
        <c:noMultiLvlLbl val="0"/>
      </c:catAx>
      <c:valAx>
        <c:axId val="66446176"/>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ru-RU"/>
          </a:p>
        </c:txPr>
        <c:crossAx val="66441600"/>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ru-RU" dirty="0" err="1"/>
              <a:t>Выявляемость</a:t>
            </a:r>
            <a:r>
              <a:rPr lang="ru-RU" dirty="0"/>
              <a:t> </a:t>
            </a:r>
            <a:r>
              <a:rPr lang="ru-RU" dirty="0" smtClean="0"/>
              <a:t>профзаболеваний по данным ЦПП </a:t>
            </a:r>
            <a:endParaRPr lang="ru-RU"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ru-RU"/>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Лист1!$B$2</c:f>
              <c:strCache>
                <c:ptCount val="1"/>
                <c:pt idx="0">
                  <c:v>2016 год</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Лист1!$A$3:$A$11</c:f>
              <c:strCache>
                <c:ptCount val="8"/>
                <c:pt idx="0">
                  <c:v>Направлено всего</c:v>
                </c:pt>
                <c:pt idx="1">
                  <c:v>Установлено ПЗ всего</c:v>
                </c:pt>
                <c:pt idx="3">
                  <c:v>Городские</c:v>
                </c:pt>
                <c:pt idx="4">
                  <c:v>Установлено ПЗ город</c:v>
                </c:pt>
                <c:pt idx="6">
                  <c:v>Сельские</c:v>
                </c:pt>
                <c:pt idx="7">
                  <c:v>Установлено ПЗ село</c:v>
                </c:pt>
              </c:strCache>
            </c:strRef>
          </c:cat>
          <c:val>
            <c:numRef>
              <c:f>Лист1!$B$3:$B$11</c:f>
              <c:numCache>
                <c:formatCode>General</c:formatCode>
                <c:ptCount val="9"/>
                <c:pt idx="0">
                  <c:v>43</c:v>
                </c:pt>
                <c:pt idx="1">
                  <c:v>32</c:v>
                </c:pt>
                <c:pt idx="3">
                  <c:v>36</c:v>
                </c:pt>
                <c:pt idx="4">
                  <c:v>25</c:v>
                </c:pt>
                <c:pt idx="6">
                  <c:v>7</c:v>
                </c:pt>
                <c:pt idx="7">
                  <c:v>7</c:v>
                </c:pt>
              </c:numCache>
            </c:numRef>
          </c:val>
          <c:extLst>
            <c:ext xmlns:c16="http://schemas.microsoft.com/office/drawing/2014/chart" uri="{C3380CC4-5D6E-409C-BE32-E72D297353CC}">
              <c16:uniqueId val="{00000000-A31D-44D2-A590-459126A01727}"/>
            </c:ext>
          </c:extLst>
        </c:ser>
        <c:ser>
          <c:idx val="1"/>
          <c:order val="1"/>
          <c:tx>
            <c:strRef>
              <c:f>Лист1!$C$2</c:f>
              <c:strCache>
                <c:ptCount val="1"/>
                <c:pt idx="0">
                  <c:v>2017 год</c:v>
                </c:pt>
              </c:strCache>
            </c:strRef>
          </c:tx>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Лист1!$A$3:$A$11</c:f>
              <c:strCache>
                <c:ptCount val="8"/>
                <c:pt idx="0">
                  <c:v>Направлено всего</c:v>
                </c:pt>
                <c:pt idx="1">
                  <c:v>Установлено ПЗ всего</c:v>
                </c:pt>
                <c:pt idx="3">
                  <c:v>Городские</c:v>
                </c:pt>
                <c:pt idx="4">
                  <c:v>Установлено ПЗ город</c:v>
                </c:pt>
                <c:pt idx="6">
                  <c:v>Сельские</c:v>
                </c:pt>
                <c:pt idx="7">
                  <c:v>Установлено ПЗ село</c:v>
                </c:pt>
              </c:strCache>
            </c:strRef>
          </c:cat>
          <c:val>
            <c:numRef>
              <c:f>Лист1!$C$3:$C$11</c:f>
              <c:numCache>
                <c:formatCode>General</c:formatCode>
                <c:ptCount val="9"/>
                <c:pt idx="0">
                  <c:v>37</c:v>
                </c:pt>
                <c:pt idx="1">
                  <c:v>20</c:v>
                </c:pt>
                <c:pt idx="3">
                  <c:v>26</c:v>
                </c:pt>
                <c:pt idx="4">
                  <c:v>12</c:v>
                </c:pt>
                <c:pt idx="6">
                  <c:v>11</c:v>
                </c:pt>
                <c:pt idx="7">
                  <c:v>8</c:v>
                </c:pt>
              </c:numCache>
            </c:numRef>
          </c:val>
          <c:extLst>
            <c:ext xmlns:c16="http://schemas.microsoft.com/office/drawing/2014/chart" uri="{C3380CC4-5D6E-409C-BE32-E72D297353CC}">
              <c16:uniqueId val="{00000001-A31D-44D2-A590-459126A01727}"/>
            </c:ext>
          </c:extLst>
        </c:ser>
        <c:ser>
          <c:idx val="2"/>
          <c:order val="2"/>
          <c:tx>
            <c:strRef>
              <c:f>Лист1!$D$2</c:f>
              <c:strCache>
                <c:ptCount val="1"/>
                <c:pt idx="0">
                  <c:v>2018 год</c:v>
                </c:pt>
              </c:strCache>
            </c:strRef>
          </c:tx>
          <c:spPr>
            <a:solidFill>
              <a:schemeClr val="accent3">
                <a:alpha val="85000"/>
              </a:schemeClr>
            </a:solidFill>
            <a:ln w="9525" cap="flat" cmpd="sng" algn="ctr">
              <a:solidFill>
                <a:schemeClr val="accent3">
                  <a:lumMod val="75000"/>
                </a:schemeClr>
              </a:solidFill>
              <a:round/>
            </a:ln>
            <a:effectLst/>
            <a:sp3d contourW="9525">
              <a:contourClr>
                <a:schemeClr val="accent3">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Лист1!$A$3:$A$11</c:f>
              <c:strCache>
                <c:ptCount val="8"/>
                <c:pt idx="0">
                  <c:v>Направлено всего</c:v>
                </c:pt>
                <c:pt idx="1">
                  <c:v>Установлено ПЗ всего</c:v>
                </c:pt>
                <c:pt idx="3">
                  <c:v>Городские</c:v>
                </c:pt>
                <c:pt idx="4">
                  <c:v>Установлено ПЗ город</c:v>
                </c:pt>
                <c:pt idx="6">
                  <c:v>Сельские</c:v>
                </c:pt>
                <c:pt idx="7">
                  <c:v>Установлено ПЗ село</c:v>
                </c:pt>
              </c:strCache>
            </c:strRef>
          </c:cat>
          <c:val>
            <c:numRef>
              <c:f>Лист1!$D$3:$D$11</c:f>
              <c:numCache>
                <c:formatCode>General</c:formatCode>
                <c:ptCount val="9"/>
                <c:pt idx="0">
                  <c:v>35</c:v>
                </c:pt>
                <c:pt idx="1">
                  <c:v>16</c:v>
                </c:pt>
                <c:pt idx="3">
                  <c:v>26</c:v>
                </c:pt>
                <c:pt idx="4">
                  <c:v>11</c:v>
                </c:pt>
                <c:pt idx="6">
                  <c:v>9</c:v>
                </c:pt>
                <c:pt idx="7">
                  <c:v>5</c:v>
                </c:pt>
              </c:numCache>
            </c:numRef>
          </c:val>
          <c:extLst>
            <c:ext xmlns:c16="http://schemas.microsoft.com/office/drawing/2014/chart" uri="{C3380CC4-5D6E-409C-BE32-E72D297353CC}">
              <c16:uniqueId val="{00000002-A31D-44D2-A590-459126A01727}"/>
            </c:ext>
          </c:extLst>
        </c:ser>
        <c:dLbls>
          <c:showLegendKey val="0"/>
          <c:showVal val="1"/>
          <c:showCatName val="0"/>
          <c:showSerName val="0"/>
          <c:showPercent val="0"/>
          <c:showBubbleSize val="0"/>
        </c:dLbls>
        <c:gapWidth val="65"/>
        <c:shape val="box"/>
        <c:axId val="143619536"/>
        <c:axId val="143618288"/>
        <c:axId val="0"/>
      </c:bar3DChart>
      <c:catAx>
        <c:axId val="14361953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ru-RU"/>
          </a:p>
        </c:txPr>
        <c:crossAx val="143618288"/>
        <c:crosses val="autoZero"/>
        <c:auto val="1"/>
        <c:lblAlgn val="ctr"/>
        <c:lblOffset val="100"/>
        <c:noMultiLvlLbl val="0"/>
      </c:catAx>
      <c:valAx>
        <c:axId val="143618288"/>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ru-RU"/>
          </a:p>
        </c:txPr>
        <c:crossAx val="14361953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ru-RU"/>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ru-RU" dirty="0"/>
              <a:t>Осмотрено </a:t>
            </a:r>
            <a:r>
              <a:rPr lang="ru-RU" dirty="0" smtClean="0"/>
              <a:t>устраивающихся при </a:t>
            </a:r>
            <a:r>
              <a:rPr lang="ru-RU" dirty="0"/>
              <a:t>предварительном мед. осмотре</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ru-RU"/>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Лист5!$B$3</c:f>
              <c:strCache>
                <c:ptCount val="1"/>
                <c:pt idx="0">
                  <c:v>Осмотрено всего:</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multiLvlStrRef>
              <c:f>Лист5!$C$1:$Q$2</c:f>
              <c:multiLvlStrCache>
                <c:ptCount val="15"/>
                <c:lvl>
                  <c:pt idx="0">
                    <c:v>Городские</c:v>
                  </c:pt>
                  <c:pt idx="1">
                    <c:v>Сельские</c:v>
                  </c:pt>
                  <c:pt idx="2">
                    <c:v>Ведомственные</c:v>
                  </c:pt>
                  <c:pt idx="3">
                    <c:v>Частные</c:v>
                  </c:pt>
                  <c:pt idx="4">
                    <c:v>Сводный</c:v>
                  </c:pt>
                  <c:pt idx="5">
                    <c:v>Городские</c:v>
                  </c:pt>
                  <c:pt idx="6">
                    <c:v>Муниципальные</c:v>
                  </c:pt>
                  <c:pt idx="7">
                    <c:v>Ведомственные</c:v>
                  </c:pt>
                  <c:pt idx="8">
                    <c:v>Частные</c:v>
                  </c:pt>
                  <c:pt idx="9">
                    <c:v>Сводный</c:v>
                  </c:pt>
                  <c:pt idx="10">
                    <c:v>Городские</c:v>
                  </c:pt>
                  <c:pt idx="11">
                    <c:v>Муниципальные</c:v>
                  </c:pt>
                  <c:pt idx="12">
                    <c:v>Ведомственные</c:v>
                  </c:pt>
                  <c:pt idx="13">
                    <c:v>Частные</c:v>
                  </c:pt>
                  <c:pt idx="14">
                    <c:v>Сводный</c:v>
                  </c:pt>
                </c:lvl>
                <c:lvl>
                  <c:pt idx="0">
                    <c:v>2016 год</c:v>
                  </c:pt>
                  <c:pt idx="5">
                    <c:v>2017 год</c:v>
                  </c:pt>
                  <c:pt idx="10">
                    <c:v>2018 год</c:v>
                  </c:pt>
                </c:lvl>
              </c:multiLvlStrCache>
            </c:multiLvlStrRef>
          </c:cat>
          <c:val>
            <c:numRef>
              <c:f>Лист5!$C$3:$Q$3</c:f>
              <c:numCache>
                <c:formatCode>General</c:formatCode>
                <c:ptCount val="15"/>
                <c:pt idx="0">
                  <c:v>10414</c:v>
                </c:pt>
                <c:pt idx="1">
                  <c:v>19512</c:v>
                </c:pt>
                <c:pt idx="2">
                  <c:v>13004</c:v>
                </c:pt>
                <c:pt idx="3">
                  <c:v>5455</c:v>
                </c:pt>
                <c:pt idx="4">
                  <c:v>48385</c:v>
                </c:pt>
                <c:pt idx="5">
                  <c:v>9282</c:v>
                </c:pt>
                <c:pt idx="6">
                  <c:v>22578</c:v>
                </c:pt>
                <c:pt idx="7">
                  <c:v>14293</c:v>
                </c:pt>
                <c:pt idx="8">
                  <c:v>2509</c:v>
                </c:pt>
                <c:pt idx="9">
                  <c:v>48662</c:v>
                </c:pt>
                <c:pt idx="10">
                  <c:v>9036</c:v>
                </c:pt>
                <c:pt idx="11">
                  <c:v>23297</c:v>
                </c:pt>
                <c:pt idx="12">
                  <c:v>13777</c:v>
                </c:pt>
                <c:pt idx="13">
                  <c:v>4594</c:v>
                </c:pt>
                <c:pt idx="14">
                  <c:v>50704</c:v>
                </c:pt>
              </c:numCache>
            </c:numRef>
          </c:val>
          <c:extLst>
            <c:ext xmlns:c16="http://schemas.microsoft.com/office/drawing/2014/chart" uri="{C3380CC4-5D6E-409C-BE32-E72D297353CC}">
              <c16:uniqueId val="{00000000-D30A-49B7-A75A-1ABBACF9981F}"/>
            </c:ext>
          </c:extLst>
        </c:ser>
        <c:ser>
          <c:idx val="1"/>
          <c:order val="1"/>
          <c:tx>
            <c:strRef>
              <c:f>Лист5!$B$4</c:f>
              <c:strCache>
                <c:ptCount val="1"/>
                <c:pt idx="0">
                  <c:v>в т. ч. женщин: </c:v>
                </c:pt>
              </c:strCache>
            </c:strRef>
          </c:tx>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multiLvlStrRef>
              <c:f>Лист5!$C$1:$Q$2</c:f>
              <c:multiLvlStrCache>
                <c:ptCount val="15"/>
                <c:lvl>
                  <c:pt idx="0">
                    <c:v>Городские</c:v>
                  </c:pt>
                  <c:pt idx="1">
                    <c:v>Сельские</c:v>
                  </c:pt>
                  <c:pt idx="2">
                    <c:v>Ведомственные</c:v>
                  </c:pt>
                  <c:pt idx="3">
                    <c:v>Частные</c:v>
                  </c:pt>
                  <c:pt idx="4">
                    <c:v>Сводный</c:v>
                  </c:pt>
                  <c:pt idx="5">
                    <c:v>Городские</c:v>
                  </c:pt>
                  <c:pt idx="6">
                    <c:v>Муниципальные</c:v>
                  </c:pt>
                  <c:pt idx="7">
                    <c:v>Ведомственные</c:v>
                  </c:pt>
                  <c:pt idx="8">
                    <c:v>Частные</c:v>
                  </c:pt>
                  <c:pt idx="9">
                    <c:v>Сводный</c:v>
                  </c:pt>
                  <c:pt idx="10">
                    <c:v>Городские</c:v>
                  </c:pt>
                  <c:pt idx="11">
                    <c:v>Муниципальные</c:v>
                  </c:pt>
                  <c:pt idx="12">
                    <c:v>Ведомственные</c:v>
                  </c:pt>
                  <c:pt idx="13">
                    <c:v>Частные</c:v>
                  </c:pt>
                  <c:pt idx="14">
                    <c:v>Сводный</c:v>
                  </c:pt>
                </c:lvl>
                <c:lvl>
                  <c:pt idx="0">
                    <c:v>2016 год</c:v>
                  </c:pt>
                  <c:pt idx="5">
                    <c:v>2017 год</c:v>
                  </c:pt>
                  <c:pt idx="10">
                    <c:v>2018 год</c:v>
                  </c:pt>
                </c:lvl>
              </c:multiLvlStrCache>
            </c:multiLvlStrRef>
          </c:cat>
          <c:val>
            <c:numRef>
              <c:f>Лист5!$C$4:$Q$4</c:f>
              <c:numCache>
                <c:formatCode>General</c:formatCode>
                <c:ptCount val="15"/>
                <c:pt idx="0">
                  <c:v>2724</c:v>
                </c:pt>
                <c:pt idx="1">
                  <c:v>8022</c:v>
                </c:pt>
                <c:pt idx="2">
                  <c:v>5144</c:v>
                </c:pt>
                <c:pt idx="3">
                  <c:v>1914</c:v>
                </c:pt>
                <c:pt idx="4">
                  <c:v>17804</c:v>
                </c:pt>
                <c:pt idx="5">
                  <c:v>2958</c:v>
                </c:pt>
                <c:pt idx="6">
                  <c:v>8034</c:v>
                </c:pt>
                <c:pt idx="7">
                  <c:v>4841</c:v>
                </c:pt>
                <c:pt idx="8">
                  <c:v>915</c:v>
                </c:pt>
                <c:pt idx="9">
                  <c:v>16748</c:v>
                </c:pt>
                <c:pt idx="10">
                  <c:v>2520</c:v>
                </c:pt>
                <c:pt idx="11">
                  <c:v>9491</c:v>
                </c:pt>
                <c:pt idx="12">
                  <c:v>4988</c:v>
                </c:pt>
                <c:pt idx="13">
                  <c:v>1238</c:v>
                </c:pt>
                <c:pt idx="14">
                  <c:v>18237</c:v>
                </c:pt>
              </c:numCache>
            </c:numRef>
          </c:val>
          <c:extLst>
            <c:ext xmlns:c16="http://schemas.microsoft.com/office/drawing/2014/chart" uri="{C3380CC4-5D6E-409C-BE32-E72D297353CC}">
              <c16:uniqueId val="{00000001-D30A-49B7-A75A-1ABBACF9981F}"/>
            </c:ext>
          </c:extLst>
        </c:ser>
        <c:dLbls>
          <c:showLegendKey val="0"/>
          <c:showVal val="1"/>
          <c:showCatName val="0"/>
          <c:showSerName val="0"/>
          <c:showPercent val="0"/>
          <c:showBubbleSize val="0"/>
        </c:dLbls>
        <c:gapWidth val="65"/>
        <c:shape val="box"/>
        <c:axId val="31789808"/>
        <c:axId val="31793968"/>
        <c:axId val="0"/>
      </c:bar3DChart>
      <c:catAx>
        <c:axId val="3178980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ru-RU"/>
          </a:p>
        </c:txPr>
        <c:crossAx val="31793968"/>
        <c:crosses val="autoZero"/>
        <c:auto val="1"/>
        <c:lblAlgn val="ctr"/>
        <c:lblOffset val="100"/>
        <c:noMultiLvlLbl val="0"/>
      </c:catAx>
      <c:valAx>
        <c:axId val="31793968"/>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ru-RU"/>
          </a:p>
        </c:txPr>
        <c:crossAx val="3178980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ru-RU"/>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ru-RU" dirty="0" smtClean="0"/>
              <a:t>Нуждающиеся </a:t>
            </a:r>
            <a:r>
              <a:rPr lang="ru-RU" dirty="0"/>
              <a:t>и обследованные в </a:t>
            </a:r>
            <a:r>
              <a:rPr lang="ru-RU" dirty="0" smtClean="0"/>
              <a:t>ЦПП по результатам  предварительного мед. осмотра</a:t>
            </a:r>
            <a:endParaRPr lang="ru-RU"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ru-RU"/>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multiLvlStrRef>
              <c:f>Лист5!$C$1:$Q$2</c:f>
              <c:multiLvlStrCache>
                <c:ptCount val="15"/>
                <c:lvl>
                  <c:pt idx="0">
                    <c:v>Городские</c:v>
                  </c:pt>
                  <c:pt idx="1">
                    <c:v>Сельские</c:v>
                  </c:pt>
                  <c:pt idx="2">
                    <c:v>Ведомственные</c:v>
                  </c:pt>
                  <c:pt idx="3">
                    <c:v>Частные</c:v>
                  </c:pt>
                  <c:pt idx="4">
                    <c:v>Сводный</c:v>
                  </c:pt>
                  <c:pt idx="5">
                    <c:v>Городские</c:v>
                  </c:pt>
                  <c:pt idx="6">
                    <c:v>Муниципальные</c:v>
                  </c:pt>
                  <c:pt idx="7">
                    <c:v>Ведомственные</c:v>
                  </c:pt>
                  <c:pt idx="8">
                    <c:v>Частные</c:v>
                  </c:pt>
                  <c:pt idx="9">
                    <c:v>Сводный</c:v>
                  </c:pt>
                  <c:pt idx="10">
                    <c:v>Городские</c:v>
                  </c:pt>
                  <c:pt idx="11">
                    <c:v>Муниципальные</c:v>
                  </c:pt>
                  <c:pt idx="12">
                    <c:v>Ведомственные</c:v>
                  </c:pt>
                  <c:pt idx="13">
                    <c:v>Частные</c:v>
                  </c:pt>
                  <c:pt idx="14">
                    <c:v>Сводный</c:v>
                  </c:pt>
                </c:lvl>
                <c:lvl>
                  <c:pt idx="0">
                    <c:v>2016 год</c:v>
                  </c:pt>
                  <c:pt idx="5">
                    <c:v>2017 год</c:v>
                  </c:pt>
                  <c:pt idx="10">
                    <c:v>2018 год</c:v>
                  </c:pt>
                </c:lvl>
              </c:multiLvlStrCache>
            </c:multiLvlStrRef>
          </c:cat>
          <c:val>
            <c:numRef>
              <c:f>Лист5!$C$5:$Q$5</c:f>
              <c:numCache>
                <c:formatCode>General</c:formatCode>
                <c:ptCount val="15"/>
                <c:pt idx="0">
                  <c:v>18</c:v>
                </c:pt>
                <c:pt idx="1">
                  <c:v>0</c:v>
                </c:pt>
                <c:pt idx="2">
                  <c:v>0</c:v>
                </c:pt>
                <c:pt idx="3">
                  <c:v>0</c:v>
                </c:pt>
                <c:pt idx="4">
                  <c:v>18</c:v>
                </c:pt>
                <c:pt idx="5">
                  <c:v>36</c:v>
                </c:pt>
                <c:pt idx="6">
                  <c:v>0</c:v>
                </c:pt>
                <c:pt idx="7">
                  <c:v>0</c:v>
                </c:pt>
                <c:pt idx="8">
                  <c:v>0</c:v>
                </c:pt>
                <c:pt idx="9">
                  <c:v>36</c:v>
                </c:pt>
                <c:pt idx="10">
                  <c:v>12</c:v>
                </c:pt>
                <c:pt idx="11">
                  <c:v>0</c:v>
                </c:pt>
                <c:pt idx="12">
                  <c:v>0</c:v>
                </c:pt>
                <c:pt idx="13">
                  <c:v>0</c:v>
                </c:pt>
                <c:pt idx="14">
                  <c:v>12</c:v>
                </c:pt>
              </c:numCache>
            </c:numRef>
          </c:val>
          <c:extLst>
            <c:ext xmlns:c16="http://schemas.microsoft.com/office/drawing/2014/chart" uri="{C3380CC4-5D6E-409C-BE32-E72D297353CC}">
              <c16:uniqueId val="{00000000-8C2E-4A28-81D2-E26FD3F88624}"/>
            </c:ext>
          </c:extLst>
        </c:ser>
        <c:ser>
          <c:idx val="1"/>
          <c:order val="1"/>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multiLvlStrRef>
              <c:f>Лист5!$C$1:$Q$2</c:f>
              <c:multiLvlStrCache>
                <c:ptCount val="15"/>
                <c:lvl>
                  <c:pt idx="0">
                    <c:v>Городские</c:v>
                  </c:pt>
                  <c:pt idx="1">
                    <c:v>Сельские</c:v>
                  </c:pt>
                  <c:pt idx="2">
                    <c:v>Ведомственные</c:v>
                  </c:pt>
                  <c:pt idx="3">
                    <c:v>Частные</c:v>
                  </c:pt>
                  <c:pt idx="4">
                    <c:v>Сводный</c:v>
                  </c:pt>
                  <c:pt idx="5">
                    <c:v>Городские</c:v>
                  </c:pt>
                  <c:pt idx="6">
                    <c:v>Муниципальные</c:v>
                  </c:pt>
                  <c:pt idx="7">
                    <c:v>Ведомственные</c:v>
                  </c:pt>
                  <c:pt idx="8">
                    <c:v>Частные</c:v>
                  </c:pt>
                  <c:pt idx="9">
                    <c:v>Сводный</c:v>
                  </c:pt>
                  <c:pt idx="10">
                    <c:v>Городские</c:v>
                  </c:pt>
                  <c:pt idx="11">
                    <c:v>Муниципальные</c:v>
                  </c:pt>
                  <c:pt idx="12">
                    <c:v>Ведомственные</c:v>
                  </c:pt>
                  <c:pt idx="13">
                    <c:v>Частные</c:v>
                  </c:pt>
                  <c:pt idx="14">
                    <c:v>Сводный</c:v>
                  </c:pt>
                </c:lvl>
                <c:lvl>
                  <c:pt idx="0">
                    <c:v>2016 год</c:v>
                  </c:pt>
                  <c:pt idx="5">
                    <c:v>2017 год</c:v>
                  </c:pt>
                  <c:pt idx="10">
                    <c:v>2018 год</c:v>
                  </c:pt>
                </c:lvl>
              </c:multiLvlStrCache>
            </c:multiLvlStrRef>
          </c:cat>
          <c:val>
            <c:numRef>
              <c:f>Лист5!$C$6:$Q$6</c:f>
              <c:numCache>
                <c:formatCode>General</c:formatCode>
                <c:ptCount val="1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numCache>
            </c:numRef>
          </c:val>
          <c:extLst>
            <c:ext xmlns:c16="http://schemas.microsoft.com/office/drawing/2014/chart" uri="{C3380CC4-5D6E-409C-BE32-E72D297353CC}">
              <c16:uniqueId val="{00000001-8C2E-4A28-81D2-E26FD3F88624}"/>
            </c:ext>
          </c:extLst>
        </c:ser>
        <c:dLbls>
          <c:showLegendKey val="0"/>
          <c:showVal val="1"/>
          <c:showCatName val="0"/>
          <c:showSerName val="0"/>
          <c:showPercent val="0"/>
          <c:showBubbleSize val="0"/>
        </c:dLbls>
        <c:gapWidth val="65"/>
        <c:shape val="box"/>
        <c:axId val="141170560"/>
        <c:axId val="141187200"/>
        <c:axId val="0"/>
      </c:bar3DChart>
      <c:catAx>
        <c:axId val="14117056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ru-RU"/>
          </a:p>
        </c:txPr>
        <c:crossAx val="141187200"/>
        <c:crosses val="autoZero"/>
        <c:auto val="1"/>
        <c:lblAlgn val="ctr"/>
        <c:lblOffset val="100"/>
        <c:noMultiLvlLbl val="0"/>
      </c:catAx>
      <c:valAx>
        <c:axId val="141187200"/>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ru-RU"/>
          </a:p>
        </c:txPr>
        <c:crossAx val="14117056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ru-RU"/>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19CF085-C9F0-42FC-B77E-4D6B9D3CE030}" type="datetimeFigureOut">
              <a:rPr lang="ru-RU" smtClean="0"/>
              <a:t>27.03.2019</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6982949-604F-4D75-A1B4-941DFF959AA4}" type="slidenum">
              <a:rPr lang="ru-RU" smtClean="0"/>
              <a:t>‹#›</a:t>
            </a:fld>
            <a:endParaRPr lang="ru-RU"/>
          </a:p>
        </p:txBody>
      </p:sp>
    </p:spTree>
    <p:extLst>
      <p:ext uri="{BB962C8B-B14F-4D97-AF65-F5344CB8AC3E}">
        <p14:creationId xmlns:p14="http://schemas.microsoft.com/office/powerpoint/2010/main" val="265355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19CF085-C9F0-42FC-B77E-4D6B9D3CE030}" type="datetimeFigureOut">
              <a:rPr lang="ru-RU" smtClean="0"/>
              <a:t>27.03.2019</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6982949-604F-4D75-A1B4-941DFF959AA4}" type="slidenum">
              <a:rPr lang="ru-RU" smtClean="0"/>
              <a:t>‹#›</a:t>
            </a:fld>
            <a:endParaRPr lang="ru-RU"/>
          </a:p>
        </p:txBody>
      </p:sp>
    </p:spTree>
    <p:extLst>
      <p:ext uri="{BB962C8B-B14F-4D97-AF65-F5344CB8AC3E}">
        <p14:creationId xmlns:p14="http://schemas.microsoft.com/office/powerpoint/2010/main" val="1441561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19CF085-C9F0-42FC-B77E-4D6B9D3CE030}" type="datetimeFigureOut">
              <a:rPr lang="ru-RU" smtClean="0"/>
              <a:t>27.03.2019</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6982949-604F-4D75-A1B4-941DFF959AA4}"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5635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19CF085-C9F0-42FC-B77E-4D6B9D3CE030}" type="datetimeFigureOut">
              <a:rPr lang="ru-RU" smtClean="0"/>
              <a:t>27.03.2019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6982949-604F-4D75-A1B4-941DFF959AA4}" type="slidenum">
              <a:rPr lang="ru-RU" smtClean="0"/>
              <a:t>‹#›</a:t>
            </a:fld>
            <a:endParaRPr lang="ru-RU"/>
          </a:p>
        </p:txBody>
      </p:sp>
    </p:spTree>
    <p:extLst>
      <p:ext uri="{BB962C8B-B14F-4D97-AF65-F5344CB8AC3E}">
        <p14:creationId xmlns:p14="http://schemas.microsoft.com/office/powerpoint/2010/main" val="3107146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19CF085-C9F0-42FC-B77E-4D6B9D3CE030}" type="datetimeFigureOut">
              <a:rPr lang="ru-RU" smtClean="0"/>
              <a:t>27.03.2019</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6982949-604F-4D75-A1B4-941DFF959AA4}"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54513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19CF085-C9F0-42FC-B77E-4D6B9D3CE030}" type="datetimeFigureOut">
              <a:rPr lang="ru-RU" smtClean="0"/>
              <a:t>27.03.2019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6982949-604F-4D75-A1B4-941DFF959AA4}" type="slidenum">
              <a:rPr lang="ru-RU" smtClean="0"/>
              <a:t>‹#›</a:t>
            </a:fld>
            <a:endParaRPr lang="ru-RU"/>
          </a:p>
        </p:txBody>
      </p:sp>
    </p:spTree>
    <p:extLst>
      <p:ext uri="{BB962C8B-B14F-4D97-AF65-F5344CB8AC3E}">
        <p14:creationId xmlns:p14="http://schemas.microsoft.com/office/powerpoint/2010/main" val="954758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19CF085-C9F0-42FC-B77E-4D6B9D3CE030}" type="datetimeFigureOut">
              <a:rPr lang="ru-RU" smtClean="0"/>
              <a:t>27.03.2019</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6982949-604F-4D75-A1B4-941DFF959AA4}" type="slidenum">
              <a:rPr lang="ru-RU" smtClean="0"/>
              <a:t>‹#›</a:t>
            </a:fld>
            <a:endParaRPr lang="ru-RU"/>
          </a:p>
        </p:txBody>
      </p:sp>
    </p:spTree>
    <p:extLst>
      <p:ext uri="{BB962C8B-B14F-4D97-AF65-F5344CB8AC3E}">
        <p14:creationId xmlns:p14="http://schemas.microsoft.com/office/powerpoint/2010/main" val="794853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19CF085-C9F0-42FC-B77E-4D6B9D3CE030}" type="datetimeFigureOut">
              <a:rPr lang="ru-RU" smtClean="0"/>
              <a:t>27.03.2019</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6982949-604F-4D75-A1B4-941DFF959AA4}" type="slidenum">
              <a:rPr lang="ru-RU" smtClean="0"/>
              <a:t>‹#›</a:t>
            </a:fld>
            <a:endParaRPr lang="ru-RU"/>
          </a:p>
        </p:txBody>
      </p:sp>
    </p:spTree>
    <p:extLst>
      <p:ext uri="{BB962C8B-B14F-4D97-AF65-F5344CB8AC3E}">
        <p14:creationId xmlns:p14="http://schemas.microsoft.com/office/powerpoint/2010/main" val="922327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19CF085-C9F0-42FC-B77E-4D6B9D3CE030}" type="datetimeFigureOut">
              <a:rPr lang="ru-RU" smtClean="0"/>
              <a:t>27.03.2019</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6982949-604F-4D75-A1B4-941DFF959AA4}" type="slidenum">
              <a:rPr lang="ru-RU" smtClean="0"/>
              <a:t>‹#›</a:t>
            </a:fld>
            <a:endParaRPr lang="ru-RU"/>
          </a:p>
        </p:txBody>
      </p:sp>
    </p:spTree>
    <p:extLst>
      <p:ext uri="{BB962C8B-B14F-4D97-AF65-F5344CB8AC3E}">
        <p14:creationId xmlns:p14="http://schemas.microsoft.com/office/powerpoint/2010/main" val="458335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19CF085-C9F0-42FC-B77E-4D6B9D3CE030}" type="datetimeFigureOut">
              <a:rPr lang="ru-RU" smtClean="0"/>
              <a:t>27.03.2019</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6982949-604F-4D75-A1B4-941DFF959AA4}" type="slidenum">
              <a:rPr lang="ru-RU" smtClean="0"/>
              <a:t>‹#›</a:t>
            </a:fld>
            <a:endParaRPr lang="ru-RU"/>
          </a:p>
        </p:txBody>
      </p:sp>
    </p:spTree>
    <p:extLst>
      <p:ext uri="{BB962C8B-B14F-4D97-AF65-F5344CB8AC3E}">
        <p14:creationId xmlns:p14="http://schemas.microsoft.com/office/powerpoint/2010/main" val="1462130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19CF085-C9F0-42FC-B77E-4D6B9D3CE030}" type="datetimeFigureOut">
              <a:rPr lang="ru-RU" smtClean="0"/>
              <a:t>27.03.2019</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6982949-604F-4D75-A1B4-941DFF959AA4}" type="slidenum">
              <a:rPr lang="ru-RU" smtClean="0"/>
              <a:t>‹#›</a:t>
            </a:fld>
            <a:endParaRPr lang="ru-RU"/>
          </a:p>
        </p:txBody>
      </p:sp>
    </p:spTree>
    <p:extLst>
      <p:ext uri="{BB962C8B-B14F-4D97-AF65-F5344CB8AC3E}">
        <p14:creationId xmlns:p14="http://schemas.microsoft.com/office/powerpoint/2010/main" val="1954130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19CF085-C9F0-42FC-B77E-4D6B9D3CE030}" type="datetimeFigureOut">
              <a:rPr lang="ru-RU" smtClean="0"/>
              <a:t>27.03.2019</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6982949-604F-4D75-A1B4-941DFF959AA4}" type="slidenum">
              <a:rPr lang="ru-RU" smtClean="0"/>
              <a:t>‹#›</a:t>
            </a:fld>
            <a:endParaRPr lang="ru-RU"/>
          </a:p>
        </p:txBody>
      </p:sp>
    </p:spTree>
    <p:extLst>
      <p:ext uri="{BB962C8B-B14F-4D97-AF65-F5344CB8AC3E}">
        <p14:creationId xmlns:p14="http://schemas.microsoft.com/office/powerpoint/2010/main" val="2240831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19CF085-C9F0-42FC-B77E-4D6B9D3CE030}" type="datetimeFigureOut">
              <a:rPr lang="ru-RU" smtClean="0"/>
              <a:t>27.03.2019</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6982949-604F-4D75-A1B4-941DFF959AA4}" type="slidenum">
              <a:rPr lang="ru-RU" smtClean="0"/>
              <a:t>‹#›</a:t>
            </a:fld>
            <a:endParaRPr lang="ru-RU"/>
          </a:p>
        </p:txBody>
      </p:sp>
    </p:spTree>
    <p:extLst>
      <p:ext uri="{BB962C8B-B14F-4D97-AF65-F5344CB8AC3E}">
        <p14:creationId xmlns:p14="http://schemas.microsoft.com/office/powerpoint/2010/main" val="1813264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9CF085-C9F0-42FC-B77E-4D6B9D3CE030}" type="datetimeFigureOut">
              <a:rPr lang="ru-RU" smtClean="0"/>
              <a:t>27.03.2019</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6982949-604F-4D75-A1B4-941DFF959AA4}" type="slidenum">
              <a:rPr lang="ru-RU" smtClean="0"/>
              <a:t>‹#›</a:t>
            </a:fld>
            <a:endParaRPr lang="ru-RU"/>
          </a:p>
        </p:txBody>
      </p:sp>
    </p:spTree>
    <p:extLst>
      <p:ext uri="{BB962C8B-B14F-4D97-AF65-F5344CB8AC3E}">
        <p14:creationId xmlns:p14="http://schemas.microsoft.com/office/powerpoint/2010/main" val="800582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19CF085-C9F0-42FC-B77E-4D6B9D3CE030}" type="datetimeFigureOut">
              <a:rPr lang="ru-RU" smtClean="0"/>
              <a:t>27.03.2019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6982949-604F-4D75-A1B4-941DFF959AA4}" type="slidenum">
              <a:rPr lang="ru-RU" smtClean="0"/>
              <a:t>‹#›</a:t>
            </a:fld>
            <a:endParaRPr lang="ru-RU"/>
          </a:p>
        </p:txBody>
      </p:sp>
    </p:spTree>
    <p:extLst>
      <p:ext uri="{BB962C8B-B14F-4D97-AF65-F5344CB8AC3E}">
        <p14:creationId xmlns:p14="http://schemas.microsoft.com/office/powerpoint/2010/main" val="691721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19CF085-C9F0-42FC-B77E-4D6B9D3CE030}" type="datetimeFigureOut">
              <a:rPr lang="ru-RU" smtClean="0"/>
              <a:t>27.03.2019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6982949-604F-4D75-A1B4-941DFF959AA4}" type="slidenum">
              <a:rPr lang="ru-RU" smtClean="0"/>
              <a:t>‹#›</a:t>
            </a:fld>
            <a:endParaRPr lang="ru-RU"/>
          </a:p>
        </p:txBody>
      </p:sp>
    </p:spTree>
    <p:extLst>
      <p:ext uri="{BB962C8B-B14F-4D97-AF65-F5344CB8AC3E}">
        <p14:creationId xmlns:p14="http://schemas.microsoft.com/office/powerpoint/2010/main" val="2235984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19CF085-C9F0-42FC-B77E-4D6B9D3CE030}" type="datetimeFigureOut">
              <a:rPr lang="ru-RU" smtClean="0"/>
              <a:t>27.03.2019</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6982949-604F-4D75-A1B4-941DFF959AA4}" type="slidenum">
              <a:rPr lang="ru-RU" smtClean="0"/>
              <a:t>‹#›</a:t>
            </a:fld>
            <a:endParaRPr lang="ru-RU"/>
          </a:p>
        </p:txBody>
      </p:sp>
    </p:spTree>
    <p:extLst>
      <p:ext uri="{BB962C8B-B14F-4D97-AF65-F5344CB8AC3E}">
        <p14:creationId xmlns:p14="http://schemas.microsoft.com/office/powerpoint/2010/main" val="38105864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295835" y="0"/>
            <a:ext cx="10372165" cy="5100918"/>
          </a:xfrm>
        </p:spPr>
        <p:txBody>
          <a:bodyPr>
            <a:normAutofit fontScale="90000"/>
          </a:bodyPr>
          <a:lstStyle/>
          <a:p>
            <a:pPr algn="ctr"/>
            <a:r>
              <a:rPr lang="ru-RU" sz="3600" dirty="0">
                <a:solidFill>
                  <a:schemeClr val="tx1"/>
                </a:solidFill>
                <a:latin typeface="Times New Roman" panose="02020603050405020304" pitchFamily="18" charset="0"/>
                <a:cs typeface="Times New Roman" panose="02020603050405020304" pitchFamily="18" charset="0"/>
              </a:rPr>
              <a:t>Анализ отчетов и заключительных актов медицинских организаций о проведении предварительных и периодических медицинских осмотров работающих граждан в соответствии с приказом Министерства здравоохранения и социального развития Российской Федерации от 12 апреля 2011 г. № 302н.  </a:t>
            </a:r>
            <a:r>
              <a:rPr lang="ru-RU" sz="3600" dirty="0" smtClean="0">
                <a:solidFill>
                  <a:schemeClr val="tx1"/>
                </a:solidFill>
                <a:latin typeface="Times New Roman" panose="02020603050405020304" pitchFamily="18" charset="0"/>
                <a:cs typeface="Times New Roman" panose="02020603050405020304" pitchFamily="18" charset="0"/>
              </a:rPr>
              <a:t>За </a:t>
            </a:r>
            <a:r>
              <a:rPr lang="ru-RU" sz="3600" smtClean="0">
                <a:solidFill>
                  <a:schemeClr val="tx1"/>
                </a:solidFill>
                <a:latin typeface="Times New Roman" panose="02020603050405020304" pitchFamily="18" charset="0"/>
                <a:cs typeface="Times New Roman" panose="02020603050405020304" pitchFamily="18" charset="0"/>
              </a:rPr>
              <a:t>2016 – 2018 гг</a:t>
            </a:r>
            <a:r>
              <a:rPr lang="ru-RU" sz="3600" dirty="0">
                <a:solidFill>
                  <a:schemeClr val="tx1"/>
                </a:solidFill>
                <a:latin typeface="Times New Roman" panose="02020603050405020304" pitchFamily="18" charset="0"/>
                <a:cs typeface="Times New Roman" panose="02020603050405020304" pitchFamily="18" charset="0"/>
              </a:rPr>
              <a:t>. </a:t>
            </a:r>
            <a:r>
              <a:rPr lang="ru-RU" sz="3600" dirty="0" smtClean="0">
                <a:solidFill>
                  <a:schemeClr val="tx1"/>
                </a:solidFill>
                <a:latin typeface="Times New Roman" panose="02020603050405020304" pitchFamily="18" charset="0"/>
                <a:cs typeface="Times New Roman" panose="02020603050405020304" pitchFamily="18" charset="0"/>
              </a:rPr>
              <a:t/>
            </a:r>
            <a:br>
              <a:rPr lang="ru-RU" sz="3600" dirty="0" smtClean="0">
                <a:solidFill>
                  <a:schemeClr val="tx1"/>
                </a:solidFill>
                <a:latin typeface="Times New Roman" panose="02020603050405020304" pitchFamily="18" charset="0"/>
                <a:cs typeface="Times New Roman" panose="02020603050405020304" pitchFamily="18" charset="0"/>
              </a:rPr>
            </a:br>
            <a:r>
              <a:rPr lang="ru-RU" sz="3600" dirty="0" smtClean="0">
                <a:solidFill>
                  <a:schemeClr val="tx1"/>
                </a:solidFill>
                <a:latin typeface="Times New Roman" panose="02020603050405020304" pitchFamily="18" charset="0"/>
                <a:cs typeface="Times New Roman" panose="02020603050405020304" pitchFamily="18" charset="0"/>
              </a:rPr>
              <a:t>Пути </a:t>
            </a:r>
            <a:r>
              <a:rPr lang="ru-RU" sz="3600" dirty="0">
                <a:solidFill>
                  <a:schemeClr val="tx1"/>
                </a:solidFill>
                <a:latin typeface="Times New Roman" panose="02020603050405020304" pitchFamily="18" charset="0"/>
                <a:cs typeface="Times New Roman" panose="02020603050405020304" pitchFamily="18" charset="0"/>
              </a:rPr>
              <a:t>повышения эффективности медицинских осмотро</a:t>
            </a:r>
            <a:r>
              <a:rPr lang="ru-RU" sz="3100" dirty="0">
                <a:solidFill>
                  <a:schemeClr val="tx1"/>
                </a:solidFill>
                <a:latin typeface="Times New Roman" panose="02020603050405020304" pitchFamily="18" charset="0"/>
                <a:cs typeface="Times New Roman" panose="02020603050405020304" pitchFamily="18" charset="0"/>
              </a:rPr>
              <a:t>в. </a:t>
            </a:r>
            <a:r>
              <a:rPr lang="ru-RU" dirty="0">
                <a:solidFill>
                  <a:srgbClr val="FF0000"/>
                </a:solidFill>
              </a:rPr>
              <a:t/>
            </a:r>
            <a:br>
              <a:rPr lang="ru-RU" dirty="0">
                <a:solidFill>
                  <a:srgbClr val="FF0000"/>
                </a:solidFill>
              </a:rPr>
            </a:br>
            <a:endParaRPr lang="ru-RU" dirty="0">
              <a:solidFill>
                <a:srgbClr val="FF0000"/>
              </a:solidFill>
            </a:endParaRPr>
          </a:p>
        </p:txBody>
      </p:sp>
      <p:sp>
        <p:nvSpPr>
          <p:cNvPr id="3" name="Подзаголовок 2"/>
          <p:cNvSpPr>
            <a:spLocks noGrp="1"/>
          </p:cNvSpPr>
          <p:nvPr>
            <p:ph type="subTitle" idx="1"/>
          </p:nvPr>
        </p:nvSpPr>
        <p:spPr>
          <a:xfrm>
            <a:off x="1524000" y="5351928"/>
            <a:ext cx="9144000" cy="1326777"/>
          </a:xfrm>
        </p:spPr>
        <p:txBody>
          <a:bodyPr/>
          <a:lstStyle/>
          <a:p>
            <a:pPr algn="ctr"/>
            <a:r>
              <a:rPr lang="ru-RU" b="1" dirty="0" smtClean="0">
                <a:solidFill>
                  <a:schemeClr val="tx1"/>
                </a:solidFill>
                <a:latin typeface="Times New Roman" panose="02020603050405020304" pitchFamily="18" charset="0"/>
                <a:cs typeface="Times New Roman" panose="02020603050405020304" pitchFamily="18" charset="0"/>
              </a:rPr>
              <a:t>Руководитель центра профессиональной патологии</a:t>
            </a:r>
          </a:p>
          <a:p>
            <a:pPr algn="ctr"/>
            <a:r>
              <a:rPr lang="ru-RU" b="1" dirty="0" smtClean="0">
                <a:solidFill>
                  <a:schemeClr val="tx1"/>
                </a:solidFill>
                <a:latin typeface="Times New Roman" panose="02020603050405020304" pitchFamily="18" charset="0"/>
                <a:cs typeface="Times New Roman" panose="02020603050405020304" pitchFamily="18" charset="0"/>
              </a:rPr>
              <a:t>Пашин Владимир Викторович</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73055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3109413635"/>
              </p:ext>
            </p:extLst>
          </p:nvPr>
        </p:nvGraphicFramePr>
        <p:xfrm>
          <a:off x="0" y="0"/>
          <a:ext cx="12192000" cy="5405376"/>
        </p:xfrm>
        <a:graphic>
          <a:graphicData uri="http://schemas.openxmlformats.org/drawingml/2006/chart">
            <c:chart xmlns:c="http://schemas.openxmlformats.org/drawingml/2006/chart" xmlns:r="http://schemas.openxmlformats.org/officeDocument/2006/relationships" r:id="rId2"/>
          </a:graphicData>
        </a:graphic>
      </p:graphicFrame>
      <p:sp>
        <p:nvSpPr>
          <p:cNvPr id="3" name="Объект 2"/>
          <p:cNvSpPr txBox="1">
            <a:spLocks/>
          </p:cNvSpPr>
          <p:nvPr/>
        </p:nvSpPr>
        <p:spPr>
          <a:xfrm>
            <a:off x="162045" y="5405376"/>
            <a:ext cx="12118694" cy="145262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ru-RU" sz="2800" smtClean="0">
                <a:latin typeface="Times New Roman" panose="02020603050405020304" pitchFamily="18" charset="0"/>
                <a:cs typeface="Times New Roman" panose="02020603050405020304" pitchFamily="18" charset="0"/>
              </a:rPr>
              <a:t>Игнорирование всеми учреждениями здравоохранения направления нуждающихся в центр профпатологии по результатам проводимых предварительных меицинских осмотров за исключением КМСЧ №9.</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96033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5153" y="71718"/>
            <a:ext cx="11914094" cy="627529"/>
          </a:xfrm>
        </p:spPr>
        <p:txBody>
          <a:bodyPr>
            <a:normAutofit fontScale="90000"/>
          </a:bodyPr>
          <a:lstStyle/>
          <a:p>
            <a:pPr algn="ctr"/>
            <a:r>
              <a:rPr lang="ru-RU" b="1" dirty="0" smtClean="0">
                <a:latin typeface="Times New Roman" panose="02020603050405020304" pitchFamily="18" charset="0"/>
                <a:cs typeface="Times New Roman" panose="02020603050405020304" pitchFamily="18" charset="0"/>
              </a:rPr>
              <a:t>ВЫВОДЫ И ПРЕДЛОЖЕНИЯ</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735105" y="1290918"/>
            <a:ext cx="11322423" cy="5459506"/>
          </a:xfrm>
        </p:spPr>
        <p:txBody>
          <a:bodyPr>
            <a:normAutofit lnSpcReduction="10000"/>
          </a:bodyPr>
          <a:lstStyle/>
          <a:p>
            <a:r>
              <a:rPr lang="ru-RU" sz="3200" dirty="0"/>
              <a:t>В наших силах возможно </a:t>
            </a:r>
            <a:r>
              <a:rPr lang="ru-RU" sz="3200" dirty="0" smtClean="0"/>
              <a:t>только:</a:t>
            </a:r>
          </a:p>
          <a:p>
            <a:r>
              <a:rPr lang="ru-RU" sz="3200" dirty="0"/>
              <a:t>-</a:t>
            </a:r>
            <a:r>
              <a:rPr lang="ru-RU" sz="3200" dirty="0" smtClean="0"/>
              <a:t> </a:t>
            </a:r>
            <a:r>
              <a:rPr lang="ru-RU" sz="3200" dirty="0"/>
              <a:t>более ответственный подход к проведению предварительных и периодических </a:t>
            </a:r>
            <a:r>
              <a:rPr lang="ru-RU" sz="3200" dirty="0" smtClean="0"/>
              <a:t>осмотров</a:t>
            </a:r>
          </a:p>
          <a:p>
            <a:r>
              <a:rPr lang="ru-RU" sz="3200" dirty="0" smtClean="0"/>
              <a:t>- своевременное </a:t>
            </a:r>
            <a:r>
              <a:rPr lang="ru-RU" sz="3200" dirty="0"/>
              <a:t>и обязательное направление подлежащих обследованию в </a:t>
            </a:r>
            <a:r>
              <a:rPr lang="ru-RU" sz="3200" dirty="0" smtClean="0"/>
              <a:t>ЦПП</a:t>
            </a:r>
          </a:p>
          <a:p>
            <a:r>
              <a:rPr lang="ru-RU" sz="3200" dirty="0" smtClean="0"/>
              <a:t>- своевременная </a:t>
            </a:r>
            <a:r>
              <a:rPr lang="ru-RU" sz="3200" dirty="0"/>
              <a:t>учеба по </a:t>
            </a:r>
            <a:r>
              <a:rPr lang="ru-RU" sz="3200" dirty="0" smtClean="0"/>
              <a:t>профпатологии</a:t>
            </a:r>
          </a:p>
          <a:p>
            <a:r>
              <a:rPr lang="ru-RU" sz="3200" dirty="0" smtClean="0"/>
              <a:t>- стремление </a:t>
            </a:r>
            <a:r>
              <a:rPr lang="ru-RU" sz="3200" dirty="0"/>
              <a:t>к полной комплектации необходимого оборудования для проведения </a:t>
            </a:r>
            <a:r>
              <a:rPr lang="ru-RU" sz="3200" dirty="0" smtClean="0"/>
              <a:t>профосмотров плюс укомплектованность соответствующими кадрами.</a:t>
            </a:r>
            <a:endParaRPr lang="ru-RU" sz="3200" dirty="0"/>
          </a:p>
          <a:p>
            <a:endParaRPr lang="ru-RU" dirty="0"/>
          </a:p>
        </p:txBody>
      </p:sp>
    </p:spTree>
    <p:extLst>
      <p:ext uri="{BB962C8B-B14F-4D97-AF65-F5344CB8AC3E}">
        <p14:creationId xmlns:p14="http://schemas.microsoft.com/office/powerpoint/2010/main" val="1832479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329" y="0"/>
            <a:ext cx="12021671" cy="654424"/>
          </a:xfrm>
        </p:spPr>
        <p:txBody>
          <a:bodyPr>
            <a:normAutofit fontScale="90000"/>
          </a:bodyPr>
          <a:lstStyle/>
          <a:p>
            <a:pPr algn="ctr"/>
            <a:r>
              <a:rPr lang="en-US" dirty="0" smtClean="0">
                <a:latin typeface="Times New Roman" panose="02020603050405020304" pitchFamily="18" charset="0"/>
                <a:cs typeface="Times New Roman" panose="02020603050405020304" pitchFamily="18" charset="0"/>
              </a:rPr>
              <a:t>I</a:t>
            </a:r>
            <a:r>
              <a:rPr lang="ru-R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Необходимо сделать так, что бы торги были честными, для этого:</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70329" y="1228166"/>
            <a:ext cx="12021671" cy="5629834"/>
          </a:xfrm>
        </p:spPr>
        <p:txBody>
          <a:bodyPr>
            <a:normAutofit/>
          </a:bodyPr>
          <a:lstStyle/>
          <a:p>
            <a:pPr lvl="0"/>
            <a:r>
              <a:rPr lang="ru-RU" sz="2400" dirty="0" smtClean="0">
                <a:solidFill>
                  <a:schemeClr val="tx1"/>
                </a:solidFill>
                <a:latin typeface="Times New Roman" panose="02020603050405020304" pitchFamily="18" charset="0"/>
                <a:cs typeface="Times New Roman" panose="02020603050405020304" pitchFamily="18" charset="0"/>
              </a:rPr>
              <a:t>1. При </a:t>
            </a:r>
            <a:r>
              <a:rPr lang="ru-RU" sz="2400" dirty="0">
                <a:solidFill>
                  <a:schemeClr val="tx1"/>
                </a:solidFill>
                <a:latin typeface="Times New Roman" panose="02020603050405020304" pitchFamily="18" charset="0"/>
                <a:cs typeface="Times New Roman" panose="02020603050405020304" pitchFamily="18" charset="0"/>
              </a:rPr>
              <a:t>определении поставщика услуг для проведения ПМО должны проводится мероприятия на конкурсной основе, а не аукцион.</a:t>
            </a:r>
          </a:p>
          <a:p>
            <a:pPr lvl="0"/>
            <a:r>
              <a:rPr lang="ru-RU" sz="2400" dirty="0" smtClean="0">
                <a:solidFill>
                  <a:schemeClr val="tx1"/>
                </a:solidFill>
                <a:latin typeface="Times New Roman" panose="02020603050405020304" pitchFamily="18" charset="0"/>
                <a:cs typeface="Times New Roman" panose="02020603050405020304" pitchFamily="18" charset="0"/>
              </a:rPr>
              <a:t>2. Определить </a:t>
            </a:r>
            <a:r>
              <a:rPr lang="ru-RU" sz="2400" dirty="0">
                <a:solidFill>
                  <a:schemeClr val="tx1"/>
                </a:solidFill>
                <a:latin typeface="Times New Roman" panose="02020603050405020304" pitchFamily="18" charset="0"/>
                <a:cs typeface="Times New Roman" panose="02020603050405020304" pitchFamily="18" charset="0"/>
              </a:rPr>
              <a:t>планку снижения цены, ниже которой возможен только криминал.</a:t>
            </a:r>
          </a:p>
          <a:p>
            <a:pPr lvl="0"/>
            <a:r>
              <a:rPr lang="ru-RU" sz="2400" dirty="0" smtClean="0">
                <a:solidFill>
                  <a:schemeClr val="tx1"/>
                </a:solidFill>
                <a:latin typeface="Times New Roman" panose="02020603050405020304" pitchFamily="18" charset="0"/>
                <a:cs typeface="Times New Roman" panose="02020603050405020304" pitchFamily="18" charset="0"/>
              </a:rPr>
              <a:t>3. Расценки </a:t>
            </a:r>
            <a:r>
              <a:rPr lang="ru-RU" sz="2400" dirty="0">
                <a:solidFill>
                  <a:schemeClr val="tx1"/>
                </a:solidFill>
                <a:latin typeface="Times New Roman" panose="02020603050405020304" pitchFamily="18" charset="0"/>
                <a:cs typeface="Times New Roman" panose="02020603050405020304" pitchFamily="18" charset="0"/>
              </a:rPr>
              <a:t>в ГУЗ утверждены МЗОО, следовательно, необходимо разрешение для снижения расценок до уровня ценовой планки (но не ниже).</a:t>
            </a:r>
          </a:p>
          <a:p>
            <a:pPr lvl="0"/>
            <a:r>
              <a:rPr lang="ru-RU" sz="2400" dirty="0" smtClean="0">
                <a:solidFill>
                  <a:schemeClr val="tx1"/>
                </a:solidFill>
                <a:latin typeface="Times New Roman" panose="02020603050405020304" pitchFamily="18" charset="0"/>
                <a:cs typeface="Times New Roman" panose="02020603050405020304" pitchFamily="18" charset="0"/>
              </a:rPr>
              <a:t>4. Основным </a:t>
            </a:r>
            <a:r>
              <a:rPr lang="ru-RU" sz="2400" dirty="0">
                <a:solidFill>
                  <a:schemeClr val="tx1"/>
                </a:solidFill>
                <a:latin typeface="Times New Roman" panose="02020603050405020304" pitchFamily="18" charset="0"/>
                <a:cs typeface="Times New Roman" panose="02020603050405020304" pitchFamily="18" charset="0"/>
              </a:rPr>
              <a:t>критерием должно быть оснащение УЗ специалистами и оборудованием необходимыми для полного и качественного проведения ПМО, что бы можно было конкурировать с другими УЗ в том числе и ЧУЗ.</a:t>
            </a:r>
          </a:p>
          <a:p>
            <a:pPr lvl="0"/>
            <a:r>
              <a:rPr lang="ru-RU" sz="2400" dirty="0" smtClean="0">
                <a:solidFill>
                  <a:schemeClr val="tx1"/>
                </a:solidFill>
                <a:latin typeface="Times New Roman" panose="02020603050405020304" pitchFamily="18" charset="0"/>
                <a:cs typeface="Times New Roman" panose="02020603050405020304" pitchFamily="18" charset="0"/>
              </a:rPr>
              <a:t>5. Следующим </a:t>
            </a:r>
            <a:r>
              <a:rPr lang="ru-RU" sz="2400">
                <a:solidFill>
                  <a:schemeClr val="tx1"/>
                </a:solidFill>
                <a:latin typeface="Times New Roman" panose="02020603050405020304" pitchFamily="18" charset="0"/>
                <a:cs typeface="Times New Roman" panose="02020603050405020304" pitchFamily="18" charset="0"/>
              </a:rPr>
              <a:t>критерием </a:t>
            </a:r>
            <a:r>
              <a:rPr lang="ru-RU" sz="2400" smtClean="0">
                <a:solidFill>
                  <a:schemeClr val="tx1"/>
                </a:solidFill>
                <a:latin typeface="Times New Roman" panose="02020603050405020304" pitchFamily="18" charset="0"/>
                <a:cs typeface="Times New Roman" panose="02020603050405020304" pitchFamily="18" charset="0"/>
              </a:rPr>
              <a:t>должна </a:t>
            </a:r>
            <a:r>
              <a:rPr lang="ru-RU" sz="2400" dirty="0">
                <a:solidFill>
                  <a:schemeClr val="tx1"/>
                </a:solidFill>
                <a:latin typeface="Times New Roman" panose="02020603050405020304" pitchFamily="18" charset="0"/>
                <a:cs typeface="Times New Roman" panose="02020603050405020304" pitchFamily="18" charset="0"/>
              </a:rPr>
              <a:t>являться территориальная близость и (или) удобство проезда к УЗ.</a:t>
            </a:r>
          </a:p>
          <a:p>
            <a:pPr lvl="0"/>
            <a:r>
              <a:rPr lang="ru-RU" sz="2400" dirty="0" smtClean="0">
                <a:solidFill>
                  <a:schemeClr val="tx1"/>
                </a:solidFill>
                <a:latin typeface="Times New Roman" panose="02020603050405020304" pitchFamily="18" charset="0"/>
                <a:cs typeface="Times New Roman" panose="02020603050405020304" pitchFamily="18" charset="0"/>
              </a:rPr>
              <a:t>6. Последним </a:t>
            </a:r>
            <a:r>
              <a:rPr lang="ru-RU" sz="2400" dirty="0">
                <a:solidFill>
                  <a:schemeClr val="tx1"/>
                </a:solidFill>
                <a:latin typeface="Times New Roman" panose="02020603050405020304" pitchFamily="18" charset="0"/>
                <a:cs typeface="Times New Roman" panose="02020603050405020304" pitchFamily="18" charset="0"/>
              </a:rPr>
              <a:t>критерием должно быть снижение цен на предлагаемые </a:t>
            </a:r>
            <a:r>
              <a:rPr lang="ru-RU" sz="2400" dirty="0" smtClean="0">
                <a:solidFill>
                  <a:schemeClr val="tx1"/>
                </a:solidFill>
                <a:latin typeface="Times New Roman" panose="02020603050405020304" pitchFamily="18" charset="0"/>
                <a:cs typeface="Times New Roman" panose="02020603050405020304" pitchFamily="18" charset="0"/>
              </a:rPr>
              <a:t>услуги. Если </a:t>
            </a:r>
            <a:r>
              <a:rPr lang="ru-RU" sz="2400" dirty="0">
                <a:solidFill>
                  <a:schemeClr val="tx1"/>
                </a:solidFill>
                <a:latin typeface="Times New Roman" panose="02020603050405020304" pitchFamily="18" charset="0"/>
                <a:cs typeface="Times New Roman" panose="02020603050405020304" pitchFamily="18" charset="0"/>
              </a:rPr>
              <a:t>Вы по первым двум критериям обходите всех конкурентов, то падение расценок отпадает.</a:t>
            </a:r>
          </a:p>
          <a:p>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94800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94" y="0"/>
            <a:ext cx="12012705" cy="1237130"/>
          </a:xfrm>
        </p:spPr>
        <p:txBody>
          <a:bodyPr>
            <a:noAutofit/>
          </a:bodyPr>
          <a:lstStyle/>
          <a:p>
            <a:pPr algn="ctr"/>
            <a:r>
              <a:rPr lang="en-US" sz="4000" dirty="0" smtClean="0">
                <a:latin typeface="Times New Roman" panose="02020603050405020304" pitchFamily="18" charset="0"/>
                <a:cs typeface="Times New Roman" panose="02020603050405020304" pitchFamily="18" charset="0"/>
              </a:rPr>
              <a:t>II</a:t>
            </a:r>
            <a:r>
              <a:rPr lang="ru-RU" sz="4000" dirty="0" smtClean="0">
                <a:latin typeface="Times New Roman" panose="02020603050405020304" pitchFamily="18" charset="0"/>
                <a:cs typeface="Times New Roman" panose="02020603050405020304" pitchFamily="18" charset="0"/>
              </a:rPr>
              <a:t>.</a:t>
            </a:r>
            <a:r>
              <a:rPr lang="en-US" sz="4000" dirty="0" smtClean="0">
                <a:latin typeface="Times New Roman" panose="02020603050405020304" pitchFamily="18" charset="0"/>
                <a:cs typeface="Times New Roman" panose="02020603050405020304" pitchFamily="18" charset="0"/>
              </a:rPr>
              <a:t> </a:t>
            </a:r>
            <a:r>
              <a:rPr lang="ru-RU" sz="4000" dirty="0">
                <a:latin typeface="Times New Roman" panose="02020603050405020304" pitchFamily="18" charset="0"/>
                <a:cs typeface="Times New Roman" panose="02020603050405020304" pitchFamily="18" charset="0"/>
              </a:rPr>
              <a:t>Объявить регион Омской области зоной «нулевой» </a:t>
            </a:r>
            <a:r>
              <a:rPr lang="ru-RU" sz="4000" dirty="0" err="1">
                <a:latin typeface="Times New Roman" panose="02020603050405020304" pitchFamily="18" charset="0"/>
                <a:cs typeface="Times New Roman" panose="02020603050405020304" pitchFamily="18" charset="0"/>
              </a:rPr>
              <a:t>профзаболеваемости</a:t>
            </a:r>
            <a:r>
              <a:rPr lang="ru-RU" sz="4000" dirty="0">
                <a:latin typeface="Times New Roman" panose="02020603050405020304" pitchFamily="18" charset="0"/>
                <a:cs typeface="Times New Roman" panose="02020603050405020304" pitchFamily="18" charset="0"/>
              </a:rPr>
              <a:t>.</a:t>
            </a:r>
          </a:p>
        </p:txBody>
      </p:sp>
      <p:sp>
        <p:nvSpPr>
          <p:cNvPr id="3" name="Объект 2"/>
          <p:cNvSpPr>
            <a:spLocks noGrp="1"/>
          </p:cNvSpPr>
          <p:nvPr>
            <p:ph idx="1"/>
          </p:nvPr>
        </p:nvSpPr>
        <p:spPr>
          <a:xfrm>
            <a:off x="179294" y="1694329"/>
            <a:ext cx="12012706" cy="5163671"/>
          </a:xfrm>
        </p:spPr>
        <p:txBody>
          <a:bodyPr/>
          <a:lstStyle/>
          <a:p>
            <a:r>
              <a:rPr lang="ru-RU" sz="4000" dirty="0">
                <a:latin typeface="Times New Roman" panose="02020603050405020304" pitchFamily="18" charset="0"/>
                <a:cs typeface="Times New Roman" panose="02020603050405020304" pitchFamily="18" charset="0"/>
              </a:rPr>
              <a:t>Это обяжет проводить ПМО строго выполняя все требования пр. 302н, потому, что при выявлении профзаболевания будет проводиться ретроспективный анализ всей цепочки ПМО, выявляться виновник пропуска начальных проявлений, все возможные причины пропуска и способы предупреждения в дальнейшем подобных случаев.</a:t>
            </a:r>
          </a:p>
          <a:p>
            <a:endParaRPr lang="ru-RU" dirty="0"/>
          </a:p>
        </p:txBody>
      </p:sp>
    </p:spTree>
    <p:extLst>
      <p:ext uri="{BB962C8B-B14F-4D97-AF65-F5344CB8AC3E}">
        <p14:creationId xmlns:p14="http://schemas.microsoft.com/office/powerpoint/2010/main" val="42623734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cepia.ru/images/u/pages/skachat-kartinki-spasibo-za-vnimanie-dlya-prezentacii-cover-38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04962"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8954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719751490"/>
              </p:ext>
            </p:extLst>
          </p:nvPr>
        </p:nvGraphicFramePr>
        <p:xfrm>
          <a:off x="196771" y="0"/>
          <a:ext cx="11995230" cy="4490977"/>
        </p:xfrm>
        <a:graphic>
          <a:graphicData uri="http://schemas.openxmlformats.org/drawingml/2006/chart">
            <c:chart xmlns:c="http://schemas.openxmlformats.org/drawingml/2006/chart" xmlns:r="http://schemas.openxmlformats.org/officeDocument/2006/relationships" r:id="rId2"/>
          </a:graphicData>
        </a:graphic>
      </p:graphicFrame>
      <p:sp>
        <p:nvSpPr>
          <p:cNvPr id="3" name="Прямоугольник 2"/>
          <p:cNvSpPr/>
          <p:nvPr/>
        </p:nvSpPr>
        <p:spPr>
          <a:xfrm>
            <a:off x="196770" y="4490977"/>
            <a:ext cx="11995230" cy="2246769"/>
          </a:xfrm>
          <a:prstGeom prst="rect">
            <a:avLst/>
          </a:prstGeom>
        </p:spPr>
        <p:txBody>
          <a:bodyPr wrap="square">
            <a:spAutoFit/>
          </a:bodyPr>
          <a:lstStyle/>
          <a:p>
            <a:pPr algn="just"/>
            <a:r>
              <a:rPr lang="ru-RU" sz="2800" dirty="0" smtClean="0">
                <a:latin typeface="Times New Roman" panose="02020603050405020304" pitchFamily="18" charset="0"/>
                <a:ea typeface="Calibri" panose="020F0502020204030204" pitchFamily="34" charset="0"/>
              </a:rPr>
              <a:t>На </a:t>
            </a:r>
            <a:r>
              <a:rPr lang="ru-RU" sz="2800" dirty="0">
                <a:latin typeface="Times New Roman" panose="02020603050405020304" pitchFamily="18" charset="0"/>
                <a:ea typeface="Calibri" panose="020F0502020204030204" pitchFamily="34" charset="0"/>
              </a:rPr>
              <a:t>слайде </a:t>
            </a:r>
            <a:r>
              <a:rPr lang="ru-RU" sz="2800" dirty="0" smtClean="0">
                <a:latin typeface="Times New Roman" panose="02020603050405020304" pitchFamily="18" charset="0"/>
                <a:ea typeface="Calibri" panose="020F0502020204030204" pitchFamily="34" charset="0"/>
              </a:rPr>
              <a:t>сводного отчета количество </a:t>
            </a:r>
            <a:r>
              <a:rPr lang="ru-RU" sz="2800" dirty="0">
                <a:latin typeface="Times New Roman" panose="02020603050405020304" pitchFamily="18" charset="0"/>
                <a:ea typeface="Calibri" panose="020F0502020204030204" pitchFamily="34" charset="0"/>
              </a:rPr>
              <a:t>работающих, прошедших периодический медицинский осмотр в мед. учреждениях различной формы собственности в районах области и города за 3-х годовой период. </a:t>
            </a:r>
            <a:r>
              <a:rPr lang="ru-RU" sz="2800" dirty="0" smtClean="0">
                <a:latin typeface="Times New Roman" panose="02020603050405020304" pitchFamily="18" charset="0"/>
                <a:ea typeface="Calibri" panose="020F0502020204030204" pitchFamily="34" charset="0"/>
              </a:rPr>
              <a:t>Показатели идут </a:t>
            </a:r>
            <a:r>
              <a:rPr lang="ru-RU" sz="2800" dirty="0">
                <a:latin typeface="Times New Roman" panose="02020603050405020304" pitchFamily="18" charset="0"/>
                <a:ea typeface="Calibri" panose="020F0502020204030204" pitchFamily="34" charset="0"/>
              </a:rPr>
              <a:t>на </a:t>
            </a:r>
            <a:r>
              <a:rPr lang="ru-RU" sz="2800" dirty="0" smtClean="0">
                <a:latin typeface="Times New Roman" panose="02020603050405020304" pitchFamily="18" charset="0"/>
                <a:ea typeface="Calibri" panose="020F0502020204030204" pitchFamily="34" charset="0"/>
              </a:rPr>
              <a:t>снижение</a:t>
            </a:r>
            <a:r>
              <a:rPr lang="ru-RU" sz="2800" dirty="0">
                <a:latin typeface="Times New Roman" panose="02020603050405020304" pitchFamily="18" charset="0"/>
                <a:ea typeface="Calibri" panose="020F0502020204030204" pitchFamily="34" charset="0"/>
              </a:rPr>
              <a:t>,</a:t>
            </a:r>
            <a:r>
              <a:rPr lang="ru-RU" sz="2800" dirty="0" smtClean="0">
                <a:latin typeface="Times New Roman" panose="02020603050405020304" pitchFamily="18" charset="0"/>
                <a:ea typeface="Calibri" panose="020F0502020204030204" pitchFamily="34" charset="0"/>
              </a:rPr>
              <a:t> в </a:t>
            </a:r>
            <a:r>
              <a:rPr lang="ru-RU" sz="2800" dirty="0">
                <a:latin typeface="Times New Roman" panose="02020603050405020304" pitchFamily="18" charset="0"/>
                <a:ea typeface="Calibri" panose="020F0502020204030204" pitchFamily="34" charset="0"/>
              </a:rPr>
              <a:t>2017 году было осмотрено </a:t>
            </a:r>
            <a:r>
              <a:rPr lang="ru-RU" sz="2800" dirty="0" smtClean="0">
                <a:latin typeface="Times New Roman" panose="02020603050405020304" pitchFamily="18" charset="0"/>
                <a:ea typeface="Calibri" panose="020F0502020204030204" pitchFamily="34" charset="0"/>
              </a:rPr>
              <a:t>на 13% меньше чем в </a:t>
            </a:r>
            <a:r>
              <a:rPr lang="ru-RU" sz="2800" dirty="0">
                <a:latin typeface="Times New Roman" panose="02020603050405020304" pitchFamily="18" charset="0"/>
                <a:ea typeface="Calibri" panose="020F0502020204030204" pitchFamily="34" charset="0"/>
              </a:rPr>
              <a:t>2016 </a:t>
            </a:r>
            <a:r>
              <a:rPr lang="ru-RU" sz="2800" dirty="0" smtClean="0">
                <a:latin typeface="Times New Roman" panose="02020603050405020304" pitchFamily="18" charset="0"/>
                <a:ea typeface="Calibri" panose="020F0502020204030204" pitchFamily="34" charset="0"/>
              </a:rPr>
              <a:t>году а в 2018 </a:t>
            </a:r>
            <a:r>
              <a:rPr lang="ru-RU" sz="2800" dirty="0">
                <a:latin typeface="Times New Roman" panose="02020603050405020304" pitchFamily="18" charset="0"/>
                <a:ea typeface="Calibri" panose="020F0502020204030204" pitchFamily="34" charset="0"/>
              </a:rPr>
              <a:t>году </a:t>
            </a:r>
            <a:r>
              <a:rPr lang="ru-RU" sz="2800" dirty="0" smtClean="0">
                <a:latin typeface="Times New Roman" panose="02020603050405020304" pitchFamily="18" charset="0"/>
                <a:ea typeface="Calibri" panose="020F0502020204030204" pitchFamily="34" charset="0"/>
              </a:rPr>
              <a:t>на </a:t>
            </a:r>
            <a:r>
              <a:rPr lang="ru-RU" sz="2800" dirty="0">
                <a:latin typeface="Times New Roman" panose="02020603050405020304" pitchFamily="18" charset="0"/>
                <a:ea typeface="Calibri" panose="020F0502020204030204" pitchFamily="34" charset="0"/>
              </a:rPr>
              <a:t>16% </a:t>
            </a:r>
            <a:r>
              <a:rPr lang="ru-RU" sz="2800" dirty="0" smtClean="0">
                <a:latin typeface="Times New Roman" panose="02020603050405020304" pitchFamily="18" charset="0"/>
                <a:ea typeface="Calibri" panose="020F0502020204030204" pitchFamily="34" charset="0"/>
              </a:rPr>
              <a:t>меньше чем в </a:t>
            </a:r>
            <a:r>
              <a:rPr lang="ru-RU" sz="2800" dirty="0">
                <a:latin typeface="Times New Roman" panose="02020603050405020304" pitchFamily="18" charset="0"/>
                <a:ea typeface="Calibri" panose="020F0502020204030204" pitchFamily="34" charset="0"/>
              </a:rPr>
              <a:t>2018 </a:t>
            </a:r>
            <a:r>
              <a:rPr lang="ru-RU" sz="2800" dirty="0" smtClean="0">
                <a:latin typeface="Times New Roman" panose="02020603050405020304" pitchFamily="18" charset="0"/>
                <a:ea typeface="Calibri" panose="020F0502020204030204" pitchFamily="34" charset="0"/>
              </a:rPr>
              <a:t>году</a:t>
            </a:r>
            <a:endParaRPr lang="ru-RU" sz="2800" dirty="0"/>
          </a:p>
        </p:txBody>
      </p:sp>
    </p:spTree>
    <p:extLst>
      <p:ext uri="{BB962C8B-B14F-4D97-AF65-F5344CB8AC3E}">
        <p14:creationId xmlns:p14="http://schemas.microsoft.com/office/powerpoint/2010/main" val="23400043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1588616880"/>
              </p:ext>
            </p:extLst>
          </p:nvPr>
        </p:nvGraphicFramePr>
        <p:xfrm>
          <a:off x="-1" y="0"/>
          <a:ext cx="12192001" cy="4687747"/>
        </p:xfrm>
        <a:graphic>
          <a:graphicData uri="http://schemas.openxmlformats.org/drawingml/2006/chart">
            <c:chart xmlns:c="http://schemas.openxmlformats.org/drawingml/2006/chart" xmlns:r="http://schemas.openxmlformats.org/officeDocument/2006/relationships" r:id="rId2"/>
          </a:graphicData>
        </a:graphic>
      </p:graphicFrame>
      <p:sp>
        <p:nvSpPr>
          <p:cNvPr id="5" name="Объект 2"/>
          <p:cNvSpPr txBox="1">
            <a:spLocks/>
          </p:cNvSpPr>
          <p:nvPr/>
        </p:nvSpPr>
        <p:spPr>
          <a:xfrm>
            <a:off x="-1" y="4687747"/>
            <a:ext cx="12192001" cy="230336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ru-RU" sz="2800" dirty="0" smtClean="0">
                <a:latin typeface="Times New Roman" panose="02020603050405020304" pitchFamily="18" charset="0"/>
                <a:cs typeface="Times New Roman" panose="02020603050405020304" pitchFamily="18" charset="0"/>
              </a:rPr>
              <a:t>на фоне значительного снижения сводных показателей прослеживается относительная стабильность городских и районных цифр.</a:t>
            </a:r>
          </a:p>
          <a:p>
            <a:pPr algn="just"/>
            <a:r>
              <a:rPr lang="ru-RU" sz="2800" dirty="0" smtClean="0">
                <a:latin typeface="Times New Roman" panose="02020603050405020304" pitchFamily="18" charset="0"/>
                <a:cs typeface="Times New Roman" panose="02020603050405020304" pitchFamily="18" charset="0"/>
              </a:rPr>
              <a:t>Показатели </a:t>
            </a:r>
            <a:r>
              <a:rPr lang="ru-RU" sz="2800" dirty="0" err="1" smtClean="0">
                <a:latin typeface="Times New Roman" panose="02020603050405020304" pitchFamily="18" charset="0"/>
                <a:cs typeface="Times New Roman" panose="02020603050405020304" pitchFamily="18" charset="0"/>
              </a:rPr>
              <a:t>ЧУЗов</a:t>
            </a:r>
            <a:r>
              <a:rPr lang="ru-RU" sz="2800" dirty="0" smtClean="0">
                <a:latin typeface="Times New Roman" panose="02020603050405020304" pitchFamily="18" charset="0"/>
                <a:cs typeface="Times New Roman" panose="02020603050405020304" pitchFamily="18" charset="0"/>
              </a:rPr>
              <a:t> снизились в 5 раз за отчетный период с 32136 человек в 2016 году до 6569 человек в 2018 году.</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5073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953345313"/>
              </p:ext>
            </p:extLst>
          </p:nvPr>
        </p:nvGraphicFramePr>
        <p:xfrm>
          <a:off x="671332" y="6661"/>
          <a:ext cx="10671859" cy="5283017"/>
        </p:xfrm>
        <a:graphic>
          <a:graphicData uri="http://schemas.openxmlformats.org/drawingml/2006/table">
            <a:tbl>
              <a:tblPr/>
              <a:tblGrid>
                <a:gridCol w="1565315">
                  <a:extLst>
                    <a:ext uri="{9D8B030D-6E8A-4147-A177-3AD203B41FA5}">
                      <a16:colId xmlns:a16="http://schemas.microsoft.com/office/drawing/2014/main" val="494524095"/>
                    </a:ext>
                  </a:extLst>
                </a:gridCol>
                <a:gridCol w="3986661">
                  <a:extLst>
                    <a:ext uri="{9D8B030D-6E8A-4147-A177-3AD203B41FA5}">
                      <a16:colId xmlns:a16="http://schemas.microsoft.com/office/drawing/2014/main" val="154064358"/>
                    </a:ext>
                  </a:extLst>
                </a:gridCol>
                <a:gridCol w="1989253">
                  <a:extLst>
                    <a:ext uri="{9D8B030D-6E8A-4147-A177-3AD203B41FA5}">
                      <a16:colId xmlns:a16="http://schemas.microsoft.com/office/drawing/2014/main" val="76869847"/>
                    </a:ext>
                  </a:extLst>
                </a:gridCol>
                <a:gridCol w="1565315">
                  <a:extLst>
                    <a:ext uri="{9D8B030D-6E8A-4147-A177-3AD203B41FA5}">
                      <a16:colId xmlns:a16="http://schemas.microsoft.com/office/drawing/2014/main" val="2669469882"/>
                    </a:ext>
                  </a:extLst>
                </a:gridCol>
                <a:gridCol w="1565315">
                  <a:extLst>
                    <a:ext uri="{9D8B030D-6E8A-4147-A177-3AD203B41FA5}">
                      <a16:colId xmlns:a16="http://schemas.microsoft.com/office/drawing/2014/main" val="2308135912"/>
                    </a:ext>
                  </a:extLst>
                </a:gridCol>
              </a:tblGrid>
              <a:tr h="244555">
                <a:tc gridSpan="5">
                  <a:txBody>
                    <a:bodyPr/>
                    <a:lstStyle/>
                    <a:p>
                      <a:pPr algn="ctr" fontAlgn="b"/>
                      <a:r>
                        <a:rPr lang="ru-RU" sz="1800" b="0" i="0" u="none" strike="noStrike">
                          <a:solidFill>
                            <a:srgbClr val="000000"/>
                          </a:solidFill>
                          <a:effectLst/>
                          <a:latin typeface="Times New Roman" panose="02020603050405020304" pitchFamily="18" charset="0"/>
                        </a:rPr>
                        <a:t>Осмотрено ЧУЗ при проведении ПМО</a:t>
                      </a:r>
                    </a:p>
                  </a:txBody>
                  <a:tcPr marL="15797" marR="15797" marT="15797"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168812341"/>
                  </a:ext>
                </a:extLst>
              </a:tr>
              <a:tr h="244555">
                <a:tc>
                  <a:txBody>
                    <a:bodyPr/>
                    <a:lstStyle/>
                    <a:p>
                      <a:pPr algn="l" fontAlgn="b"/>
                      <a:r>
                        <a:rPr lang="ru-RU" sz="1800" b="0" i="0" u="none" strike="noStrike">
                          <a:solidFill>
                            <a:srgbClr val="000000"/>
                          </a:solidFill>
                          <a:effectLst/>
                          <a:latin typeface="Times New Roman" panose="02020603050405020304" pitchFamily="18" charset="0"/>
                        </a:rPr>
                        <a:t> </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800" b="0" i="0" u="none" strike="noStrike">
                          <a:solidFill>
                            <a:srgbClr val="000000"/>
                          </a:solidFill>
                          <a:effectLst/>
                          <a:latin typeface="Times New Roman" panose="02020603050405020304" pitchFamily="18" charset="0"/>
                        </a:rPr>
                        <a:t> </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2016 год</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2017 год</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2018 год</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83452655"/>
                  </a:ext>
                </a:extLst>
              </a:tr>
              <a:tr h="244555">
                <a:tc>
                  <a:txBody>
                    <a:bodyPr/>
                    <a:lstStyle/>
                    <a:p>
                      <a:pPr algn="ctr" fontAlgn="b"/>
                      <a:r>
                        <a:rPr lang="ru-RU" sz="1800" b="0" i="0" u="none" strike="noStrike">
                          <a:solidFill>
                            <a:srgbClr val="000000"/>
                          </a:solidFill>
                          <a:effectLst/>
                          <a:latin typeface="Times New Roman" panose="02020603050405020304" pitchFamily="18" charset="0"/>
                        </a:rPr>
                        <a:t>1</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ru-RU" sz="2000" b="0" i="0" u="none" strike="noStrike" kern="1200">
                          <a:solidFill>
                            <a:srgbClr val="000000"/>
                          </a:solidFill>
                          <a:effectLst/>
                          <a:latin typeface="Times New Roman" panose="02020603050405020304" pitchFamily="18" charset="0"/>
                        </a:rPr>
                        <a:t>Газпромнефть-ОНПЗ"</a:t>
                      </a:r>
                      <a:endParaRPr lang="ru-RU" sz="1800" b="0" i="0" u="none" strike="noStrike">
                        <a:effectLst/>
                        <a:latin typeface="Arial" panose="020B0604020202020204" pitchFamily="34" charset="0"/>
                      </a:endParaRPr>
                    </a:p>
                  </a:txBody>
                  <a:tcPr marL="15748" marR="15748" marT="1574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rtl="0" eaLnBrk="1" fontAlgn="b" latinLnBrk="0" hangingPunct="1">
                        <a:spcBef>
                          <a:spcPts val="0"/>
                        </a:spcBef>
                        <a:spcAft>
                          <a:spcPts val="0"/>
                        </a:spcAft>
                      </a:pPr>
                      <a:r>
                        <a:rPr lang="en-US" sz="1800" b="0" i="0" u="none" strike="noStrike" kern="1200">
                          <a:solidFill>
                            <a:srgbClr val="000000"/>
                          </a:solidFill>
                          <a:effectLst/>
                          <a:latin typeface="Times New Roman" panose="02020603050405020304" pitchFamily="18" charset="0"/>
                        </a:rPr>
                        <a:t>2774</a:t>
                      </a:r>
                      <a:endParaRPr lang="en-US" sz="1800" b="0" i="0" u="none" strike="noStrike">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rtl="0" eaLnBrk="1" fontAlgn="b" latinLnBrk="0" hangingPunct="1">
                        <a:spcBef>
                          <a:spcPts val="0"/>
                        </a:spcBef>
                        <a:spcAft>
                          <a:spcPts val="0"/>
                        </a:spcAft>
                      </a:pPr>
                      <a:r>
                        <a:rPr lang="en-US" sz="1800" b="0" i="0" u="none" strike="noStrike" kern="1200">
                          <a:solidFill>
                            <a:srgbClr val="000000"/>
                          </a:solidFill>
                          <a:effectLst/>
                          <a:latin typeface="Times New Roman" panose="02020603050405020304" pitchFamily="18" charset="0"/>
                        </a:rPr>
                        <a:t>5449</a:t>
                      </a:r>
                      <a:endParaRPr lang="en-US" sz="1800" b="0" i="0" u="none" strike="noStrike">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rtl="0" eaLnBrk="1" fontAlgn="b" latinLnBrk="0" hangingPunct="1">
                        <a:spcBef>
                          <a:spcPts val="0"/>
                        </a:spcBef>
                        <a:spcAft>
                          <a:spcPts val="0"/>
                        </a:spcAft>
                      </a:pPr>
                      <a:r>
                        <a:rPr lang="en-US" sz="1800" b="0" i="0" u="none" strike="noStrike" kern="1200" dirty="0">
                          <a:solidFill>
                            <a:srgbClr val="000000"/>
                          </a:solidFill>
                          <a:effectLst/>
                          <a:latin typeface="Times New Roman" panose="02020603050405020304" pitchFamily="18" charset="0"/>
                        </a:rPr>
                        <a:t>9975</a:t>
                      </a:r>
                      <a:endParaRPr lang="en-US" sz="1800" b="0" i="0" u="none" strike="noStrike" dirty="0">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16086273"/>
                  </a:ext>
                </a:extLst>
              </a:tr>
              <a:tr h="244555">
                <a:tc>
                  <a:txBody>
                    <a:bodyPr/>
                    <a:lstStyle/>
                    <a:p>
                      <a:pPr algn="ctr" fontAlgn="b"/>
                      <a:r>
                        <a:rPr lang="ru-RU" sz="1800" b="0" i="0" u="none" strike="noStrike">
                          <a:solidFill>
                            <a:srgbClr val="000000"/>
                          </a:solidFill>
                          <a:effectLst/>
                          <a:latin typeface="Times New Roman" panose="02020603050405020304" pitchFamily="18" charset="0"/>
                        </a:rPr>
                        <a:t>2</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rtl="0" eaLnBrk="1" fontAlgn="b" latinLnBrk="0" hangingPunct="1">
                        <a:spcBef>
                          <a:spcPts val="0"/>
                        </a:spcBef>
                        <a:spcAft>
                          <a:spcPts val="0"/>
                        </a:spcAft>
                      </a:pPr>
                      <a:r>
                        <a:rPr lang="ru-RU" sz="1800" b="0" i="0" u="none" strike="noStrike" kern="1200">
                          <a:solidFill>
                            <a:srgbClr val="000000"/>
                          </a:solidFill>
                          <a:effectLst/>
                          <a:latin typeface="Times New Roman" panose="02020603050405020304" pitchFamily="18" charset="0"/>
                        </a:rPr>
                        <a:t>Ультрамед</a:t>
                      </a:r>
                      <a:endParaRPr lang="ru-RU" sz="1800" b="0" i="0" u="none" strike="noStrike">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rtl="0" eaLnBrk="1" fontAlgn="b" latinLnBrk="0" hangingPunct="1">
                        <a:spcBef>
                          <a:spcPts val="0"/>
                        </a:spcBef>
                        <a:spcAft>
                          <a:spcPts val="0"/>
                        </a:spcAft>
                      </a:pPr>
                      <a:r>
                        <a:rPr lang="ru-RU" sz="1800" b="0" i="0" u="none" strike="noStrike" kern="1200">
                          <a:solidFill>
                            <a:srgbClr val="000000"/>
                          </a:solidFill>
                          <a:effectLst/>
                          <a:latin typeface="Times New Roman" panose="02020603050405020304" pitchFamily="18" charset="0"/>
                        </a:rPr>
                        <a:t>2938</a:t>
                      </a:r>
                      <a:endParaRPr lang="ru-RU" sz="1800" b="0" i="0" u="none" strike="noStrike">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rtl="0" eaLnBrk="1" fontAlgn="b" latinLnBrk="0" hangingPunct="1">
                        <a:spcBef>
                          <a:spcPts val="0"/>
                        </a:spcBef>
                        <a:spcAft>
                          <a:spcPts val="0"/>
                        </a:spcAft>
                      </a:pPr>
                      <a:r>
                        <a:rPr lang="ru-RU" sz="1800" b="0" i="0" u="none" strike="noStrike" kern="1200">
                          <a:solidFill>
                            <a:srgbClr val="000000"/>
                          </a:solidFill>
                          <a:effectLst/>
                          <a:latin typeface="Times New Roman" panose="02020603050405020304" pitchFamily="18" charset="0"/>
                        </a:rPr>
                        <a:t>4252</a:t>
                      </a:r>
                      <a:endParaRPr lang="ru-RU" sz="1800" b="0" i="0" u="none" strike="noStrike">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rtl="0" eaLnBrk="1" fontAlgn="b" latinLnBrk="0" hangingPunct="1">
                        <a:spcBef>
                          <a:spcPts val="0"/>
                        </a:spcBef>
                        <a:spcAft>
                          <a:spcPts val="0"/>
                        </a:spcAft>
                      </a:pPr>
                      <a:r>
                        <a:rPr lang="ru-RU" sz="1800" b="0" i="0" u="none" strike="noStrike" kern="1200" dirty="0">
                          <a:solidFill>
                            <a:srgbClr val="000000"/>
                          </a:solidFill>
                          <a:effectLst/>
                          <a:latin typeface="Times New Roman" panose="02020603050405020304" pitchFamily="18" charset="0"/>
                        </a:rPr>
                        <a:t>5237</a:t>
                      </a:r>
                      <a:endParaRPr lang="ru-RU" sz="1800" b="0" i="0" u="none" strike="noStrike" dirty="0">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73989801"/>
                  </a:ext>
                </a:extLst>
              </a:tr>
              <a:tr h="244555">
                <a:tc>
                  <a:txBody>
                    <a:bodyPr/>
                    <a:lstStyle/>
                    <a:p>
                      <a:pPr algn="ctr" fontAlgn="b"/>
                      <a:r>
                        <a:rPr lang="ru-RU" sz="1800" b="0" i="0" u="none" strike="noStrike">
                          <a:solidFill>
                            <a:srgbClr val="000000"/>
                          </a:solidFill>
                          <a:effectLst/>
                          <a:latin typeface="Times New Roman" panose="02020603050405020304" pitchFamily="18" charset="0"/>
                        </a:rPr>
                        <a:t>3</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rtl="0" eaLnBrk="1" fontAlgn="b" latinLnBrk="0" hangingPunct="1">
                        <a:spcBef>
                          <a:spcPts val="0"/>
                        </a:spcBef>
                        <a:spcAft>
                          <a:spcPts val="0"/>
                        </a:spcAft>
                      </a:pPr>
                      <a:r>
                        <a:rPr lang="ru-RU" sz="1800" b="0" i="0" u="none" strike="noStrike" kern="1200">
                          <a:solidFill>
                            <a:srgbClr val="000000"/>
                          </a:solidFill>
                          <a:effectLst/>
                          <a:latin typeface="Times New Roman" panose="02020603050405020304" pitchFamily="18" charset="0"/>
                        </a:rPr>
                        <a:t>Неврология для всех</a:t>
                      </a:r>
                      <a:endParaRPr lang="ru-RU" sz="1800" b="0" i="0" u="none" strike="noStrike">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rtl="0" eaLnBrk="1" fontAlgn="b" latinLnBrk="0" hangingPunct="1">
                        <a:spcBef>
                          <a:spcPts val="0"/>
                        </a:spcBef>
                        <a:spcAft>
                          <a:spcPts val="0"/>
                        </a:spcAft>
                      </a:pPr>
                      <a:r>
                        <a:rPr lang="ru-RU" sz="1800" b="0" i="0" u="none" strike="noStrike" kern="1200">
                          <a:solidFill>
                            <a:srgbClr val="000000"/>
                          </a:solidFill>
                          <a:effectLst/>
                          <a:latin typeface="Times New Roman" panose="02020603050405020304" pitchFamily="18" charset="0"/>
                        </a:rPr>
                        <a:t>763</a:t>
                      </a:r>
                      <a:endParaRPr lang="ru-RU" sz="1800" b="0" i="0" u="none" strike="noStrike">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rtl="0" eaLnBrk="1" fontAlgn="b" latinLnBrk="0" hangingPunct="1">
                        <a:spcBef>
                          <a:spcPts val="0"/>
                        </a:spcBef>
                        <a:spcAft>
                          <a:spcPts val="0"/>
                        </a:spcAft>
                      </a:pPr>
                      <a:r>
                        <a:rPr lang="ru-RU" sz="1800" b="0" i="0" u="none" strike="noStrike" kern="1200">
                          <a:solidFill>
                            <a:srgbClr val="000000"/>
                          </a:solidFill>
                          <a:effectLst/>
                          <a:latin typeface="Times New Roman" panose="02020603050405020304" pitchFamily="18" charset="0"/>
                        </a:rPr>
                        <a:t>796</a:t>
                      </a:r>
                      <a:endParaRPr lang="ru-RU" sz="1800" b="0" i="0" u="none" strike="noStrike">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rtl="0" eaLnBrk="1" fontAlgn="b" latinLnBrk="0" hangingPunct="1">
                        <a:spcBef>
                          <a:spcPts val="0"/>
                        </a:spcBef>
                        <a:spcAft>
                          <a:spcPts val="0"/>
                        </a:spcAft>
                      </a:pPr>
                      <a:r>
                        <a:rPr lang="ru-RU" sz="1800" b="0" i="0" u="none" strike="noStrike" kern="1200" dirty="0">
                          <a:solidFill>
                            <a:srgbClr val="000000"/>
                          </a:solidFill>
                          <a:effectLst/>
                          <a:latin typeface="Times New Roman" panose="02020603050405020304" pitchFamily="18" charset="0"/>
                        </a:rPr>
                        <a:t>1058</a:t>
                      </a:r>
                      <a:endParaRPr lang="ru-RU" sz="1800" b="0" i="0" u="none" strike="noStrike" dirty="0">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67183734"/>
                  </a:ext>
                </a:extLst>
              </a:tr>
              <a:tr h="244555">
                <a:tc>
                  <a:txBody>
                    <a:bodyPr/>
                    <a:lstStyle/>
                    <a:p>
                      <a:pPr algn="ctr" fontAlgn="b"/>
                      <a:r>
                        <a:rPr lang="ru-RU" sz="1800" b="0" i="0" u="none" strike="noStrike">
                          <a:solidFill>
                            <a:srgbClr val="000000"/>
                          </a:solidFill>
                          <a:effectLst/>
                          <a:latin typeface="Times New Roman" panose="02020603050405020304" pitchFamily="18" charset="0"/>
                        </a:rPr>
                        <a:t>4</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800" b="0" i="0" u="none" strike="noStrike" dirty="0">
                          <a:solidFill>
                            <a:srgbClr val="000000"/>
                          </a:solidFill>
                          <a:effectLst/>
                          <a:latin typeface="Times New Roman" panose="02020603050405020304" pitchFamily="18" charset="0"/>
                        </a:rPr>
                        <a:t>Академия </a:t>
                      </a:r>
                      <a:r>
                        <a:rPr lang="ru-RU" sz="1800" b="0" i="0" u="none" strike="noStrike" dirty="0" err="1">
                          <a:solidFill>
                            <a:srgbClr val="000000"/>
                          </a:solidFill>
                          <a:effectLst/>
                          <a:latin typeface="Times New Roman" panose="02020603050405020304" pitchFamily="18" charset="0"/>
                        </a:rPr>
                        <a:t>Здоровбя</a:t>
                      </a:r>
                      <a:endParaRPr lang="ru-RU" sz="1800" b="0" i="0" u="none" strike="noStrike" dirty="0">
                        <a:solidFill>
                          <a:srgbClr val="000000"/>
                        </a:solidFill>
                        <a:effectLst/>
                        <a:latin typeface="Times New Roman" panose="02020603050405020304" pitchFamily="18" charset="0"/>
                      </a:endParaRP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dirty="0">
                          <a:solidFill>
                            <a:srgbClr val="000000"/>
                          </a:solidFill>
                          <a:effectLst/>
                          <a:latin typeface="Times New Roman" panose="02020603050405020304" pitchFamily="18" charset="0"/>
                        </a:rPr>
                        <a:t>3182</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dirty="0">
                          <a:solidFill>
                            <a:srgbClr val="FF0000"/>
                          </a:solidFill>
                          <a:effectLst/>
                          <a:latin typeface="Times New Roman" panose="02020603050405020304" pitchFamily="18" charset="0"/>
                        </a:rPr>
                        <a:t>1059</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dirty="0">
                          <a:solidFill>
                            <a:srgbClr val="FF0000"/>
                          </a:solidFill>
                          <a:effectLst/>
                          <a:latin typeface="Times New Roman" panose="02020603050405020304" pitchFamily="18" charset="0"/>
                        </a:rPr>
                        <a:t>245</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05823956"/>
                  </a:ext>
                </a:extLst>
              </a:tr>
              <a:tr h="244555">
                <a:tc>
                  <a:txBody>
                    <a:bodyPr/>
                    <a:lstStyle/>
                    <a:p>
                      <a:pPr algn="ctr" fontAlgn="b"/>
                      <a:r>
                        <a:rPr lang="ru-RU" sz="1800" b="0" i="0" u="none" strike="noStrike">
                          <a:solidFill>
                            <a:srgbClr val="000000"/>
                          </a:solidFill>
                          <a:effectLst/>
                          <a:latin typeface="Times New Roman" panose="02020603050405020304" pitchFamily="18" charset="0"/>
                        </a:rPr>
                        <a:t>5</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rtl="0" eaLnBrk="1" fontAlgn="b" latinLnBrk="0" hangingPunct="1">
                        <a:spcBef>
                          <a:spcPts val="0"/>
                        </a:spcBef>
                        <a:spcAft>
                          <a:spcPts val="0"/>
                        </a:spcAft>
                      </a:pPr>
                      <a:r>
                        <a:rPr lang="ru-RU" sz="1800" b="0" i="0" u="none" strike="noStrike" kern="1200">
                          <a:solidFill>
                            <a:srgbClr val="FF0000"/>
                          </a:solidFill>
                          <a:effectLst/>
                          <a:latin typeface="Times New Roman" panose="02020603050405020304" pitchFamily="18" charset="0"/>
                        </a:rPr>
                        <a:t>ММЦ Здоровье</a:t>
                      </a:r>
                      <a:endParaRPr lang="ru-RU" sz="1800" b="0" i="0" u="none" strike="noStrike">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rtl="0" eaLnBrk="1" fontAlgn="b" latinLnBrk="0" hangingPunct="1">
                        <a:spcBef>
                          <a:spcPts val="0"/>
                        </a:spcBef>
                        <a:spcAft>
                          <a:spcPts val="0"/>
                        </a:spcAft>
                      </a:pPr>
                      <a:r>
                        <a:rPr lang="ru-RU" sz="1800" b="0" i="0" u="none" strike="noStrike" kern="1200">
                          <a:solidFill>
                            <a:srgbClr val="000000"/>
                          </a:solidFill>
                          <a:effectLst/>
                          <a:latin typeface="Times New Roman" panose="02020603050405020304" pitchFamily="18" charset="0"/>
                        </a:rPr>
                        <a:t>9074</a:t>
                      </a:r>
                      <a:endParaRPr lang="ru-RU" sz="1800" b="0" i="0" u="none" strike="noStrike">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rtl="0" eaLnBrk="1" fontAlgn="b" latinLnBrk="0" hangingPunct="1">
                        <a:spcBef>
                          <a:spcPts val="0"/>
                        </a:spcBef>
                        <a:spcAft>
                          <a:spcPts val="0"/>
                        </a:spcAft>
                      </a:pPr>
                      <a:r>
                        <a:rPr lang="ru-RU" sz="1800" b="0" i="0" u="none" strike="noStrike" kern="1200">
                          <a:solidFill>
                            <a:srgbClr val="000000"/>
                          </a:solidFill>
                          <a:effectLst/>
                          <a:latin typeface="Times New Roman" panose="02020603050405020304" pitchFamily="18" charset="0"/>
                        </a:rPr>
                        <a:t>10345</a:t>
                      </a:r>
                      <a:endParaRPr lang="ru-RU" sz="1800" b="0" i="0" u="none" strike="noStrike">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rtl="0" eaLnBrk="1" fontAlgn="b" latinLnBrk="0" hangingPunct="1">
                        <a:spcBef>
                          <a:spcPts val="0"/>
                        </a:spcBef>
                        <a:spcAft>
                          <a:spcPts val="0"/>
                        </a:spcAft>
                      </a:pPr>
                      <a:r>
                        <a:rPr lang="ru-RU" sz="1800" b="0" i="0" u="none" strike="noStrike" kern="1200" dirty="0">
                          <a:solidFill>
                            <a:srgbClr val="000000"/>
                          </a:solidFill>
                          <a:effectLst/>
                          <a:latin typeface="Times New Roman" panose="02020603050405020304" pitchFamily="18" charset="0"/>
                        </a:rPr>
                        <a:t>0</a:t>
                      </a:r>
                      <a:endParaRPr lang="ru-RU" sz="1800" b="0" i="0" u="none" strike="noStrike" dirty="0">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2078345"/>
                  </a:ext>
                </a:extLst>
              </a:tr>
              <a:tr h="244555">
                <a:tc>
                  <a:txBody>
                    <a:bodyPr/>
                    <a:lstStyle/>
                    <a:p>
                      <a:pPr algn="ctr" fontAlgn="b"/>
                      <a:r>
                        <a:rPr lang="ru-RU" sz="1800" b="0" i="0" u="none" strike="noStrike">
                          <a:solidFill>
                            <a:srgbClr val="000000"/>
                          </a:solidFill>
                          <a:effectLst/>
                          <a:latin typeface="Times New Roman" panose="02020603050405020304" pitchFamily="18" charset="0"/>
                        </a:rPr>
                        <a:t>6</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rtl="0" eaLnBrk="1" fontAlgn="b" latinLnBrk="0" hangingPunct="1">
                        <a:spcBef>
                          <a:spcPts val="0"/>
                        </a:spcBef>
                        <a:spcAft>
                          <a:spcPts val="0"/>
                        </a:spcAft>
                      </a:pPr>
                      <a:r>
                        <a:rPr lang="ru-RU" sz="1800" b="0" i="0" u="none" strike="noStrike" kern="1200">
                          <a:solidFill>
                            <a:srgbClr val="000000"/>
                          </a:solidFill>
                          <a:effectLst/>
                          <a:latin typeface="Times New Roman" panose="02020603050405020304" pitchFamily="18" charset="0"/>
                        </a:rPr>
                        <a:t>Доктор САШ</a:t>
                      </a:r>
                      <a:endParaRPr lang="ru-RU" sz="1800" b="0" i="0" u="none" strike="noStrike">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rtl="0" eaLnBrk="1" fontAlgn="b" latinLnBrk="0" hangingPunct="1">
                        <a:spcBef>
                          <a:spcPts val="0"/>
                        </a:spcBef>
                        <a:spcAft>
                          <a:spcPts val="0"/>
                        </a:spcAft>
                      </a:pPr>
                      <a:r>
                        <a:rPr lang="ru-RU" sz="1800" b="0" i="0" u="none" strike="noStrike" kern="1200">
                          <a:solidFill>
                            <a:srgbClr val="000000"/>
                          </a:solidFill>
                          <a:effectLst/>
                          <a:latin typeface="Times New Roman" panose="02020603050405020304" pitchFamily="18" charset="0"/>
                        </a:rPr>
                        <a:t>7885</a:t>
                      </a:r>
                      <a:endParaRPr lang="ru-RU" sz="1800" b="0" i="0" u="none" strike="noStrike">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rtl="0" eaLnBrk="1" fontAlgn="b" latinLnBrk="0" hangingPunct="1">
                        <a:spcBef>
                          <a:spcPts val="0"/>
                        </a:spcBef>
                        <a:spcAft>
                          <a:spcPts val="0"/>
                        </a:spcAft>
                      </a:pPr>
                      <a:r>
                        <a:rPr lang="ru-RU" sz="1800" b="0" i="0" u="none" strike="noStrike" kern="1200">
                          <a:solidFill>
                            <a:srgbClr val="FF0000"/>
                          </a:solidFill>
                          <a:effectLst/>
                          <a:latin typeface="Times New Roman" panose="02020603050405020304" pitchFamily="18" charset="0"/>
                        </a:rPr>
                        <a:t>2218</a:t>
                      </a:r>
                      <a:endParaRPr lang="ru-RU" sz="1800" b="0" i="0" u="none" strike="noStrike">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rtl="0" eaLnBrk="1" fontAlgn="b" latinLnBrk="0" hangingPunct="1">
                        <a:spcBef>
                          <a:spcPts val="0"/>
                        </a:spcBef>
                        <a:spcAft>
                          <a:spcPts val="0"/>
                        </a:spcAft>
                      </a:pPr>
                      <a:r>
                        <a:rPr lang="ru-RU" sz="1800" b="0" i="0" u="none" strike="noStrike" kern="1200" dirty="0">
                          <a:solidFill>
                            <a:srgbClr val="000000"/>
                          </a:solidFill>
                          <a:effectLst/>
                          <a:latin typeface="Times New Roman" panose="02020603050405020304" pitchFamily="18" charset="0"/>
                        </a:rPr>
                        <a:t>0</a:t>
                      </a:r>
                      <a:endParaRPr lang="ru-RU" sz="1800" b="0" i="0" u="none" strike="noStrike" dirty="0">
                        <a:effectLst/>
                        <a:latin typeface="Arial" panose="020B0604020202020204" pitchFamily="34" charset="0"/>
                      </a:endParaRPr>
                    </a:p>
                  </a:txBody>
                  <a:tcPr marL="15748" marR="15748" marT="157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4746326"/>
                  </a:ext>
                </a:extLst>
              </a:tr>
              <a:tr h="244555">
                <a:tc>
                  <a:txBody>
                    <a:bodyPr/>
                    <a:lstStyle/>
                    <a:p>
                      <a:pPr algn="ctr" fontAlgn="b"/>
                      <a:r>
                        <a:rPr lang="ru-RU" sz="1800" b="0" i="0" u="none" strike="noStrike">
                          <a:solidFill>
                            <a:srgbClr val="000000"/>
                          </a:solidFill>
                          <a:effectLst/>
                          <a:latin typeface="Times New Roman" panose="02020603050405020304" pitchFamily="18" charset="0"/>
                        </a:rPr>
                        <a:t>7</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800" b="0" i="0" u="none" strike="noStrike" dirty="0">
                          <a:solidFill>
                            <a:srgbClr val="000000"/>
                          </a:solidFill>
                          <a:effectLst/>
                          <a:latin typeface="Times New Roman" panose="02020603050405020304" pitchFamily="18" charset="0"/>
                        </a:rPr>
                        <a:t>Мед Экс</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108</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77</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83507076"/>
                  </a:ext>
                </a:extLst>
              </a:tr>
              <a:tr h="244555">
                <a:tc>
                  <a:txBody>
                    <a:bodyPr/>
                    <a:lstStyle/>
                    <a:p>
                      <a:pPr algn="ctr" fontAlgn="b"/>
                      <a:r>
                        <a:rPr lang="ru-RU" sz="1800" b="0" i="0" u="none" strike="noStrike">
                          <a:solidFill>
                            <a:srgbClr val="000000"/>
                          </a:solidFill>
                          <a:effectLst/>
                          <a:latin typeface="Times New Roman" panose="02020603050405020304" pitchFamily="18" charset="0"/>
                        </a:rPr>
                        <a:t>8</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800" b="0" i="0" u="none" strike="noStrike" dirty="0">
                          <a:solidFill>
                            <a:srgbClr val="000000"/>
                          </a:solidFill>
                          <a:effectLst/>
                          <a:latin typeface="Times New Roman" panose="02020603050405020304" pitchFamily="18" charset="0"/>
                        </a:rPr>
                        <a:t>Рассвет</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6510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29</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22464719"/>
                  </a:ext>
                </a:extLst>
              </a:tr>
              <a:tr h="244555">
                <a:tc>
                  <a:txBody>
                    <a:bodyPr/>
                    <a:lstStyle/>
                    <a:p>
                      <a:pPr algn="ctr" fontAlgn="b"/>
                      <a:r>
                        <a:rPr lang="ru-RU" sz="1800" b="0" i="0" u="none" strike="noStrike">
                          <a:solidFill>
                            <a:srgbClr val="000000"/>
                          </a:solidFill>
                          <a:effectLst/>
                          <a:latin typeface="Times New Roman" panose="02020603050405020304" pitchFamily="18" charset="0"/>
                        </a:rPr>
                        <a:t>9</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800" b="0" i="0" u="none" strike="noStrike" dirty="0">
                          <a:solidFill>
                            <a:srgbClr val="000000"/>
                          </a:solidFill>
                          <a:effectLst/>
                          <a:latin typeface="Times New Roman" panose="02020603050405020304" pitchFamily="18" charset="0"/>
                        </a:rPr>
                        <a:t>Макси-мед</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1676</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60707004"/>
                  </a:ext>
                </a:extLst>
              </a:tr>
              <a:tr h="256782">
                <a:tc>
                  <a:txBody>
                    <a:bodyPr/>
                    <a:lstStyle/>
                    <a:p>
                      <a:pPr algn="ctr" fontAlgn="b"/>
                      <a:r>
                        <a:rPr lang="ru-RU" sz="1800" b="0" i="0" u="none" strike="noStrike">
                          <a:solidFill>
                            <a:srgbClr val="000000"/>
                          </a:solidFill>
                          <a:effectLst/>
                          <a:latin typeface="Times New Roman" panose="02020603050405020304" pitchFamily="18" charset="0"/>
                        </a:rPr>
                        <a:t>10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1800" b="0" i="0" u="none" strike="noStrike" dirty="0">
                          <a:solidFill>
                            <a:srgbClr val="000000"/>
                          </a:solidFill>
                          <a:effectLst/>
                          <a:latin typeface="Times New Roman" panose="02020603050405020304" pitchFamily="18" charset="0"/>
                        </a:rPr>
                        <a:t> «Доверие» </a:t>
                      </a:r>
                      <a:r>
                        <a:rPr lang="ru-RU" sz="1800" b="0" i="0" u="none" strike="noStrike" dirty="0" err="1">
                          <a:solidFill>
                            <a:srgbClr val="000000"/>
                          </a:solidFill>
                          <a:effectLst/>
                          <a:latin typeface="Times New Roman" panose="02020603050405020304" pitchFamily="18" charset="0"/>
                        </a:rPr>
                        <a:t>СитиМед</a:t>
                      </a:r>
                      <a:endParaRPr lang="ru-RU" sz="1800" b="0" i="0" u="none" strike="noStrike" dirty="0">
                        <a:solidFill>
                          <a:srgbClr val="000000"/>
                        </a:solidFill>
                        <a:effectLst/>
                        <a:latin typeface="Times New Roman" panose="02020603050405020304" pitchFamily="18" charset="0"/>
                      </a:endParaRPr>
                    </a:p>
                  </a:txBody>
                  <a:tcPr marL="15797" marR="15797" marT="15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12020844"/>
                  </a:ext>
                </a:extLst>
              </a:tr>
              <a:tr h="244555">
                <a:tc>
                  <a:txBody>
                    <a:bodyPr/>
                    <a:lstStyle/>
                    <a:p>
                      <a:pPr algn="ctr" fontAlgn="b"/>
                      <a:r>
                        <a:rPr lang="ru-RU" sz="1800" b="0" i="0" u="none" strike="noStrike">
                          <a:solidFill>
                            <a:srgbClr val="000000"/>
                          </a:solidFill>
                          <a:effectLst/>
                          <a:latin typeface="Times New Roman" panose="02020603050405020304" pitchFamily="18" charset="0"/>
                        </a:rPr>
                        <a:t>11</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ru-RU" sz="2000" b="0" i="0" u="none" strike="noStrike" dirty="0">
                          <a:solidFill>
                            <a:srgbClr val="000000"/>
                          </a:solidFill>
                          <a:effectLst/>
                          <a:latin typeface="Times New Roman" panose="02020603050405020304" pitchFamily="18" charset="0"/>
                        </a:rPr>
                        <a:t>«ЦКБ»</a:t>
                      </a:r>
                    </a:p>
                  </a:txBody>
                  <a:tcPr marL="15797" marR="15797" marT="15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dirty="0">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dirty="0">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dirty="0">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54251205"/>
                  </a:ext>
                </a:extLst>
              </a:tr>
              <a:tr h="256782">
                <a:tc>
                  <a:txBody>
                    <a:bodyPr/>
                    <a:lstStyle/>
                    <a:p>
                      <a:pPr algn="ctr" fontAlgn="b"/>
                      <a:r>
                        <a:rPr lang="ru-RU" sz="1800" b="0" i="0" u="none" strike="noStrike">
                          <a:solidFill>
                            <a:srgbClr val="000000"/>
                          </a:solidFill>
                          <a:effectLst/>
                          <a:latin typeface="Times New Roman" panose="02020603050405020304" pitchFamily="18" charset="0"/>
                        </a:rPr>
                        <a:t>12</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800" b="0" i="0" u="none" strike="noStrike" dirty="0">
                          <a:solidFill>
                            <a:srgbClr val="000000"/>
                          </a:solidFill>
                          <a:effectLst/>
                          <a:latin typeface="Times New Roman" panose="02020603050405020304" pitchFamily="18" charset="0"/>
                        </a:rPr>
                        <a:t>Ваш доктор</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dirty="0">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dirty="0">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dirty="0">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35505727"/>
                  </a:ext>
                </a:extLst>
              </a:tr>
              <a:tr h="244555">
                <a:tc>
                  <a:txBody>
                    <a:bodyPr/>
                    <a:lstStyle/>
                    <a:p>
                      <a:pPr algn="ctr" fontAlgn="b"/>
                      <a:r>
                        <a:rPr lang="ru-RU" sz="1800" b="0" i="0" u="none" strike="noStrike">
                          <a:solidFill>
                            <a:srgbClr val="000000"/>
                          </a:solidFill>
                          <a:effectLst/>
                          <a:latin typeface="Times New Roman" panose="02020603050405020304" pitchFamily="18" charset="0"/>
                        </a:rPr>
                        <a:t>13</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800" b="0" i="0" u="none" strike="noStrike" dirty="0">
                          <a:solidFill>
                            <a:srgbClr val="000000"/>
                          </a:solidFill>
                          <a:effectLst/>
                          <a:latin typeface="Times New Roman" panose="02020603050405020304" pitchFamily="18" charset="0"/>
                        </a:rPr>
                        <a:t>Доброе дело</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dirty="0">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59966430"/>
                  </a:ext>
                </a:extLst>
              </a:tr>
              <a:tr h="244555">
                <a:tc>
                  <a:txBody>
                    <a:bodyPr/>
                    <a:lstStyle/>
                    <a:p>
                      <a:pPr algn="ctr" fontAlgn="b"/>
                      <a:r>
                        <a:rPr lang="ru-RU" sz="1800" b="0" i="0" u="none" strike="noStrike">
                          <a:solidFill>
                            <a:srgbClr val="000000"/>
                          </a:solidFill>
                          <a:effectLst/>
                          <a:latin typeface="Times New Roman" panose="02020603050405020304" pitchFamily="18" charset="0"/>
                        </a:rPr>
                        <a:t>14</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800" b="0" i="0" u="none" strike="noStrike" dirty="0" err="1">
                          <a:solidFill>
                            <a:srgbClr val="000000"/>
                          </a:solidFill>
                          <a:effectLst/>
                          <a:latin typeface="Times New Roman" panose="02020603050405020304" pitchFamily="18" charset="0"/>
                        </a:rPr>
                        <a:t>Евромед</a:t>
                      </a:r>
                      <a:endParaRPr lang="ru-RU" sz="1800" b="0" i="0" u="none" strike="noStrike" dirty="0">
                        <a:solidFill>
                          <a:srgbClr val="000000"/>
                        </a:solidFill>
                        <a:effectLst/>
                        <a:latin typeface="Times New Roman" panose="02020603050405020304" pitchFamily="18" charset="0"/>
                      </a:endParaRP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dirty="0">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dirty="0">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dirty="0">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51826798"/>
                  </a:ext>
                </a:extLst>
              </a:tr>
              <a:tr h="244555">
                <a:tc>
                  <a:txBody>
                    <a:bodyPr/>
                    <a:lstStyle/>
                    <a:p>
                      <a:pPr algn="ctr" fontAlgn="b"/>
                      <a:r>
                        <a:rPr lang="ru-RU" sz="1800" b="0" i="0" u="none" strike="noStrike">
                          <a:solidFill>
                            <a:srgbClr val="000000"/>
                          </a:solidFill>
                          <a:effectLst/>
                          <a:latin typeface="Times New Roman" panose="02020603050405020304" pitchFamily="18" charset="0"/>
                        </a:rPr>
                        <a:t>15</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800" b="0" i="0" u="none" strike="noStrike" dirty="0" err="1">
                          <a:solidFill>
                            <a:srgbClr val="000000"/>
                          </a:solidFill>
                          <a:effectLst/>
                          <a:latin typeface="Times New Roman" panose="02020603050405020304" pitchFamily="18" charset="0"/>
                        </a:rPr>
                        <a:t>Мифра</a:t>
                      </a:r>
                      <a:r>
                        <a:rPr lang="ru-RU" sz="1800" b="0" i="0" u="none" strike="noStrike" dirty="0">
                          <a:solidFill>
                            <a:srgbClr val="000000"/>
                          </a:solidFill>
                          <a:effectLst/>
                          <a:latin typeface="Times New Roman" panose="02020603050405020304" pitchFamily="18" charset="0"/>
                        </a:rPr>
                        <a:t>-мед</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dirty="0">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dirty="0">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1800" b="0" i="0" u="none" strike="noStrike" dirty="0">
                          <a:solidFill>
                            <a:srgbClr val="000000"/>
                          </a:solidFill>
                          <a:effectLst/>
                          <a:latin typeface="Times New Roman" panose="02020603050405020304" pitchFamily="18" charset="0"/>
                        </a:rPr>
                        <a:t>0</a:t>
                      </a:r>
                    </a:p>
                  </a:txBody>
                  <a:tcPr marL="15797" marR="15797" marT="157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26759214"/>
                  </a:ext>
                </a:extLst>
              </a:tr>
              <a:tr h="244555">
                <a:tc>
                  <a:txBody>
                    <a:bodyPr/>
                    <a:lstStyle/>
                    <a:p>
                      <a:pPr algn="ctr" fontAlgn="ctr"/>
                      <a:r>
                        <a:rPr lang="ru-RU" sz="1800" b="0" i="0" u="none" strike="noStrike">
                          <a:solidFill>
                            <a:srgbClr val="000000"/>
                          </a:solidFill>
                          <a:effectLst/>
                          <a:latin typeface="Times New Roman" panose="02020603050405020304" pitchFamily="18" charset="0"/>
                        </a:rPr>
                        <a:t>ИТОГО</a:t>
                      </a:r>
                    </a:p>
                  </a:txBody>
                  <a:tcPr marL="15797" marR="15797" marT="157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0000"/>
                          </a:solidFill>
                          <a:effectLst/>
                          <a:latin typeface="Times New Roman" panose="02020603050405020304" pitchFamily="18" charset="0"/>
                        </a:rPr>
                        <a:t> </a:t>
                      </a:r>
                    </a:p>
                  </a:txBody>
                  <a:tcPr marL="15797" marR="15797" marT="157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800" b="0" i="0" u="none" strike="noStrike" dirty="0">
                          <a:solidFill>
                            <a:srgbClr val="000000"/>
                          </a:solidFill>
                          <a:effectLst/>
                          <a:latin typeface="Times New Roman" panose="02020603050405020304" pitchFamily="18" charset="0"/>
                        </a:rPr>
                        <a:t>32136</a:t>
                      </a:r>
                    </a:p>
                  </a:txBody>
                  <a:tcPr marL="15797" marR="15797" marT="157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800" b="0" i="0" u="none" strike="noStrike">
                          <a:solidFill>
                            <a:srgbClr val="000000"/>
                          </a:solidFill>
                          <a:effectLst/>
                          <a:latin typeface="Times New Roman" panose="02020603050405020304" pitchFamily="18" charset="0"/>
                        </a:rPr>
                        <a:t>18747</a:t>
                      </a:r>
                    </a:p>
                  </a:txBody>
                  <a:tcPr marL="15797" marR="15797" marT="157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800" b="0" i="0" u="none" strike="noStrike" dirty="0">
                          <a:solidFill>
                            <a:srgbClr val="000000"/>
                          </a:solidFill>
                          <a:effectLst/>
                          <a:latin typeface="Times New Roman" panose="02020603050405020304" pitchFamily="18" charset="0"/>
                        </a:rPr>
                        <a:t>6569</a:t>
                      </a:r>
                    </a:p>
                  </a:txBody>
                  <a:tcPr marL="15797" marR="15797" marT="157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833239"/>
                  </a:ext>
                </a:extLst>
              </a:tr>
            </a:tbl>
          </a:graphicData>
        </a:graphic>
      </p:graphicFrame>
      <p:sp>
        <p:nvSpPr>
          <p:cNvPr id="3" name="Объект 2"/>
          <p:cNvSpPr txBox="1">
            <a:spLocks/>
          </p:cNvSpPr>
          <p:nvPr/>
        </p:nvSpPr>
        <p:spPr>
          <a:xfrm>
            <a:off x="173620" y="5289726"/>
            <a:ext cx="12018380" cy="15682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ru-RU" sz="2800" dirty="0" smtClean="0">
                <a:latin typeface="Times New Roman" panose="02020603050405020304" pitchFamily="18" charset="0"/>
                <a:cs typeface="Times New Roman" panose="02020603050405020304" pitchFamily="18" charset="0"/>
              </a:rPr>
              <a:t>Подавляющее большинство частных учреждений здравоохранения не выполняют требования  федерального приказа 302н в части пунктов 33 и 45 приложения 3.</a:t>
            </a:r>
          </a:p>
          <a:p>
            <a:endParaRPr lang="ru-RU" dirty="0"/>
          </a:p>
        </p:txBody>
      </p:sp>
    </p:spTree>
    <p:extLst>
      <p:ext uri="{BB962C8B-B14F-4D97-AF65-F5344CB8AC3E}">
        <p14:creationId xmlns:p14="http://schemas.microsoft.com/office/powerpoint/2010/main" val="1403867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576083819"/>
              </p:ext>
            </p:extLst>
          </p:nvPr>
        </p:nvGraphicFramePr>
        <p:xfrm>
          <a:off x="0" y="0"/>
          <a:ext cx="12192000" cy="5116010"/>
        </p:xfrm>
        <a:graphic>
          <a:graphicData uri="http://schemas.openxmlformats.org/drawingml/2006/chart">
            <c:chart xmlns:c="http://schemas.openxmlformats.org/drawingml/2006/chart" xmlns:r="http://schemas.openxmlformats.org/officeDocument/2006/relationships" r:id="rId2"/>
          </a:graphicData>
        </a:graphic>
      </p:graphicFrame>
      <p:sp>
        <p:nvSpPr>
          <p:cNvPr id="3" name="Объект 2"/>
          <p:cNvSpPr txBox="1">
            <a:spLocks/>
          </p:cNvSpPr>
          <p:nvPr/>
        </p:nvSpPr>
        <p:spPr>
          <a:xfrm>
            <a:off x="173620" y="5116010"/>
            <a:ext cx="12018380" cy="174199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ru-RU" sz="2800" smtClean="0">
                <a:latin typeface="Times New Roman" panose="02020603050405020304" pitchFamily="18" charset="0"/>
                <a:cs typeface="Times New Roman" panose="02020603050405020304" pitchFamily="18" charset="0"/>
              </a:rPr>
              <a:t>Идет снижение выявленных лиц подлежащих обследованию в центре профессиональной за счет городских показателей, которые снизившись в 3 раза с 27 человек в 2016 году до 9 человек в 2018 году. </a:t>
            </a:r>
          </a:p>
          <a:p>
            <a:endParaRPr lang="ru-RU" dirty="0"/>
          </a:p>
        </p:txBody>
      </p:sp>
    </p:spTree>
    <p:extLst>
      <p:ext uri="{BB962C8B-B14F-4D97-AF65-F5344CB8AC3E}">
        <p14:creationId xmlns:p14="http://schemas.microsoft.com/office/powerpoint/2010/main" val="3535370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937120617"/>
              </p:ext>
            </p:extLst>
          </p:nvPr>
        </p:nvGraphicFramePr>
        <p:xfrm>
          <a:off x="0" y="-1"/>
          <a:ext cx="12192000" cy="4537277"/>
        </p:xfrm>
        <a:graphic>
          <a:graphicData uri="http://schemas.openxmlformats.org/drawingml/2006/chart">
            <c:chart xmlns:c="http://schemas.openxmlformats.org/drawingml/2006/chart" xmlns:r="http://schemas.openxmlformats.org/officeDocument/2006/relationships" r:id="rId2"/>
          </a:graphicData>
        </a:graphic>
      </p:graphicFrame>
      <p:sp>
        <p:nvSpPr>
          <p:cNvPr id="3" name="Объект 2"/>
          <p:cNvSpPr txBox="1">
            <a:spLocks/>
          </p:cNvSpPr>
          <p:nvPr/>
        </p:nvSpPr>
        <p:spPr>
          <a:xfrm>
            <a:off x="173620" y="4537276"/>
            <a:ext cx="12018380" cy="2320724"/>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ru-RU" sz="2800" dirty="0" smtClean="0">
                <a:latin typeface="Times New Roman" panose="02020603050405020304" pitchFamily="18" charset="0"/>
                <a:cs typeface="Times New Roman" panose="02020603050405020304" pitchFamily="18" charset="0"/>
              </a:rPr>
              <a:t>Цифры нуждающихся в диспансерном наблюдении в государственных учреждениях здравоохранения стабильные и примерно соответствуют количеству осмотренных.</a:t>
            </a:r>
          </a:p>
          <a:p>
            <a:pPr algn="just"/>
            <a:r>
              <a:rPr lang="ru-RU" sz="2800" dirty="0" smtClean="0">
                <a:latin typeface="Times New Roman" panose="02020603050405020304" pitchFamily="18" charset="0"/>
                <a:cs typeface="Times New Roman" panose="02020603050405020304" pitchFamily="18" charset="0"/>
              </a:rPr>
              <a:t> Показатели частных учреждений здравоохранения за отчетный период снизились в 11 раз.</a:t>
            </a:r>
          </a:p>
          <a:p>
            <a:endParaRPr lang="ru-RU" dirty="0"/>
          </a:p>
        </p:txBody>
      </p:sp>
    </p:spTree>
    <p:extLst>
      <p:ext uri="{BB962C8B-B14F-4D97-AF65-F5344CB8AC3E}">
        <p14:creationId xmlns:p14="http://schemas.microsoft.com/office/powerpoint/2010/main" val="1651230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904002466"/>
              </p:ext>
            </p:extLst>
          </p:nvPr>
        </p:nvGraphicFramePr>
        <p:xfrm>
          <a:off x="0" y="-1"/>
          <a:ext cx="12192000" cy="5393804"/>
        </p:xfrm>
        <a:graphic>
          <a:graphicData uri="http://schemas.openxmlformats.org/drawingml/2006/chart">
            <c:chart xmlns:c="http://schemas.openxmlformats.org/drawingml/2006/chart" xmlns:r="http://schemas.openxmlformats.org/officeDocument/2006/relationships" r:id="rId2"/>
          </a:graphicData>
        </a:graphic>
      </p:graphicFrame>
      <p:sp>
        <p:nvSpPr>
          <p:cNvPr id="3" name="Объект 2"/>
          <p:cNvSpPr txBox="1">
            <a:spLocks/>
          </p:cNvSpPr>
          <p:nvPr/>
        </p:nvSpPr>
        <p:spPr>
          <a:xfrm>
            <a:off x="0" y="5393803"/>
            <a:ext cx="12192000" cy="146419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ru-RU" sz="2800" smtClean="0">
                <a:latin typeface="Times New Roman" panose="02020603050405020304" pitchFamily="18" charset="0"/>
                <a:cs typeface="Times New Roman" panose="02020603050405020304" pitchFamily="18" charset="0"/>
              </a:rPr>
              <a:t>Снижаются показатели основного индикаторного показателя профпатологической работы, уменьшается количество выявленных профзаболеваний.</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5108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2651203579"/>
              </p:ext>
            </p:extLst>
          </p:nvPr>
        </p:nvGraphicFramePr>
        <p:xfrm>
          <a:off x="0" y="0"/>
          <a:ext cx="12192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23737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047720049"/>
              </p:ext>
            </p:extLst>
          </p:nvPr>
        </p:nvGraphicFramePr>
        <p:xfrm>
          <a:off x="0" y="0"/>
          <a:ext cx="12192000" cy="5509548"/>
        </p:xfrm>
        <a:graphic>
          <a:graphicData uri="http://schemas.openxmlformats.org/drawingml/2006/chart">
            <c:chart xmlns:c="http://schemas.openxmlformats.org/drawingml/2006/chart" xmlns:r="http://schemas.openxmlformats.org/officeDocument/2006/relationships" r:id="rId2"/>
          </a:graphicData>
        </a:graphic>
      </p:graphicFrame>
      <p:sp>
        <p:nvSpPr>
          <p:cNvPr id="12" name="Объект 2"/>
          <p:cNvSpPr txBox="1">
            <a:spLocks/>
          </p:cNvSpPr>
          <p:nvPr/>
        </p:nvSpPr>
        <p:spPr>
          <a:xfrm>
            <a:off x="162046" y="5509548"/>
            <a:ext cx="12029954" cy="1348451"/>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ru-RU" sz="2800" smtClean="0">
                <a:latin typeface="Times New Roman" panose="02020603050405020304" pitchFamily="18" charset="0"/>
                <a:cs typeface="Times New Roman" panose="02020603050405020304" pitchFamily="18" charset="0"/>
              </a:rPr>
              <a:t>Стабильность показателей по всем учреждениям здравоохранения не зависимо от их формы собственности при проведении предварительных медицинских осмотров.</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59335"/>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699</TotalTime>
  <Words>707</Words>
  <Application>Microsoft Office PowerPoint</Application>
  <PresentationFormat>Широкоэкранный</PresentationFormat>
  <Paragraphs>122</Paragraphs>
  <Slides>14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Calibri</vt:lpstr>
      <vt:lpstr>Century Gothic</vt:lpstr>
      <vt:lpstr>Times New Roman</vt:lpstr>
      <vt:lpstr>Wingdings 3</vt:lpstr>
      <vt:lpstr>Легкий дым</vt:lpstr>
      <vt:lpstr>Анализ отчетов и заключительных актов медицинских организаций о проведении предварительных и периодических медицинских осмотров работающих граждан в соответствии с приказом Министерства здравоохранения и социального развития Российской Федерации от 12 апреля 2011 г. № 302н.  За 2016 – 2018 гг.  Пути повышения эффективности медицинских осмотров.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ВЫВОДЫ И ПРЕДЛОЖЕНИЯ</vt:lpstr>
      <vt:lpstr>I. Необходимо сделать так, что бы торги были честными, для этого: </vt:lpstr>
      <vt:lpstr>II. Объявить регион Омской области зоной «нулевой» профзаболеваемости.</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cp:lastModifiedBy>
  <cp:revision>38</cp:revision>
  <dcterms:created xsi:type="dcterms:W3CDTF">2019-03-21T02:19:20Z</dcterms:created>
  <dcterms:modified xsi:type="dcterms:W3CDTF">2019-03-27T03:36:41Z</dcterms:modified>
</cp:coreProperties>
</file>