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4" r:id="rId2"/>
  </p:sldMasterIdLst>
  <p:notesMasterIdLst>
    <p:notesMasterId r:id="rId45"/>
  </p:notesMasterIdLst>
  <p:sldIdLst>
    <p:sldId id="256" r:id="rId3"/>
    <p:sldId id="396" r:id="rId4"/>
    <p:sldId id="324" r:id="rId5"/>
    <p:sldId id="325" r:id="rId6"/>
    <p:sldId id="368" r:id="rId7"/>
    <p:sldId id="369" r:id="rId8"/>
    <p:sldId id="370" r:id="rId9"/>
    <p:sldId id="371" r:id="rId10"/>
    <p:sldId id="372" r:id="rId11"/>
    <p:sldId id="389" r:id="rId12"/>
    <p:sldId id="390" r:id="rId13"/>
    <p:sldId id="374" r:id="rId14"/>
    <p:sldId id="376" r:id="rId15"/>
    <p:sldId id="378" r:id="rId16"/>
    <p:sldId id="373" r:id="rId17"/>
    <p:sldId id="331" r:id="rId18"/>
    <p:sldId id="377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8" r:id="rId28"/>
    <p:sldId id="391" r:id="rId29"/>
    <p:sldId id="392" r:id="rId30"/>
    <p:sldId id="387" r:id="rId31"/>
    <p:sldId id="394" r:id="rId32"/>
    <p:sldId id="395" r:id="rId33"/>
    <p:sldId id="393" r:id="rId34"/>
    <p:sldId id="397" r:id="rId35"/>
    <p:sldId id="367" r:id="rId36"/>
    <p:sldId id="406" r:id="rId37"/>
    <p:sldId id="398" r:id="rId38"/>
    <p:sldId id="400" r:id="rId39"/>
    <p:sldId id="401" r:id="rId40"/>
    <p:sldId id="402" r:id="rId41"/>
    <p:sldId id="404" r:id="rId42"/>
    <p:sldId id="405" r:id="rId43"/>
    <p:sldId id="320" r:id="rId44"/>
  </p:sldIdLst>
  <p:sldSz cx="10287000" cy="6858000" type="35mm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FF99"/>
    <a:srgbClr val="FFCC00"/>
    <a:srgbClr val="66FF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656" autoAdjust="0"/>
  </p:normalViewPr>
  <p:slideViewPr>
    <p:cSldViewPr>
      <p:cViewPr>
        <p:scale>
          <a:sx n="62" d="100"/>
          <a:sy n="62" d="100"/>
        </p:scale>
        <p:origin x="-1266" y="-15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ECA8A-02AC-4B8E-A75A-CA7745114D1B}" type="doc">
      <dgm:prSet loTypeId="urn:microsoft.com/office/officeart/2005/8/layout/vList4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FDEC367-7A27-45E8-B118-B0950CA32F47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Создание Российского Регистра профессиональных больных</a:t>
          </a:r>
          <a:endParaRPr lang="ru-RU" sz="2400" dirty="0">
            <a:solidFill>
              <a:schemeClr val="tx1"/>
            </a:solidFill>
          </a:endParaRPr>
        </a:p>
      </dgm:t>
    </dgm:pt>
    <dgm:pt modelId="{76655BD1-8940-4C08-839F-8B444EE8277E}" type="parTrans" cxnId="{F64AAC06-7BDE-4170-9AAD-DCFD56FC0F68}">
      <dgm:prSet/>
      <dgm:spPr/>
      <dgm:t>
        <a:bodyPr/>
        <a:lstStyle/>
        <a:p>
          <a:endParaRPr lang="ru-RU"/>
        </a:p>
      </dgm:t>
    </dgm:pt>
    <dgm:pt modelId="{1546851B-47B3-4049-8B20-85CB26D0BBEF}" type="sibTrans" cxnId="{F64AAC06-7BDE-4170-9AAD-DCFD56FC0F68}">
      <dgm:prSet/>
      <dgm:spPr/>
      <dgm:t>
        <a:bodyPr/>
        <a:lstStyle/>
        <a:p>
          <a:endParaRPr lang="ru-RU"/>
        </a:p>
      </dgm:t>
    </dgm:pt>
    <dgm:pt modelId="{B0E6A82D-A31C-4748-BC07-A6F839F2CFB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Модернизация регламента ПМО</a:t>
          </a:r>
          <a:endParaRPr lang="ru-RU" sz="2400" dirty="0">
            <a:solidFill>
              <a:schemeClr val="tx1"/>
            </a:solidFill>
          </a:endParaRPr>
        </a:p>
      </dgm:t>
    </dgm:pt>
    <dgm:pt modelId="{706E7837-4F28-4D3C-8535-8974EBC74274}" type="parTrans" cxnId="{3158B2DB-DC06-432B-A228-5D0CF78B4E10}">
      <dgm:prSet/>
      <dgm:spPr/>
      <dgm:t>
        <a:bodyPr/>
        <a:lstStyle/>
        <a:p>
          <a:endParaRPr lang="ru-RU"/>
        </a:p>
      </dgm:t>
    </dgm:pt>
    <dgm:pt modelId="{22BC2903-5C6F-4FE0-B843-93FB5A6E3E94}" type="sibTrans" cxnId="{3158B2DB-DC06-432B-A228-5D0CF78B4E10}">
      <dgm:prSet/>
      <dgm:spPr/>
      <dgm:t>
        <a:bodyPr/>
        <a:lstStyle/>
        <a:p>
          <a:endParaRPr lang="ru-RU"/>
        </a:p>
      </dgm:t>
    </dgm:pt>
    <dgm:pt modelId="{1CE9D274-7216-40FB-90ED-33D8204E2E2E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Обеспечение единого подхода к диагностике профзаболеваний</a:t>
          </a:r>
          <a:endParaRPr lang="ru-RU" sz="2400" dirty="0">
            <a:solidFill>
              <a:schemeClr val="tx1"/>
            </a:solidFill>
          </a:endParaRPr>
        </a:p>
      </dgm:t>
    </dgm:pt>
    <dgm:pt modelId="{CAB440CB-4C4D-48B3-A06D-1F0A7D2C6772}" type="parTrans" cxnId="{28A1566C-1E7C-441F-B0F6-CF5E0540E37B}">
      <dgm:prSet/>
      <dgm:spPr/>
      <dgm:t>
        <a:bodyPr/>
        <a:lstStyle/>
        <a:p>
          <a:endParaRPr lang="ru-RU"/>
        </a:p>
      </dgm:t>
    </dgm:pt>
    <dgm:pt modelId="{FBA8DF7B-6E6E-401B-B6E1-C8DDAFABB0EA}" type="sibTrans" cxnId="{28A1566C-1E7C-441F-B0F6-CF5E0540E37B}">
      <dgm:prSet/>
      <dgm:spPr/>
      <dgm:t>
        <a:bodyPr/>
        <a:lstStyle/>
        <a:p>
          <a:endParaRPr lang="ru-RU"/>
        </a:p>
      </dgm:t>
    </dgm:pt>
    <dgm:pt modelId="{BE9FCEDE-FBBA-47AE-89F5-006F85787175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Обновление системы расследования и учета профессиональных заболеваний </a:t>
          </a:r>
          <a:endParaRPr lang="ru-RU" sz="2400" dirty="0">
            <a:solidFill>
              <a:schemeClr val="tx1"/>
            </a:solidFill>
          </a:endParaRPr>
        </a:p>
      </dgm:t>
    </dgm:pt>
    <dgm:pt modelId="{8EAB60C9-E50A-4ABF-95F7-00146188E0B4}" type="parTrans" cxnId="{E495508A-32BE-4F7F-A79A-18931759D4FC}">
      <dgm:prSet/>
      <dgm:spPr/>
      <dgm:t>
        <a:bodyPr/>
        <a:lstStyle/>
        <a:p>
          <a:endParaRPr lang="ru-RU"/>
        </a:p>
      </dgm:t>
    </dgm:pt>
    <dgm:pt modelId="{7A993E5A-5632-47B2-972D-D0FE7E38359B}" type="sibTrans" cxnId="{E495508A-32BE-4F7F-A79A-18931759D4FC}">
      <dgm:prSet/>
      <dgm:spPr/>
      <dgm:t>
        <a:bodyPr/>
        <a:lstStyle/>
        <a:p>
          <a:endParaRPr lang="ru-RU"/>
        </a:p>
      </dgm:t>
    </dgm:pt>
    <dgm:pt modelId="{04471682-35DD-47E9-B332-E61B88D401A9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Гармонизация нормативной базы службы</a:t>
          </a:r>
          <a:endParaRPr lang="ru-RU" sz="2400" dirty="0">
            <a:solidFill>
              <a:schemeClr val="tx1"/>
            </a:solidFill>
          </a:endParaRPr>
        </a:p>
      </dgm:t>
    </dgm:pt>
    <dgm:pt modelId="{4A1EF07B-F909-4D37-B9A3-81CFF3AAE3B2}" type="sibTrans" cxnId="{809AC6D3-E8BC-44CB-953B-4373C4C801C3}">
      <dgm:prSet/>
      <dgm:spPr/>
      <dgm:t>
        <a:bodyPr/>
        <a:lstStyle/>
        <a:p>
          <a:endParaRPr lang="ru-RU"/>
        </a:p>
      </dgm:t>
    </dgm:pt>
    <dgm:pt modelId="{780B2815-C0E6-44D0-8974-33A769639CD8}" type="parTrans" cxnId="{809AC6D3-E8BC-44CB-953B-4373C4C801C3}">
      <dgm:prSet/>
      <dgm:spPr/>
      <dgm:t>
        <a:bodyPr/>
        <a:lstStyle/>
        <a:p>
          <a:endParaRPr lang="ru-RU"/>
        </a:p>
      </dgm:t>
    </dgm:pt>
    <dgm:pt modelId="{269DCF18-5AA3-49F4-A571-AD02780E6D71}" type="pres">
      <dgm:prSet presAssocID="{460ECA8A-02AC-4B8E-A75A-CA7745114D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27F3C8-4FBE-43C5-9CA1-84CA55F2C345}" type="pres">
      <dgm:prSet presAssocID="{6FDEC367-7A27-45E8-B118-B0950CA32F47}" presName="comp" presStyleCnt="0"/>
      <dgm:spPr/>
    </dgm:pt>
    <dgm:pt modelId="{C0C3C0A6-DE5A-46FC-A221-37083E4DB3BB}" type="pres">
      <dgm:prSet presAssocID="{6FDEC367-7A27-45E8-B118-B0950CA32F47}" presName="box" presStyleLbl="node1" presStyleIdx="0" presStyleCnt="5"/>
      <dgm:spPr/>
      <dgm:t>
        <a:bodyPr/>
        <a:lstStyle/>
        <a:p>
          <a:endParaRPr lang="ru-RU"/>
        </a:p>
      </dgm:t>
    </dgm:pt>
    <dgm:pt modelId="{F400BBA5-9C1D-4D00-8C29-C270982EC0CC}" type="pres">
      <dgm:prSet presAssocID="{6FDEC367-7A27-45E8-B118-B0950CA32F47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B16173-1C1F-4628-8F8D-09E86D43094C}" type="pres">
      <dgm:prSet presAssocID="{6FDEC367-7A27-45E8-B118-B0950CA32F4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07C78-849A-480F-9AD3-8ED483DDD662}" type="pres">
      <dgm:prSet presAssocID="{1546851B-47B3-4049-8B20-85CB26D0BBEF}" presName="spacer" presStyleCnt="0"/>
      <dgm:spPr/>
    </dgm:pt>
    <dgm:pt modelId="{48D08815-FB1C-473A-805F-D594C894E8ED}" type="pres">
      <dgm:prSet presAssocID="{B0E6A82D-A31C-4748-BC07-A6F839F2CFBB}" presName="comp" presStyleCnt="0"/>
      <dgm:spPr/>
    </dgm:pt>
    <dgm:pt modelId="{522F5865-F463-42A0-8958-0B9D85D6C57E}" type="pres">
      <dgm:prSet presAssocID="{B0E6A82D-A31C-4748-BC07-A6F839F2CFBB}" presName="box" presStyleLbl="node1" presStyleIdx="1" presStyleCnt="5"/>
      <dgm:spPr/>
      <dgm:t>
        <a:bodyPr/>
        <a:lstStyle/>
        <a:p>
          <a:endParaRPr lang="ru-RU"/>
        </a:p>
      </dgm:t>
    </dgm:pt>
    <dgm:pt modelId="{DBE0B5A9-0D35-4C50-B4E0-DE5C5194C691}" type="pres">
      <dgm:prSet presAssocID="{B0E6A82D-A31C-4748-BC07-A6F839F2CFB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C43E8D7-5F5B-4829-96C1-688AF9D7F31D}" type="pres">
      <dgm:prSet presAssocID="{B0E6A82D-A31C-4748-BC07-A6F839F2CFB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E750A-20B2-4269-B2E8-2DEE8983BB0C}" type="pres">
      <dgm:prSet presAssocID="{22BC2903-5C6F-4FE0-B843-93FB5A6E3E94}" presName="spacer" presStyleCnt="0"/>
      <dgm:spPr/>
    </dgm:pt>
    <dgm:pt modelId="{3DB68BD4-6E80-477C-B4A3-B99E6CAA419F}" type="pres">
      <dgm:prSet presAssocID="{1CE9D274-7216-40FB-90ED-33D8204E2E2E}" presName="comp" presStyleCnt="0"/>
      <dgm:spPr/>
    </dgm:pt>
    <dgm:pt modelId="{6D41B95B-762B-473A-BE22-27C2F8C73B29}" type="pres">
      <dgm:prSet presAssocID="{1CE9D274-7216-40FB-90ED-33D8204E2E2E}" presName="box" presStyleLbl="node1" presStyleIdx="2" presStyleCnt="5"/>
      <dgm:spPr/>
      <dgm:t>
        <a:bodyPr/>
        <a:lstStyle/>
        <a:p>
          <a:endParaRPr lang="ru-RU"/>
        </a:p>
      </dgm:t>
    </dgm:pt>
    <dgm:pt modelId="{78330689-A94F-46C9-BB98-1BDEC102E6E4}" type="pres">
      <dgm:prSet presAssocID="{1CE9D274-7216-40FB-90ED-33D8204E2E2E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9656083-425D-4275-8834-D03975455D7E}" type="pres">
      <dgm:prSet presAssocID="{1CE9D274-7216-40FB-90ED-33D8204E2E2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1E67F-AC73-4ABA-8882-9AE49E86A272}" type="pres">
      <dgm:prSet presAssocID="{FBA8DF7B-6E6E-401B-B6E1-C8DDAFABB0EA}" presName="spacer" presStyleCnt="0"/>
      <dgm:spPr/>
    </dgm:pt>
    <dgm:pt modelId="{37761F20-2E9F-46FF-A483-43FC8F233334}" type="pres">
      <dgm:prSet presAssocID="{BE9FCEDE-FBBA-47AE-89F5-006F85787175}" presName="comp" presStyleCnt="0"/>
      <dgm:spPr/>
    </dgm:pt>
    <dgm:pt modelId="{FFA483BF-B1EC-4B99-BF48-8C9D266F7D4D}" type="pres">
      <dgm:prSet presAssocID="{BE9FCEDE-FBBA-47AE-89F5-006F85787175}" presName="box" presStyleLbl="node1" presStyleIdx="3" presStyleCnt="5"/>
      <dgm:spPr/>
      <dgm:t>
        <a:bodyPr/>
        <a:lstStyle/>
        <a:p>
          <a:endParaRPr lang="ru-RU"/>
        </a:p>
      </dgm:t>
    </dgm:pt>
    <dgm:pt modelId="{144E5D8A-22AC-49FE-A8BB-E207E7B7BC2A}" type="pres">
      <dgm:prSet presAssocID="{BE9FCEDE-FBBA-47AE-89F5-006F8578717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E4F63D5-98F3-49AD-A8A4-44B8BDCA666E}" type="pres">
      <dgm:prSet presAssocID="{BE9FCEDE-FBBA-47AE-89F5-006F8578717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5F162-0B21-4C6F-9A5D-40DAA3BD3D01}" type="pres">
      <dgm:prSet presAssocID="{7A993E5A-5632-47B2-972D-D0FE7E38359B}" presName="spacer" presStyleCnt="0"/>
      <dgm:spPr/>
    </dgm:pt>
    <dgm:pt modelId="{779DED2D-175D-4EF9-9C54-1F21C8CF5689}" type="pres">
      <dgm:prSet presAssocID="{04471682-35DD-47E9-B332-E61B88D401A9}" presName="comp" presStyleCnt="0"/>
      <dgm:spPr/>
    </dgm:pt>
    <dgm:pt modelId="{9A46EC82-C084-40C4-A26B-33863ABAF3DA}" type="pres">
      <dgm:prSet presAssocID="{04471682-35DD-47E9-B332-E61B88D401A9}" presName="box" presStyleLbl="node1" presStyleIdx="4" presStyleCnt="5"/>
      <dgm:spPr/>
      <dgm:t>
        <a:bodyPr/>
        <a:lstStyle/>
        <a:p>
          <a:endParaRPr lang="ru-RU"/>
        </a:p>
      </dgm:t>
    </dgm:pt>
    <dgm:pt modelId="{D5F32F34-2B77-4269-B248-F4A291EDC295}" type="pres">
      <dgm:prSet presAssocID="{04471682-35DD-47E9-B332-E61B88D401A9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4786717-FB51-4D06-9BEC-6927DE4CB571}" type="pres">
      <dgm:prSet presAssocID="{04471682-35DD-47E9-B332-E61B88D401A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52499-D111-41C1-B21E-1E4182293ADC}" type="presOf" srcId="{6FDEC367-7A27-45E8-B118-B0950CA32F47}" destId="{8BB16173-1C1F-4628-8F8D-09E86D43094C}" srcOrd="1" destOrd="0" presId="urn:microsoft.com/office/officeart/2005/8/layout/vList4"/>
    <dgm:cxn modelId="{809AC6D3-E8BC-44CB-953B-4373C4C801C3}" srcId="{460ECA8A-02AC-4B8E-A75A-CA7745114D1B}" destId="{04471682-35DD-47E9-B332-E61B88D401A9}" srcOrd="4" destOrd="0" parTransId="{780B2815-C0E6-44D0-8974-33A769639CD8}" sibTransId="{4A1EF07B-F909-4D37-B9A3-81CFF3AAE3B2}"/>
    <dgm:cxn modelId="{646488A8-A8D6-480C-BA86-787916A005C9}" type="presOf" srcId="{B0E6A82D-A31C-4748-BC07-A6F839F2CFBB}" destId="{1C43E8D7-5F5B-4829-96C1-688AF9D7F31D}" srcOrd="1" destOrd="0" presId="urn:microsoft.com/office/officeart/2005/8/layout/vList4"/>
    <dgm:cxn modelId="{F0B28E4A-24BA-461D-9EA6-F975CA05589B}" type="presOf" srcId="{6FDEC367-7A27-45E8-B118-B0950CA32F47}" destId="{C0C3C0A6-DE5A-46FC-A221-37083E4DB3BB}" srcOrd="0" destOrd="0" presId="urn:microsoft.com/office/officeart/2005/8/layout/vList4"/>
    <dgm:cxn modelId="{E495508A-32BE-4F7F-A79A-18931759D4FC}" srcId="{460ECA8A-02AC-4B8E-A75A-CA7745114D1B}" destId="{BE9FCEDE-FBBA-47AE-89F5-006F85787175}" srcOrd="3" destOrd="0" parTransId="{8EAB60C9-E50A-4ABF-95F7-00146188E0B4}" sibTransId="{7A993E5A-5632-47B2-972D-D0FE7E38359B}"/>
    <dgm:cxn modelId="{6C65A6B1-82E7-4231-AB5C-61F04D4C8E24}" type="presOf" srcId="{04471682-35DD-47E9-B332-E61B88D401A9}" destId="{9A46EC82-C084-40C4-A26B-33863ABAF3DA}" srcOrd="0" destOrd="0" presId="urn:microsoft.com/office/officeart/2005/8/layout/vList4"/>
    <dgm:cxn modelId="{4D398BDB-6C08-44D4-8BF2-4CE2735DB2F9}" type="presOf" srcId="{BE9FCEDE-FBBA-47AE-89F5-006F85787175}" destId="{5E4F63D5-98F3-49AD-A8A4-44B8BDCA666E}" srcOrd="1" destOrd="0" presId="urn:microsoft.com/office/officeart/2005/8/layout/vList4"/>
    <dgm:cxn modelId="{CBA7E9F7-DA7A-48D7-A090-8BC52C82A16A}" type="presOf" srcId="{1CE9D274-7216-40FB-90ED-33D8204E2E2E}" destId="{E9656083-425D-4275-8834-D03975455D7E}" srcOrd="1" destOrd="0" presId="urn:microsoft.com/office/officeart/2005/8/layout/vList4"/>
    <dgm:cxn modelId="{846DCE73-E5BA-4027-8A08-BD09232AD401}" type="presOf" srcId="{1CE9D274-7216-40FB-90ED-33D8204E2E2E}" destId="{6D41B95B-762B-473A-BE22-27C2F8C73B29}" srcOrd="0" destOrd="0" presId="urn:microsoft.com/office/officeart/2005/8/layout/vList4"/>
    <dgm:cxn modelId="{A6199255-91FA-4A50-AFEF-0B1D4DABA5C2}" type="presOf" srcId="{BE9FCEDE-FBBA-47AE-89F5-006F85787175}" destId="{FFA483BF-B1EC-4B99-BF48-8C9D266F7D4D}" srcOrd="0" destOrd="0" presId="urn:microsoft.com/office/officeart/2005/8/layout/vList4"/>
    <dgm:cxn modelId="{3158B2DB-DC06-432B-A228-5D0CF78B4E10}" srcId="{460ECA8A-02AC-4B8E-A75A-CA7745114D1B}" destId="{B0E6A82D-A31C-4748-BC07-A6F839F2CFBB}" srcOrd="1" destOrd="0" parTransId="{706E7837-4F28-4D3C-8535-8974EBC74274}" sibTransId="{22BC2903-5C6F-4FE0-B843-93FB5A6E3E94}"/>
    <dgm:cxn modelId="{538FAFC2-4DFB-4823-B0E1-985BECD12BA1}" type="presOf" srcId="{460ECA8A-02AC-4B8E-A75A-CA7745114D1B}" destId="{269DCF18-5AA3-49F4-A571-AD02780E6D71}" srcOrd="0" destOrd="0" presId="urn:microsoft.com/office/officeart/2005/8/layout/vList4"/>
    <dgm:cxn modelId="{F64AAC06-7BDE-4170-9AAD-DCFD56FC0F68}" srcId="{460ECA8A-02AC-4B8E-A75A-CA7745114D1B}" destId="{6FDEC367-7A27-45E8-B118-B0950CA32F47}" srcOrd="0" destOrd="0" parTransId="{76655BD1-8940-4C08-839F-8B444EE8277E}" sibTransId="{1546851B-47B3-4049-8B20-85CB26D0BBEF}"/>
    <dgm:cxn modelId="{32030D20-383B-4CFE-AE17-15EE9A9F2D29}" type="presOf" srcId="{B0E6A82D-A31C-4748-BC07-A6F839F2CFBB}" destId="{522F5865-F463-42A0-8958-0B9D85D6C57E}" srcOrd="0" destOrd="0" presId="urn:microsoft.com/office/officeart/2005/8/layout/vList4"/>
    <dgm:cxn modelId="{28A1566C-1E7C-441F-B0F6-CF5E0540E37B}" srcId="{460ECA8A-02AC-4B8E-A75A-CA7745114D1B}" destId="{1CE9D274-7216-40FB-90ED-33D8204E2E2E}" srcOrd="2" destOrd="0" parTransId="{CAB440CB-4C4D-48B3-A06D-1F0A7D2C6772}" sibTransId="{FBA8DF7B-6E6E-401B-B6E1-C8DDAFABB0EA}"/>
    <dgm:cxn modelId="{46608AC7-79D1-4D91-A639-5826A913138C}" type="presOf" srcId="{04471682-35DD-47E9-B332-E61B88D401A9}" destId="{E4786717-FB51-4D06-9BEC-6927DE4CB571}" srcOrd="1" destOrd="0" presId="urn:microsoft.com/office/officeart/2005/8/layout/vList4"/>
    <dgm:cxn modelId="{1DC8C3DF-2861-48A3-9BB2-0D6DAAA8748A}" type="presParOf" srcId="{269DCF18-5AA3-49F4-A571-AD02780E6D71}" destId="{EF27F3C8-4FBE-43C5-9CA1-84CA55F2C345}" srcOrd="0" destOrd="0" presId="urn:microsoft.com/office/officeart/2005/8/layout/vList4"/>
    <dgm:cxn modelId="{808327EE-5315-46AD-86C5-223B4EBF8C65}" type="presParOf" srcId="{EF27F3C8-4FBE-43C5-9CA1-84CA55F2C345}" destId="{C0C3C0A6-DE5A-46FC-A221-37083E4DB3BB}" srcOrd="0" destOrd="0" presId="urn:microsoft.com/office/officeart/2005/8/layout/vList4"/>
    <dgm:cxn modelId="{F9EA8E3F-56F6-4E69-A006-84450C3387C5}" type="presParOf" srcId="{EF27F3C8-4FBE-43C5-9CA1-84CA55F2C345}" destId="{F400BBA5-9C1D-4D00-8C29-C270982EC0CC}" srcOrd="1" destOrd="0" presId="urn:microsoft.com/office/officeart/2005/8/layout/vList4"/>
    <dgm:cxn modelId="{2D6768C8-3D3B-4D37-893F-9C40FE956BE7}" type="presParOf" srcId="{EF27F3C8-4FBE-43C5-9CA1-84CA55F2C345}" destId="{8BB16173-1C1F-4628-8F8D-09E86D43094C}" srcOrd="2" destOrd="0" presId="urn:microsoft.com/office/officeart/2005/8/layout/vList4"/>
    <dgm:cxn modelId="{6BA11956-C394-4940-B915-FB2E7469C75D}" type="presParOf" srcId="{269DCF18-5AA3-49F4-A571-AD02780E6D71}" destId="{EBA07C78-849A-480F-9AD3-8ED483DDD662}" srcOrd="1" destOrd="0" presId="urn:microsoft.com/office/officeart/2005/8/layout/vList4"/>
    <dgm:cxn modelId="{349683B7-1300-4BC3-A015-5124274DC978}" type="presParOf" srcId="{269DCF18-5AA3-49F4-A571-AD02780E6D71}" destId="{48D08815-FB1C-473A-805F-D594C894E8ED}" srcOrd="2" destOrd="0" presId="urn:microsoft.com/office/officeart/2005/8/layout/vList4"/>
    <dgm:cxn modelId="{3813DFEC-DB48-4259-B76A-96A32ED51290}" type="presParOf" srcId="{48D08815-FB1C-473A-805F-D594C894E8ED}" destId="{522F5865-F463-42A0-8958-0B9D85D6C57E}" srcOrd="0" destOrd="0" presId="urn:microsoft.com/office/officeart/2005/8/layout/vList4"/>
    <dgm:cxn modelId="{B7313829-4F21-4034-93E4-8BB718AA8CDA}" type="presParOf" srcId="{48D08815-FB1C-473A-805F-D594C894E8ED}" destId="{DBE0B5A9-0D35-4C50-B4E0-DE5C5194C691}" srcOrd="1" destOrd="0" presId="urn:microsoft.com/office/officeart/2005/8/layout/vList4"/>
    <dgm:cxn modelId="{1851AEFF-2217-49AE-8F48-80FFFEF4F597}" type="presParOf" srcId="{48D08815-FB1C-473A-805F-D594C894E8ED}" destId="{1C43E8D7-5F5B-4829-96C1-688AF9D7F31D}" srcOrd="2" destOrd="0" presId="urn:microsoft.com/office/officeart/2005/8/layout/vList4"/>
    <dgm:cxn modelId="{61F3F7AC-AB65-4273-BD38-DD280B62436B}" type="presParOf" srcId="{269DCF18-5AA3-49F4-A571-AD02780E6D71}" destId="{BA0E750A-20B2-4269-B2E8-2DEE8983BB0C}" srcOrd="3" destOrd="0" presId="urn:microsoft.com/office/officeart/2005/8/layout/vList4"/>
    <dgm:cxn modelId="{1B2ED169-784D-4EDF-8EB0-C220A5EBCC53}" type="presParOf" srcId="{269DCF18-5AA3-49F4-A571-AD02780E6D71}" destId="{3DB68BD4-6E80-477C-B4A3-B99E6CAA419F}" srcOrd="4" destOrd="0" presId="urn:microsoft.com/office/officeart/2005/8/layout/vList4"/>
    <dgm:cxn modelId="{84AC38AD-CBB7-48D3-A05B-49B341AC77A2}" type="presParOf" srcId="{3DB68BD4-6E80-477C-B4A3-B99E6CAA419F}" destId="{6D41B95B-762B-473A-BE22-27C2F8C73B29}" srcOrd="0" destOrd="0" presId="urn:microsoft.com/office/officeart/2005/8/layout/vList4"/>
    <dgm:cxn modelId="{B2EDC0DF-3C25-486E-90B2-5140E1960A6F}" type="presParOf" srcId="{3DB68BD4-6E80-477C-B4A3-B99E6CAA419F}" destId="{78330689-A94F-46C9-BB98-1BDEC102E6E4}" srcOrd="1" destOrd="0" presId="urn:microsoft.com/office/officeart/2005/8/layout/vList4"/>
    <dgm:cxn modelId="{1047A20B-952F-44F0-A642-8EE67801B771}" type="presParOf" srcId="{3DB68BD4-6E80-477C-B4A3-B99E6CAA419F}" destId="{E9656083-425D-4275-8834-D03975455D7E}" srcOrd="2" destOrd="0" presId="urn:microsoft.com/office/officeart/2005/8/layout/vList4"/>
    <dgm:cxn modelId="{43D31E25-F500-400B-826E-06500411339E}" type="presParOf" srcId="{269DCF18-5AA3-49F4-A571-AD02780E6D71}" destId="{B801E67F-AC73-4ABA-8882-9AE49E86A272}" srcOrd="5" destOrd="0" presId="urn:microsoft.com/office/officeart/2005/8/layout/vList4"/>
    <dgm:cxn modelId="{BD599E8E-5972-4CEA-A185-FE01CDC3F1C9}" type="presParOf" srcId="{269DCF18-5AA3-49F4-A571-AD02780E6D71}" destId="{37761F20-2E9F-46FF-A483-43FC8F233334}" srcOrd="6" destOrd="0" presId="urn:microsoft.com/office/officeart/2005/8/layout/vList4"/>
    <dgm:cxn modelId="{570FB4A2-9303-4294-93FE-65B00CC856DD}" type="presParOf" srcId="{37761F20-2E9F-46FF-A483-43FC8F233334}" destId="{FFA483BF-B1EC-4B99-BF48-8C9D266F7D4D}" srcOrd="0" destOrd="0" presId="urn:microsoft.com/office/officeart/2005/8/layout/vList4"/>
    <dgm:cxn modelId="{D961C1A9-8F85-4196-AFE4-6DC9DBC5BE2E}" type="presParOf" srcId="{37761F20-2E9F-46FF-A483-43FC8F233334}" destId="{144E5D8A-22AC-49FE-A8BB-E207E7B7BC2A}" srcOrd="1" destOrd="0" presId="urn:microsoft.com/office/officeart/2005/8/layout/vList4"/>
    <dgm:cxn modelId="{5428B109-0DAA-4A7E-AEA2-6E20156348A6}" type="presParOf" srcId="{37761F20-2E9F-46FF-A483-43FC8F233334}" destId="{5E4F63D5-98F3-49AD-A8A4-44B8BDCA666E}" srcOrd="2" destOrd="0" presId="urn:microsoft.com/office/officeart/2005/8/layout/vList4"/>
    <dgm:cxn modelId="{8668FC82-6AFF-43EC-84C9-CE46944A3DF6}" type="presParOf" srcId="{269DCF18-5AA3-49F4-A571-AD02780E6D71}" destId="{1B95F162-0B21-4C6F-9A5D-40DAA3BD3D01}" srcOrd="7" destOrd="0" presId="urn:microsoft.com/office/officeart/2005/8/layout/vList4"/>
    <dgm:cxn modelId="{EBC266F0-4E25-45B7-9F16-1D8F6ADE327B}" type="presParOf" srcId="{269DCF18-5AA3-49F4-A571-AD02780E6D71}" destId="{779DED2D-175D-4EF9-9C54-1F21C8CF5689}" srcOrd="8" destOrd="0" presId="urn:microsoft.com/office/officeart/2005/8/layout/vList4"/>
    <dgm:cxn modelId="{BDBEEAD1-B74A-4DBD-B6C2-55ACEBBDCDF5}" type="presParOf" srcId="{779DED2D-175D-4EF9-9C54-1F21C8CF5689}" destId="{9A46EC82-C084-40C4-A26B-33863ABAF3DA}" srcOrd="0" destOrd="0" presId="urn:microsoft.com/office/officeart/2005/8/layout/vList4"/>
    <dgm:cxn modelId="{410AD12E-B203-42AB-B269-DE9AEA7AFE68}" type="presParOf" srcId="{779DED2D-175D-4EF9-9C54-1F21C8CF5689}" destId="{D5F32F34-2B77-4269-B248-F4A291EDC295}" srcOrd="1" destOrd="0" presId="urn:microsoft.com/office/officeart/2005/8/layout/vList4"/>
    <dgm:cxn modelId="{59B24AB8-C750-4ED1-8607-3ED4A5F0CEE1}" type="presParOf" srcId="{779DED2D-175D-4EF9-9C54-1F21C8CF5689}" destId="{E4786717-FB51-4D06-9BEC-6927DE4CB571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003C01B-AF73-4EE2-883B-4973F5739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rj.ersjournals.com/content/40/Suppl_56/P2095.full.pdf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E60C5C-D958-43BD-B2B6-DE3AC69FBF67}" type="slidenum">
              <a:rPr lang="en-US" altLang="en-US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rPr>
              <a:pPr/>
              <a:t>33</a:t>
            </a:fld>
            <a:endParaRPr lang="en-US" altLang="en-US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ru-RU" smtClean="0">
                <a:latin typeface="Arial" pitchFamily="34" charset="0"/>
              </a:rPr>
              <a:t>MPR: medication possession ratio</a:t>
            </a:r>
          </a:p>
          <a:p>
            <a:pPr>
              <a:spcBef>
                <a:spcPct val="0"/>
              </a:spcBef>
            </a:pPr>
            <a:r>
              <a:rPr lang="en-US" altLang="ru-RU" smtClean="0">
                <a:latin typeface="Arial" pitchFamily="34" charset="0"/>
              </a:rPr>
              <a:t>TTD: Time to discontinuation</a:t>
            </a:r>
          </a:p>
          <a:p>
            <a:pPr>
              <a:spcBef>
                <a:spcPct val="0"/>
              </a:spcBef>
            </a:pPr>
            <a:endParaRPr lang="en-US" altLang="ru-RU" smtClean="0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94A583-68F0-440F-B792-076A6FBA6A5A}" type="slidenum">
              <a:rPr lang="en-US" altLang="ru-RU" sz="13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35</a:t>
            </a:fld>
            <a:endParaRPr lang="en-US" altLang="ru-RU" sz="13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altLang="ru-RU" sz="1100" smtClean="0"/>
              <a:t> В исследовании была проведена оценка уровня контроля над бронхиальной астмой (БА) у 1 000 больных из 26 амбулаторных лечебных учреждений 12 городов Российской Федерации. Уровень контроля оценивался клинически и с применением специализированных опросников ACQ-5 и ACT. В качестве референтного метода оценки применялась оценка симптомов и показателей спирометрии в соответствии с критериями GINA. В целом контролируемая БА отмечалась у 23 % больных, частичный контроль и неконтролируемое течение заболевания – у 35 % и 42 % соответственно. При диагностике уровня контроля лечащие врачи совершали ошибки в 49 % случаев. Применение тестов ACQ-5 и ACT давало более высокое и примерно сопоставимое качество оценки контроля (64 % и 60 % адекватных оценок), но при этом у ACT отмечалась систематическая погрешность в сторону завышения уровня контроля над БА по сравнению с критериями GINA.</a:t>
            </a:r>
            <a:endParaRPr lang="ru-RU" altLang="ru-RU" smtClean="0"/>
          </a:p>
        </p:txBody>
      </p:sp>
      <p:sp>
        <p:nvSpPr>
          <p:cNvPr id="583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25A481-7164-4D5A-8309-00AB200EF8F8}" type="slidenum">
              <a:rPr lang="sv-SE" altLang="ru-RU"/>
              <a:pPr/>
              <a:t>36</a:t>
            </a:fld>
            <a:endParaRPr lang="sv-SE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768E62-76A4-46F8-94F9-4BFE25C2F665}" type="slidenum">
              <a:rPr lang="ru-RU" altLang="ru-RU"/>
              <a:pPr/>
              <a:t>37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v-SE" altLang="ru-RU" smtClean="0">
                <a:latin typeface="Arial" pitchFamily="34" charset="0"/>
              </a:rPr>
              <a:t>Ställberg B, Ekström T, Neij F et al. </a:t>
            </a:r>
            <a:r>
              <a:rPr lang="en-US" altLang="ru-RU" smtClean="0">
                <a:latin typeface="Arial" pitchFamily="34" charset="0"/>
              </a:rPr>
              <a:t>A real-life cost-effectiveness evaluation of budesonide/formoterol maintenance and reliever therapy in asthma. Respir Med. 2008 Oct;102(10):1360-70. </a:t>
            </a:r>
          </a:p>
          <a:p>
            <a:pPr eaLnBrk="1" hangingPunct="1">
              <a:spcBef>
                <a:spcPct val="0"/>
              </a:spcBef>
            </a:pPr>
            <a:endParaRPr lang="en-US" altLang="ru-RU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ru-RU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itchFamily="34" charset="0"/>
            </a:endParaRP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65B96C-7186-4803-9524-B96F34122154}" type="slidenum">
              <a:rPr lang="ru-RU" altLang="ru-RU">
                <a:latin typeface="Arial" pitchFamily="34" charset="0"/>
                <a:cs typeface="Arial" pitchFamily="34" charset="0"/>
              </a:rPr>
              <a:pPr/>
              <a:t>38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865188"/>
            <a:fld id="{3BACEB79-802A-42C6-9694-48856D4CD5B6}" type="slidenum">
              <a:rPr lang="en-GB" altLang="ru-RU" sz="1100">
                <a:latin typeface="Times New Roman" pitchFamily="18" charset="0"/>
                <a:ea typeface="ヒラギノ角ゴ Pro W3"/>
                <a:cs typeface="ヒラギノ角ゴ Pro W3"/>
              </a:rPr>
              <a:pPr defTabSz="865188"/>
              <a:t>39</a:t>
            </a:fld>
            <a:endParaRPr lang="en-GB" altLang="ru-RU" sz="1100"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7788" y="8685213"/>
            <a:ext cx="29702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672" tIns="43335" rIns="86672" bIns="43335" anchor="b"/>
          <a:lstStyle/>
          <a:p>
            <a:pPr algn="r" defTabSz="938213"/>
            <a:fld id="{26427897-02CD-403A-BDFE-961709812ECB}" type="slidenum">
              <a:rPr lang="en-GB" altLang="ru-RU" sz="1100">
                <a:latin typeface="Times New Roman" pitchFamily="18" charset="0"/>
                <a:ea typeface="ヒラギノ角ゴ Pro W3"/>
                <a:cs typeface="ヒラギノ角ゴ Pro W3"/>
              </a:rPr>
              <a:pPr algn="r" defTabSz="938213"/>
              <a:t>39</a:t>
            </a:fld>
            <a:endParaRPr lang="en-GB" altLang="ru-RU" sz="1100"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5825" y="685800"/>
            <a:ext cx="51403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marL="166688" indent="-166688">
              <a:lnSpc>
                <a:spcPct val="90000"/>
              </a:lnSpc>
              <a:tabLst>
                <a:tab pos="500063" algn="l"/>
              </a:tabLst>
            </a:pPr>
            <a:r>
              <a:rPr lang="en-US" altLang="ru-RU" sz="1000" b="1" smtClean="0"/>
              <a:t>KEY MESSAGE </a:t>
            </a:r>
            <a:r>
              <a:rPr lang="sv-SE" altLang="ru-RU" sz="900" b="1" smtClean="0"/>
              <a:t>FOR SLIDE</a:t>
            </a:r>
            <a:r>
              <a:rPr lang="en-US" altLang="ru-RU" sz="1000" b="1" smtClean="0"/>
              <a:t> : This slide is a hypothesis slide but is based on actual mean data taken from the FACET dataset (solid lines in blue and purple). The dotted lines added as part of a build are the hypothetical outcome of what could happen if </a:t>
            </a:r>
            <a:r>
              <a:rPr lang="ru-RU" altLang="ru-RU" sz="1000" b="1" smtClean="0"/>
              <a:t>ИГКС</a:t>
            </a:r>
            <a:r>
              <a:rPr lang="en-US" altLang="ru-RU" sz="1000" b="1" smtClean="0"/>
              <a:t> doses were increased by means of </a:t>
            </a:r>
            <a:r>
              <a:rPr lang="ru-RU" altLang="ru-RU" sz="1000" b="1" smtClean="0"/>
              <a:t>по потребности</a:t>
            </a:r>
            <a:r>
              <a:rPr lang="en-US" altLang="ru-RU" sz="1000" b="1" smtClean="0"/>
              <a:t> therapy (</a:t>
            </a:r>
            <a:r>
              <a:rPr lang="ru-RU" altLang="ru-RU" sz="1000" b="1" smtClean="0"/>
              <a:t>Симбикорт</a:t>
            </a:r>
            <a:r>
              <a:rPr lang="en-US" altLang="ru-RU" sz="1000" b="1" smtClean="0"/>
              <a:t> SMART) at least 7 days prior to the asthma exacerbation.</a:t>
            </a:r>
            <a:r>
              <a:rPr lang="en-US" altLang="ru-RU" sz="1000" smtClean="0"/>
              <a:t> </a:t>
            </a:r>
          </a:p>
          <a:p>
            <a:pPr marL="166688" indent="-166688">
              <a:lnSpc>
                <a:spcPct val="90000"/>
              </a:lnSpc>
              <a:tabLst>
                <a:tab pos="500063" algn="l"/>
              </a:tabLst>
            </a:pPr>
            <a:endParaRPr lang="en-US" altLang="ru-RU" sz="1000" smtClean="0"/>
          </a:p>
          <a:p>
            <a:pPr marL="166688" indent="-166688">
              <a:lnSpc>
                <a:spcPct val="90000"/>
              </a:lnSpc>
              <a:tabLst>
                <a:tab pos="500063" algn="l"/>
              </a:tabLst>
            </a:pPr>
            <a:r>
              <a:rPr lang="en-US" altLang="ru-RU" sz="1000" smtClean="0"/>
              <a:t>Traditional exacerbation management usually consists of a course of oral steroids when symptoms are at their worst. The exacerbation is already fully manifested at this stage. </a:t>
            </a:r>
          </a:p>
          <a:p>
            <a:pPr marL="166688" indent="-166688">
              <a:lnSpc>
                <a:spcPct val="90000"/>
              </a:lnSpc>
              <a:tabLst>
                <a:tab pos="500063" algn="l"/>
              </a:tabLst>
            </a:pPr>
            <a:r>
              <a:rPr lang="en-US" altLang="ru-RU" sz="1000" smtClean="0"/>
              <a:t>The </a:t>
            </a:r>
            <a:r>
              <a:rPr lang="ru-RU" altLang="ru-RU" sz="1000" smtClean="0"/>
              <a:t>Формотерол</a:t>
            </a:r>
            <a:r>
              <a:rPr lang="en-US" altLang="ru-RU" sz="1000" smtClean="0"/>
              <a:t> and Corticosteroids Establishing Therapy (FACET) 12-month, parallel-group study compared low and high doses of </a:t>
            </a:r>
            <a:r>
              <a:rPr lang="ru-RU" altLang="ru-RU" sz="1000" smtClean="0"/>
              <a:t>Будесонид</a:t>
            </a:r>
            <a:r>
              <a:rPr lang="en-US" altLang="ru-RU" sz="1000" smtClean="0"/>
              <a:t>, with and without </a:t>
            </a:r>
            <a:r>
              <a:rPr lang="ru-RU" altLang="ru-RU" sz="1000" smtClean="0"/>
              <a:t>Формотерол</a:t>
            </a:r>
            <a:r>
              <a:rPr lang="en-US" altLang="ru-RU" sz="1000" smtClean="0"/>
              <a:t>, in asthma patients (n=694). </a:t>
            </a:r>
          </a:p>
          <a:p>
            <a:pPr marL="166688" indent="-166688">
              <a:lnSpc>
                <a:spcPct val="90000"/>
              </a:lnSpc>
              <a:tabLst>
                <a:tab pos="500063" algn="l"/>
              </a:tabLst>
            </a:pPr>
            <a:r>
              <a:rPr lang="en-US" altLang="ru-RU" sz="1000" smtClean="0"/>
              <a:t>Severe exacerbations were defined as:</a:t>
            </a:r>
          </a:p>
          <a:p>
            <a:pPr lvl="1">
              <a:lnSpc>
                <a:spcPct val="90000"/>
              </a:lnSpc>
              <a:buFontTx/>
              <a:buChar char="•"/>
              <a:tabLst>
                <a:tab pos="500063" algn="l"/>
              </a:tabLst>
            </a:pPr>
            <a:r>
              <a:rPr lang="en-US" altLang="ru-RU" sz="1000" smtClean="0"/>
              <a:t>  the need for an oral steroid course (n=311 of study population), or </a:t>
            </a:r>
          </a:p>
          <a:p>
            <a:pPr lvl="1">
              <a:lnSpc>
                <a:spcPct val="90000"/>
              </a:lnSpc>
              <a:buFontTx/>
              <a:buChar char="•"/>
              <a:tabLst>
                <a:tab pos="500063" algn="l"/>
              </a:tabLst>
            </a:pPr>
            <a:r>
              <a:rPr lang="en-US" altLang="ru-RU" sz="1000" smtClean="0"/>
              <a:t>  a &gt;30% reduction in morning peak expiratory flow (PEF) on 2 consecutive days.</a:t>
            </a:r>
          </a:p>
          <a:p>
            <a:pPr marL="166688" indent="-166688">
              <a:lnSpc>
                <a:spcPct val="90000"/>
              </a:lnSpc>
              <a:tabLst>
                <a:tab pos="500063" algn="l"/>
              </a:tabLst>
            </a:pPr>
            <a:r>
              <a:rPr lang="en-US" altLang="ru-RU" sz="1000" smtClean="0"/>
              <a:t>Exacerbations were characterised by:</a:t>
            </a:r>
          </a:p>
          <a:p>
            <a:pPr marL="166688" indent="-166688">
              <a:lnSpc>
                <a:spcPct val="90000"/>
              </a:lnSpc>
              <a:tabLst>
                <a:tab pos="500063" algn="l"/>
              </a:tabLst>
            </a:pPr>
            <a:r>
              <a:rPr lang="en-US" altLang="ru-RU" sz="1000" smtClean="0"/>
              <a:t>An increase in symptoms and β</a:t>
            </a:r>
            <a:r>
              <a:rPr lang="en-US" altLang="ru-RU" sz="1000" baseline="-25000" smtClean="0"/>
              <a:t>2</a:t>
            </a:r>
            <a:r>
              <a:rPr lang="en-US" altLang="ru-RU" sz="1000" smtClean="0"/>
              <a:t>-agonist reliever use which occurred in parallel and the severity and time course of the changes were similar in all treatment groups. The use of β</a:t>
            </a:r>
            <a:r>
              <a:rPr lang="en-US" altLang="ru-RU" sz="1000" baseline="-25000" smtClean="0"/>
              <a:t>2</a:t>
            </a:r>
            <a:r>
              <a:rPr lang="en-US" altLang="ru-RU" sz="1000" smtClean="0"/>
              <a:t>-agonist reliever was the first clinical </a:t>
            </a:r>
            <a:r>
              <a:rPr lang="ru-RU" altLang="ru-RU" sz="1000" smtClean="0"/>
              <a:t>контроль </a:t>
            </a:r>
            <a:r>
              <a:rPr lang="en-US" altLang="ru-RU" sz="1000" smtClean="0"/>
              <a:t> measure to show signs of deterioration in the lead up to an exacerbation. This is therefore a very useful tool for increasing inhalead steroids at least 1 week prior to an exacerbation. Based on this finding the </a:t>
            </a:r>
            <a:r>
              <a:rPr lang="ru-RU" altLang="ru-RU" sz="1000" smtClean="0"/>
              <a:t>Симбикорт</a:t>
            </a:r>
            <a:r>
              <a:rPr lang="en-US" altLang="ru-RU" sz="1000" smtClean="0"/>
              <a:t> SMART </a:t>
            </a:r>
          </a:p>
          <a:p>
            <a:pPr marL="166688" indent="-166688">
              <a:lnSpc>
                <a:spcPct val="90000"/>
              </a:lnSpc>
              <a:tabLst>
                <a:tab pos="500063" algn="l"/>
              </a:tabLst>
            </a:pPr>
            <a:r>
              <a:rPr lang="en-US" altLang="ru-RU" sz="1000" smtClean="0"/>
              <a:t>management approach is hypothesised as a way to prevent exacerbations.</a:t>
            </a:r>
          </a:p>
          <a:p>
            <a:pPr marL="166688" indent="-166688">
              <a:lnSpc>
                <a:spcPct val="90000"/>
              </a:lnSpc>
              <a:tabLst>
                <a:tab pos="500063" algn="l"/>
              </a:tabLst>
            </a:pPr>
            <a:endParaRPr lang="en-US" altLang="ru-RU" sz="1000" smtClean="0"/>
          </a:p>
          <a:p>
            <a:pPr marL="166688" indent="-166688">
              <a:lnSpc>
                <a:spcPct val="90000"/>
              </a:lnSpc>
              <a:tabLst>
                <a:tab pos="500063" algn="l"/>
              </a:tabLst>
            </a:pPr>
            <a:r>
              <a:rPr lang="en-GB" altLang="ru-RU" sz="1000" b="1" smtClean="0"/>
              <a:t>This study suggests that adjusting treatment during the 2–3 day </a:t>
            </a:r>
            <a:r>
              <a:rPr lang="en-GB" altLang="ru-RU" sz="1000" b="1" i="1" smtClean="0"/>
              <a:t>window of opportunity </a:t>
            </a:r>
            <a:r>
              <a:rPr lang="en-GB" altLang="ru-RU" sz="1000" b="1" smtClean="0"/>
              <a:t>when symptoms are deteriorating</a:t>
            </a:r>
            <a:r>
              <a:rPr lang="en-GB" altLang="ru-RU" sz="1000" b="1" i="1" smtClean="0"/>
              <a:t> </a:t>
            </a:r>
            <a:r>
              <a:rPr lang="en-GB" altLang="ru-RU" sz="1000" b="1" smtClean="0"/>
              <a:t>may help prevent exacerbations.</a:t>
            </a:r>
            <a:endParaRPr lang="en-US" altLang="ru-RU" sz="1000" b="1" i="1" smtClean="0"/>
          </a:p>
          <a:p>
            <a:pPr marL="166688" indent="-166688">
              <a:lnSpc>
                <a:spcPct val="90000"/>
              </a:lnSpc>
              <a:tabLst>
                <a:tab pos="500063" algn="l"/>
              </a:tabLst>
            </a:pPr>
            <a:endParaRPr lang="en-GB" altLang="ru-RU" sz="1000" b="1" smtClean="0"/>
          </a:p>
          <a:p>
            <a:pPr marL="166688" indent="-166688">
              <a:lnSpc>
                <a:spcPct val="90000"/>
              </a:lnSpc>
              <a:tabLst>
                <a:tab pos="500063" algn="l"/>
              </a:tabLst>
            </a:pPr>
            <a:r>
              <a:rPr lang="en-US" altLang="ru-RU" sz="700" smtClean="0"/>
              <a:t>Tattersfield AE, et al. Am J Respir Crit Care Med 1999;160:594–599.</a:t>
            </a:r>
          </a:p>
          <a:p>
            <a:pPr marL="166688" indent="-166688">
              <a:lnSpc>
                <a:spcPct val="90000"/>
              </a:lnSpc>
              <a:tabLst>
                <a:tab pos="500063" algn="l"/>
              </a:tabLst>
            </a:pPr>
            <a:endParaRPr lang="en-US" altLang="ru-RU" sz="800" smtClean="0"/>
          </a:p>
          <a:p>
            <a:pPr marL="166688" indent="-166688">
              <a:lnSpc>
                <a:spcPct val="90000"/>
              </a:lnSpc>
              <a:tabLst>
                <a:tab pos="500063" algn="l"/>
              </a:tabLst>
            </a:pPr>
            <a:endParaRPr lang="en-US" altLang="ru-RU" sz="800" smtClean="0"/>
          </a:p>
        </p:txBody>
      </p:sp>
      <p:sp>
        <p:nvSpPr>
          <p:cNvPr id="75782" name="Rectangle 4"/>
          <p:cNvSpPr>
            <a:spLocks noChangeArrowheads="1"/>
          </p:cNvSpPr>
          <p:nvPr/>
        </p:nvSpPr>
        <p:spPr bwMode="auto">
          <a:xfrm>
            <a:off x="877888" y="4764088"/>
            <a:ext cx="5024437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665" tIns="43333" rIns="86665" bIns="43333"/>
          <a:lstStyle/>
          <a:p>
            <a:pPr marL="171450" indent="-171450" defTabSz="874713">
              <a:spcBef>
                <a:spcPct val="30000"/>
              </a:spcBef>
            </a:pPr>
            <a:endParaRPr lang="en-US" altLang="ru-RU" sz="11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mtClean="0"/>
              <a:t>Симбикорт Турбухалер 80/4,5 мк/доза и 160/4,5 мкг/доза: 2 ингаляции в сутки, принимаются по 1 ингаляции утром и вечером, или 2 ингаляции однократно только утром или только вечером. Возможно назначение Симбикорт Турбухалер 160/4,5 мкг/доза 2 ингаляции 2 раза в сутки.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mtClean="0"/>
              <a:t>При возникновении симптомов необходимо назначение 1 дополнительной ингаляции. При дальнейшем нарастании симптомов в течение нескольких минут назначается еще 1 дополнительная ингаляция, но не более 6 ингаляций для купирования  1 приступа. Возможно применение не более 12 ингаляций в сутки*</a:t>
            </a:r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81FA25-0187-464F-8E56-DBFC82D3E90B}" type="slidenum">
              <a:rPr lang="ru-RU" altLang="ru-RU"/>
              <a:pPr/>
              <a:t>40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ru-RU" smtClean="0"/>
              <a:t>Total compliance</a:t>
            </a:r>
          </a:p>
          <a:p>
            <a:pPr eaLnBrk="1" hangingPunct="1">
              <a:spcBef>
                <a:spcPct val="0"/>
              </a:spcBef>
            </a:pPr>
            <a:r>
              <a:rPr lang="en-US" altLang="ru-RU" smtClean="0"/>
              <a:t>of using FC was 53%, compliance of using FC in convectional regimes was 48.5%, compliance of using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ru-RU" smtClean="0"/>
              <a:t>BUD/FOR in the SMART regime was 68%.</a:t>
            </a:r>
          </a:p>
          <a:p>
            <a:pPr eaLnBrk="1" hangingPunct="1">
              <a:spcBef>
                <a:spcPct val="0"/>
              </a:spcBef>
            </a:pPr>
            <a:endParaRPr lang="en-US" altLang="ru-RU" smtClean="0"/>
          </a:p>
          <a:p>
            <a:pPr eaLnBrk="1" hangingPunct="1">
              <a:spcBef>
                <a:spcPct val="0"/>
              </a:spcBef>
            </a:pPr>
            <a:r>
              <a:rPr lang="en-US" altLang="ru-RU" u="sng" smtClean="0">
                <a:hlinkClick r:id="rId3"/>
              </a:rPr>
              <a:t>http://erj.ersjournals.com/content/40/Suppl_56/P2095.full.pdf</a:t>
            </a:r>
            <a:r>
              <a:rPr lang="en-US" altLang="ru-RU" smtClean="0"/>
              <a:t> 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en-US" altLang="ru-RU" smtClean="0"/>
              <a:t>Total compliance of using FC was 53%, compliance of using FC in convectional regimes was 48.5%, compliance of using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en-US" altLang="ru-RU" smtClean="0"/>
              <a:t>BUD/FOR in the SMART regime was 68%. The utilization of BUD/FOR in SMART regime in the treatment of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en-US" altLang="ru-RU" smtClean="0"/>
              <a:t>asthma pts. per year was the same as the utilization of BUD/FOR in convectional regime. Therapy of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en-US" altLang="ru-RU" smtClean="0"/>
              <a:t>BUD/FOR in SMART regime increased compliance in comparison with convectional regimes of the other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r>
              <a:rPr lang="en-US" altLang="ru-RU" smtClean="0"/>
              <a:t>FC.</a:t>
            </a: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DA679B-E6D3-4EC8-9D83-F34A1BC8A6C3}" type="slidenum">
              <a:rPr lang="ru-RU" altLang="ru-RU"/>
              <a:pPr/>
              <a:t>41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525" y="2130431"/>
            <a:ext cx="87439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FD21-5C98-41AD-B62A-BD8546C8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94523-2BF1-4BE0-BB3D-B58D574ED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8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90882-473B-45E0-AD32-FA6F916C4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71528" y="1981200"/>
            <a:ext cx="4295775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71528" y="4114800"/>
            <a:ext cx="4295775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219704" y="1981200"/>
            <a:ext cx="4295775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081FD-74ED-4E55-A189-E476E83E0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71528" y="1981200"/>
            <a:ext cx="4295775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4" y="1981200"/>
            <a:ext cx="4295775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959E1-B57A-4E8B-9CBB-0166AD776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D853A-A10B-48C5-B2DC-F62A02027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71528" y="1981200"/>
            <a:ext cx="4295775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19704" y="1981200"/>
            <a:ext cx="4295775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19704" y="4114800"/>
            <a:ext cx="4295775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D92D6-C6E1-49DA-A5A6-B3B66D62E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 userDrawn="1"/>
        </p:nvSpPr>
        <p:spPr bwMode="auto">
          <a:xfrm>
            <a:off x="526856" y="1125538"/>
            <a:ext cx="923329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1"/>
          </p:nvPr>
        </p:nvSpPr>
        <p:spPr>
          <a:xfrm>
            <a:off x="525991" y="6237312"/>
            <a:ext cx="9235025" cy="338554"/>
          </a:xfrm>
        </p:spPr>
        <p:txBody>
          <a:bodyPr anchor="b"/>
          <a:lstStyle>
            <a:lvl1pPr marL="0" indent="0" algn="r"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  <a:lvl2pPr marL="234950" indent="0">
              <a:buFont typeface="Arial" pitchFamily="34" charset="0"/>
              <a:buNone/>
              <a:defRPr/>
            </a:lvl2pPr>
            <a:lvl3pPr marL="400050" indent="0">
              <a:buFont typeface="Arial" pitchFamily="34" charset="0"/>
              <a:buNone/>
              <a:defRPr/>
            </a:lvl3pPr>
            <a:lvl4pPr marL="579437" indent="0">
              <a:buFont typeface="Arial" pitchFamily="34" charset="0"/>
              <a:buNone/>
              <a:defRPr/>
            </a:lvl4pPr>
            <a:lvl5pPr marL="754062" indent="0">
              <a:buFont typeface="Arial" pitchFamily="34" charset="0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131" y="244475"/>
            <a:ext cx="922788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/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84994" name="think-cell Slide" r:id="rId3" imgW="360" imgH="360" progId="">
              <p:embed/>
            </p:oleObj>
          </a:graphicData>
        </a:graphic>
      </p:graphicFrame>
      <p:pic>
        <p:nvPicPr>
          <p:cNvPr id="5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4331" y="981075"/>
            <a:ext cx="9552980" cy="5040314"/>
          </a:xfrm>
        </p:spPr>
        <p:txBody>
          <a:bodyPr/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44ABB1-D2AA-4E1E-9C9A-A33D91B14F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B9E120B6-03B9-41D9-8596-E361F6DEBF5F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>
            <a:spLocks noGrp="1"/>
          </p:cNvSpPr>
          <p:nvPr>
            <p:ph type="body" sz="quarter" idx="10"/>
          </p:nvPr>
        </p:nvSpPr>
        <p:spPr>
          <a:xfrm>
            <a:off x="0" y="6519405"/>
            <a:ext cx="10287000" cy="297047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  <a:latin typeface="+mn-lt"/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72E4E-3BC6-44DE-B5F7-59B7C4C01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>
            <a:spLocks noGrp="1"/>
          </p:cNvSpPr>
          <p:nvPr>
            <p:ph type="body" sz="quarter" idx="10"/>
          </p:nvPr>
        </p:nvSpPr>
        <p:spPr>
          <a:xfrm>
            <a:off x="0" y="6519405"/>
            <a:ext cx="10287000" cy="297047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/>
          </p:nvPr>
        </p:nvSpPr>
        <p:spPr>
          <a:xfrm>
            <a:off x="670610" y="476672"/>
            <a:ext cx="8945784" cy="1080120"/>
          </a:xfrm>
          <a:noFill/>
          <a:ln w="19050">
            <a:noFill/>
          </a:ln>
          <a:effectLst/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>
                <a:solidFill>
                  <a:schemeClr val="tx1"/>
                </a:solidFill>
                <a:effectLst/>
                <a:latin typeface="+mn-lt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ru-RU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2"/>
          <a:srcRect l="3236" b="77049"/>
          <a:stretch>
            <a:fillRect/>
          </a:stretch>
        </p:blipFill>
        <p:spPr bwMode="auto">
          <a:xfrm>
            <a:off x="-17859" y="-73025"/>
            <a:ext cx="10306646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89D8233F-624D-476E-8D5E-8CC8DB614FB5}"/>
              </a:ext>
            </a:extLst>
          </p:cNvPr>
          <p:cNvSpPr/>
          <p:nvPr userDrawn="1"/>
        </p:nvSpPr>
        <p:spPr>
          <a:xfrm>
            <a:off x="403622" y="363538"/>
            <a:ext cx="639366" cy="755650"/>
          </a:xfrm>
          <a:prstGeom prst="ellipse">
            <a:avLst/>
          </a:prstGeom>
          <a:solidFill>
            <a:schemeClr val="tx2">
              <a:alpha val="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ru-RU" sz="15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0"/>
          </p:nvPr>
        </p:nvSpPr>
        <p:spPr>
          <a:xfrm>
            <a:off x="0" y="6519405"/>
            <a:ext cx="10287000" cy="297047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/>
          </p:nvPr>
        </p:nvSpPr>
        <p:spPr>
          <a:xfrm>
            <a:off x="1464890" y="201777"/>
            <a:ext cx="8151508" cy="1080120"/>
          </a:xfrm>
          <a:noFill/>
          <a:ln w="19050">
            <a:noFill/>
          </a:ln>
          <a:effectLst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37652" y="364142"/>
            <a:ext cx="771525" cy="755703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ru-RU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>
            <a:spLocks noGrp="1"/>
          </p:cNvSpPr>
          <p:nvPr>
            <p:ph type="body" sz="quarter" idx="10"/>
          </p:nvPr>
        </p:nvSpPr>
        <p:spPr>
          <a:xfrm>
            <a:off x="0" y="6519405"/>
            <a:ext cx="10287000" cy="297047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/>
          </p:nvPr>
        </p:nvSpPr>
        <p:spPr>
          <a:xfrm>
            <a:off x="670610" y="476672"/>
            <a:ext cx="8945784" cy="1080120"/>
          </a:xfrm>
          <a:noFill/>
          <a:ln w="19050">
            <a:noFill/>
          </a:ln>
          <a:effectLst/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="1">
                <a:solidFill>
                  <a:schemeClr val="tx1"/>
                </a:solidFill>
                <a:effectLst/>
                <a:latin typeface="+mn-lt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71067" y="1700217"/>
            <a:ext cx="8944868" cy="4681537"/>
          </a:xfrm>
        </p:spPr>
        <p:txBody>
          <a:bodyPr/>
          <a:lstStyle>
            <a:lvl1pPr>
              <a:defRPr>
                <a:latin typeface="HelveticaNeueCyr" panose="02000503040000020004" pitchFamily="50" charset="-52"/>
              </a:defRPr>
            </a:lvl1pPr>
            <a:lvl2pPr marL="600075" indent="-257175">
              <a:buFont typeface="Wingdings" panose="05000000000000000000" pitchFamily="2" charset="2"/>
              <a:buChar char="§"/>
              <a:defRPr>
                <a:latin typeface="HelveticaNeueCyr" panose="02000503040000020004" pitchFamily="50" charset="-52"/>
              </a:defRPr>
            </a:lvl2pPr>
            <a:lvl3pPr>
              <a:defRPr>
                <a:latin typeface="HelveticaNeueCyr" panose="02000503040000020004" pitchFamily="50" charset="-52"/>
              </a:defRPr>
            </a:lvl3pPr>
            <a:lvl4pPr>
              <a:defRPr>
                <a:latin typeface="HelveticaNeueCyr" panose="02000503040000020004" pitchFamily="50" charset="-52"/>
              </a:defRPr>
            </a:lvl4pPr>
            <a:lvl5pPr>
              <a:defRPr>
                <a:latin typeface="HelveticaNeueCyr" panose="02000503040000020004" pitchFamily="50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2"/>
          <a:srcRect l="3236" b="2402"/>
          <a:stretch>
            <a:fillRect/>
          </a:stretch>
        </p:blipFill>
        <p:spPr bwMode="auto">
          <a:xfrm>
            <a:off x="-17859" y="-73025"/>
            <a:ext cx="10306646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5">
            <a:extLst>
              <a:ext uri="{FF2B5EF4-FFF2-40B4-BE49-F238E27FC236}">
                <a16:creationId xmlns="" xmlns:a16="http://schemas.microsoft.com/office/drawing/2014/main" id="{A3991E3A-26F9-4033-A510-D51EFDFE2061}"/>
              </a:ext>
            </a:extLst>
          </p:cNvPr>
          <p:cNvSpPr/>
          <p:nvPr userDrawn="1"/>
        </p:nvSpPr>
        <p:spPr>
          <a:xfrm>
            <a:off x="887616" y="3051175"/>
            <a:ext cx="637579" cy="755650"/>
          </a:xfrm>
          <a:prstGeom prst="ellipse">
            <a:avLst/>
          </a:prstGeom>
          <a:solidFill>
            <a:schemeClr val="tx2">
              <a:alpha val="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ru-RU" sz="15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105666" y="2816934"/>
            <a:ext cx="6724055" cy="1224139"/>
          </a:xfrm>
          <a:solidFill>
            <a:schemeClr val="tx2">
              <a:alpha val="0"/>
            </a:schemeClr>
          </a:solidFill>
          <a:ln w="38100">
            <a:noFill/>
          </a:ln>
        </p:spPr>
        <p:txBody>
          <a:bodyPr>
            <a:normAutofit/>
          </a:bodyPr>
          <a:lstStyle>
            <a:lvl1pPr algn="l">
              <a:defRPr sz="3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2"/>
          </p:nvPr>
        </p:nvSpPr>
        <p:spPr>
          <a:xfrm>
            <a:off x="660450" y="2817022"/>
            <a:ext cx="1092994" cy="1223963"/>
          </a:xfrm>
        </p:spPr>
        <p:txBody>
          <a:bodyPr>
            <a:normAutofit/>
          </a:bodyPr>
          <a:lstStyle>
            <a:lvl1pPr algn="ctr">
              <a:defRPr sz="27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/>
          <p:cNvPicPr>
            <a:picLocks noChangeAspect="1"/>
          </p:cNvPicPr>
          <p:nvPr userDrawn="1"/>
        </p:nvPicPr>
        <p:blipFill>
          <a:blip r:embed="rId2"/>
          <a:srcRect l="3236" b="2402"/>
          <a:stretch>
            <a:fillRect/>
          </a:stretch>
        </p:blipFill>
        <p:spPr bwMode="auto">
          <a:xfrm>
            <a:off x="-17859" y="-73025"/>
            <a:ext cx="10306646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08257" y="2816934"/>
            <a:ext cx="8870486" cy="1224139"/>
          </a:xfrm>
          <a:solidFill>
            <a:schemeClr val="tx2">
              <a:alpha val="0"/>
            </a:schemeClr>
          </a:solidFill>
          <a:ln w="38100">
            <a:noFill/>
          </a:ln>
        </p:spPr>
        <p:txBody>
          <a:bodyPr>
            <a:normAutofit/>
          </a:bodyPr>
          <a:lstStyle>
            <a:lvl1pPr algn="l">
              <a:defRPr sz="3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55072" y="2312991"/>
            <a:ext cx="7776865" cy="2232025"/>
          </a:xfrm>
        </p:spPr>
        <p:txBody>
          <a:bodyPr>
            <a:normAutofit/>
          </a:bodyPr>
          <a:lstStyle>
            <a:lvl1pPr algn="ctr">
              <a:defRPr sz="405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5D3E17-3888-4A5B-9165-9537C37F2AFB}"/>
              </a:ext>
            </a:extLst>
          </p:cNvPr>
          <p:cNvSpPr txBox="1"/>
          <p:nvPr userDrawn="1"/>
        </p:nvSpPr>
        <p:spPr>
          <a:xfrm>
            <a:off x="3782616" y="2955932"/>
            <a:ext cx="23903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defTabSz="685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685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/>
            </a:pPr>
            <a:r>
              <a:rPr lang="ru-RU" altLang="ru-RU" sz="4000" b="1">
                <a:latin typeface="Calibri" panose="020F0502020204030204" pitchFamily="34" charset="0"/>
              </a:rPr>
              <a:t>Вопросы?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BAC101E-6F08-4962-BC4E-39A4C053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38583" y="6451600"/>
            <a:ext cx="1253728" cy="1793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69D550-E957-4550-A082-9F85AF8C4701}" type="datetime1">
              <a:rPr lang="en-GB" altLang="ru-RU"/>
              <a:pPr>
                <a:defRPr/>
              </a:pPr>
              <a:t>27/03/2018</a:t>
            </a:fld>
            <a:endParaRPr lang="en-GB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FEE445A-C76D-43FB-90C6-70A8F3F9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22" y="6423032"/>
            <a:ext cx="7288412" cy="360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altLang="ru-RU"/>
              <a:t>PLEASE INSERT Presentation title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002E689-8232-45D8-B538-D933B694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583" y="6602420"/>
            <a:ext cx="1253728" cy="1793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78B5BD98-7FF5-41AA-8C7F-4EDB0FC0367C}" type="slidenum">
              <a:rPr lang="en-GB" altLang="ru-RU"/>
              <a:pPr/>
              <a:t>‹#›</a:t>
            </a:fld>
            <a:endParaRPr lang="en-GB" alt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>
            <a:spLocks noGrp="1"/>
          </p:cNvSpPr>
          <p:nvPr>
            <p:ph type="body" sz="quarter" idx="10"/>
          </p:nvPr>
        </p:nvSpPr>
        <p:spPr>
          <a:xfrm>
            <a:off x="0" y="6519405"/>
            <a:ext cx="10287000" cy="297047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/>
          </p:nvPr>
        </p:nvSpPr>
        <p:spPr>
          <a:xfrm>
            <a:off x="670610" y="249383"/>
            <a:ext cx="8945784" cy="1177636"/>
          </a:xfrm>
          <a:noFill/>
          <a:ln w="19050">
            <a:noFill/>
          </a:ln>
          <a:effectLst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>
                <a:solidFill>
                  <a:schemeClr val="tx1"/>
                </a:solidFill>
                <a:effectLst/>
                <a:latin typeface="Calibri" panose="020F0502020204030204" pitchFamily="34" charset="0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lvl="0"/>
            <a:r>
              <a:rPr lang="ru-RU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4406906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916E-5759-4C54-AADE-BAEC62FE9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41A91DFF-89CE-4CF5-A368-AAB78D6E37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48400"/>
            <a:ext cx="2134196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A02ED90D-DEA1-4198-AB13-64443B222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48400"/>
            <a:ext cx="3200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A7A17A1A-20DF-4D58-BFE8-8F2C83F28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52705" y="6248400"/>
            <a:ext cx="213419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3F1CCFCE-19D6-4C5E-A8D2-5D5080B4EAD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799594D9-D951-4743-A819-497CF33B6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48400"/>
            <a:ext cx="2134196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D968D1CE-95E0-4035-A390-37BCEEFDE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48400"/>
            <a:ext cx="32004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C4D1941-85B2-4346-AFB6-8D5DD6114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52705" y="6248400"/>
            <a:ext cx="2134195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C7254E12-E300-45BA-8169-5B121915E51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66562" name="think-cell Slide" r:id="rId3" imgW="360" imgH="360" progId="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-1"/>
            <a:chExt cx="9144001" cy="6858002"/>
          </a:xfrm>
        </p:grpSpPr>
        <p:grpSp>
          <p:nvGrpSpPr>
            <p:cNvPr id="4" name="Group 14"/>
            <p:cNvGrpSpPr>
              <a:grpSpLocks/>
            </p:cNvGrpSpPr>
            <p:nvPr userDrawn="1"/>
          </p:nvGrpSpPr>
          <p:grpSpPr bwMode="auto">
            <a:xfrm>
              <a:off x="5651501" y="-2"/>
              <a:ext cx="3492501" cy="6858003"/>
              <a:chOff x="5651501" y="-2"/>
              <a:chExt cx="3492501" cy="6858003"/>
            </a:xfrm>
          </p:grpSpPr>
          <p:sp>
            <p:nvSpPr>
              <p:cNvPr id="12" name="Freeform 32">
                <a:extLst>
                  <a:ext uri="{FF2B5EF4-FFF2-40B4-BE49-F238E27FC236}">
                    <a16:creationId xmlns="" xmlns:a16="http://schemas.microsoft.com/office/drawing/2014/main" id="{478D54B6-BA7D-47A5-88BC-99C165838D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" name="Group 21"/>
              <p:cNvGrpSpPr>
                <a:grpSpLocks/>
              </p:cNvGrpSpPr>
              <p:nvPr userDrawn="1"/>
            </p:nvGrpSpPr>
            <p:grpSpPr bwMode="auto">
              <a:xfrm>
                <a:off x="5651501" y="-1"/>
                <a:ext cx="3492500" cy="6858002"/>
                <a:chOff x="3218569" y="332655"/>
                <a:chExt cx="3492500" cy="6858002"/>
              </a:xfrm>
            </p:grpSpPr>
            <p:sp>
              <p:nvSpPr>
                <p:cNvPr id="14" name="Freeform 34">
                  <a:extLst>
                    <a:ext uri="{FF2B5EF4-FFF2-40B4-BE49-F238E27FC236}">
                      <a16:creationId xmlns="" xmlns:a16="http://schemas.microsoft.com/office/drawing/2014/main" id="{2FA5B14A-C95A-4D40-9B8A-99F666D59A7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" name="Freeform 35">
                  <a:extLst>
                    <a:ext uri="{FF2B5EF4-FFF2-40B4-BE49-F238E27FC236}">
                      <a16:creationId xmlns="" xmlns:a16="http://schemas.microsoft.com/office/drawing/2014/main" id="{5BCF1132-DCD5-429B-8E2C-94F836A6C69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 rot="10800000">
              <a:off x="-39688" y="-28576"/>
              <a:ext cx="3492501" cy="6907215"/>
              <a:chOff x="5691188" y="-20639"/>
              <a:chExt cx="3492501" cy="6907215"/>
            </a:xfrm>
          </p:grpSpPr>
          <p:sp>
            <p:nvSpPr>
              <p:cNvPr id="7" name="Freeform 28">
                <a:extLst>
                  <a:ext uri="{FF2B5EF4-FFF2-40B4-BE49-F238E27FC236}">
                    <a16:creationId xmlns="" xmlns:a16="http://schemas.microsoft.com/office/drawing/2014/main" id="{30C7D4EE-6345-487D-90BB-F471A8FA78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35107" y="859630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9" name="Group 17"/>
              <p:cNvGrpSpPr>
                <a:grpSpLocks/>
              </p:cNvGrpSpPr>
              <p:nvPr userDrawn="1"/>
            </p:nvGrpSpPr>
            <p:grpSpPr bwMode="auto">
              <a:xfrm>
                <a:off x="5691188" y="28573"/>
                <a:ext cx="3492501" cy="6858003"/>
                <a:chOff x="3258256" y="361229"/>
                <a:chExt cx="3492501" cy="6858003"/>
              </a:xfrm>
            </p:grpSpPr>
            <p:sp>
              <p:nvSpPr>
                <p:cNvPr id="10" name="Freeform 30">
                  <a:extLst>
                    <a:ext uri="{FF2B5EF4-FFF2-40B4-BE49-F238E27FC236}">
                      <a16:creationId xmlns="" xmlns:a16="http://schemas.microsoft.com/office/drawing/2014/main" id="{EB3608A8-A9DA-4CDC-B8A8-299A489D2F3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54476" y="31823"/>
                  <a:ext cx="1589087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" name="Freeform 31">
                  <a:extLst>
                    <a:ext uri="{FF2B5EF4-FFF2-40B4-BE49-F238E27FC236}">
                      <a16:creationId xmlns="" xmlns:a16="http://schemas.microsoft.com/office/drawing/2014/main" id="{AD186557-70F5-4BC1-AFDD-F2F2A5B1147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370049" y="2838524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6" name="Rectangle 36">
            <a:extLst>
              <a:ext uri="{FF2B5EF4-FFF2-40B4-BE49-F238E27FC236}">
                <a16:creationId xmlns="" xmlns:a16="http://schemas.microsoft.com/office/drawing/2014/main" id="{89729B26-BB16-4250-A653-D2A469D49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87000" cy="686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ru-RU" sz="1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A66EC26-DF8A-42FC-8053-1CF8A1043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604E247F-4619-4F0D-AF45-C6D1ACB15924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67586" name="think-cell Slide" r:id="rId3" imgW="360" imgH="360" progId="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-1"/>
            <a:chExt cx="9144001" cy="6858002"/>
          </a:xfrm>
        </p:grpSpPr>
        <p:grpSp>
          <p:nvGrpSpPr>
            <p:cNvPr id="4" name="Group 14"/>
            <p:cNvGrpSpPr>
              <a:grpSpLocks/>
            </p:cNvGrpSpPr>
            <p:nvPr userDrawn="1"/>
          </p:nvGrpSpPr>
          <p:grpSpPr bwMode="auto">
            <a:xfrm>
              <a:off x="5651501" y="-2"/>
              <a:ext cx="3492501" cy="6858003"/>
              <a:chOff x="5651501" y="-2"/>
              <a:chExt cx="3492501" cy="6858003"/>
            </a:xfrm>
          </p:grpSpPr>
          <p:sp>
            <p:nvSpPr>
              <p:cNvPr id="12" name="Freeform 32">
                <a:extLst>
                  <a:ext uri="{FF2B5EF4-FFF2-40B4-BE49-F238E27FC236}">
                    <a16:creationId xmlns="" xmlns:a16="http://schemas.microsoft.com/office/drawing/2014/main" id="{0E30822A-7C4C-4F3D-BDC8-46ED64377C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" name="Group 21"/>
              <p:cNvGrpSpPr>
                <a:grpSpLocks/>
              </p:cNvGrpSpPr>
              <p:nvPr userDrawn="1"/>
            </p:nvGrpSpPr>
            <p:grpSpPr bwMode="auto">
              <a:xfrm>
                <a:off x="5651501" y="-1"/>
                <a:ext cx="3492500" cy="6858002"/>
                <a:chOff x="3218569" y="332655"/>
                <a:chExt cx="3492500" cy="6858002"/>
              </a:xfrm>
            </p:grpSpPr>
            <p:sp>
              <p:nvSpPr>
                <p:cNvPr id="14" name="Freeform 34">
                  <a:extLst>
                    <a:ext uri="{FF2B5EF4-FFF2-40B4-BE49-F238E27FC236}">
                      <a16:creationId xmlns="" xmlns:a16="http://schemas.microsoft.com/office/drawing/2014/main" id="{4633A4F8-C7DB-49E4-803B-5315F5A8C4F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" name="Freeform 35">
                  <a:extLst>
                    <a:ext uri="{FF2B5EF4-FFF2-40B4-BE49-F238E27FC236}">
                      <a16:creationId xmlns="" xmlns:a16="http://schemas.microsoft.com/office/drawing/2014/main" id="{CCB833FB-ECC0-4EA4-8A90-0B2D54C97A6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 rot="10800000">
              <a:off x="-80963" y="-57151"/>
              <a:ext cx="3492501" cy="6911977"/>
              <a:chOff x="5732463" y="3174"/>
              <a:chExt cx="3492501" cy="6911977"/>
            </a:xfrm>
          </p:grpSpPr>
          <p:sp>
            <p:nvSpPr>
              <p:cNvPr id="7" name="Freeform 28">
                <a:extLst>
                  <a:ext uri="{FF2B5EF4-FFF2-40B4-BE49-F238E27FC236}">
                    <a16:creationId xmlns="" xmlns:a16="http://schemas.microsoft.com/office/drawing/2014/main" id="{5B04A2D0-074D-4C95-9DA6-1BFF1C6506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81144" y="883443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9" name="Group 17"/>
              <p:cNvGrpSpPr>
                <a:grpSpLocks/>
              </p:cNvGrpSpPr>
              <p:nvPr userDrawn="1"/>
            </p:nvGrpSpPr>
            <p:grpSpPr bwMode="auto">
              <a:xfrm>
                <a:off x="5732463" y="57148"/>
                <a:ext cx="3492501" cy="6858003"/>
                <a:chOff x="3299531" y="389804"/>
                <a:chExt cx="3492501" cy="6858003"/>
              </a:xfrm>
            </p:grpSpPr>
            <p:sp>
              <p:nvSpPr>
                <p:cNvPr id="10" name="Freeform 30">
                  <a:extLst>
                    <a:ext uri="{FF2B5EF4-FFF2-40B4-BE49-F238E27FC236}">
                      <a16:creationId xmlns="" xmlns:a16="http://schemas.microsoft.com/office/drawing/2014/main" id="{5A011224-4617-4217-B662-4C8AD82AAA8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95751" y="60398"/>
                  <a:ext cx="1589087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" name="Freeform 31">
                  <a:extLst>
                    <a:ext uri="{FF2B5EF4-FFF2-40B4-BE49-F238E27FC236}">
                      <a16:creationId xmlns="" xmlns:a16="http://schemas.microsoft.com/office/drawing/2014/main" id="{452A116C-142C-443A-AC51-24D8512B63B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411324" y="2867099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6" name="Rectangle 36">
            <a:extLst>
              <a:ext uri="{FF2B5EF4-FFF2-40B4-BE49-F238E27FC236}">
                <a16:creationId xmlns="" xmlns:a16="http://schemas.microsoft.com/office/drawing/2014/main" id="{297E445C-9408-45CF-B622-03B304FFB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87000" cy="686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ru-RU" sz="1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2648B275-6C66-454F-9002-0BDD900DE6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236A9352-7BF1-4E5F-B83C-B36249BA6CDF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68610" name="think-cell Slide" r:id="rId3" imgW="360" imgH="360" progId="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-1"/>
            <a:chExt cx="9144001" cy="6858002"/>
          </a:xfrm>
        </p:grpSpPr>
        <p:grpSp>
          <p:nvGrpSpPr>
            <p:cNvPr id="4" name="Group 14"/>
            <p:cNvGrpSpPr>
              <a:grpSpLocks/>
            </p:cNvGrpSpPr>
            <p:nvPr userDrawn="1"/>
          </p:nvGrpSpPr>
          <p:grpSpPr bwMode="auto">
            <a:xfrm>
              <a:off x="5651501" y="-2"/>
              <a:ext cx="3492501" cy="6858003"/>
              <a:chOff x="5651501" y="-2"/>
              <a:chExt cx="3492501" cy="6858003"/>
            </a:xfrm>
          </p:grpSpPr>
          <p:sp>
            <p:nvSpPr>
              <p:cNvPr id="12" name="Freeform 32">
                <a:extLst>
                  <a:ext uri="{FF2B5EF4-FFF2-40B4-BE49-F238E27FC236}">
                    <a16:creationId xmlns="" xmlns:a16="http://schemas.microsoft.com/office/drawing/2014/main" id="{0BDBA762-19E9-4149-9C5A-3A50E887FA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" name="Group 21"/>
              <p:cNvGrpSpPr>
                <a:grpSpLocks/>
              </p:cNvGrpSpPr>
              <p:nvPr userDrawn="1"/>
            </p:nvGrpSpPr>
            <p:grpSpPr bwMode="auto">
              <a:xfrm>
                <a:off x="5651501" y="-1"/>
                <a:ext cx="3492500" cy="6858002"/>
                <a:chOff x="3218569" y="332655"/>
                <a:chExt cx="3492500" cy="6858002"/>
              </a:xfrm>
            </p:grpSpPr>
            <p:sp>
              <p:nvSpPr>
                <p:cNvPr id="14" name="Freeform 34">
                  <a:extLst>
                    <a:ext uri="{FF2B5EF4-FFF2-40B4-BE49-F238E27FC236}">
                      <a16:creationId xmlns="" xmlns:a16="http://schemas.microsoft.com/office/drawing/2014/main" id="{B7E42C0D-6966-45E3-80CF-D3EB6032803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" name="Freeform 35">
                  <a:extLst>
                    <a:ext uri="{FF2B5EF4-FFF2-40B4-BE49-F238E27FC236}">
                      <a16:creationId xmlns="" xmlns:a16="http://schemas.microsoft.com/office/drawing/2014/main" id="{33EB2CAD-D5EB-4C95-BB05-A4487FC2FC1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 rot="10800000">
              <a:off x="-80963" y="-57151"/>
              <a:ext cx="3492501" cy="6911977"/>
              <a:chOff x="5732463" y="3174"/>
              <a:chExt cx="3492501" cy="6911977"/>
            </a:xfrm>
          </p:grpSpPr>
          <p:sp>
            <p:nvSpPr>
              <p:cNvPr id="7" name="Freeform 28">
                <a:extLst>
                  <a:ext uri="{FF2B5EF4-FFF2-40B4-BE49-F238E27FC236}">
                    <a16:creationId xmlns="" xmlns:a16="http://schemas.microsoft.com/office/drawing/2014/main" id="{4E03507F-1DEB-4E4B-94DB-9FA0535278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81144" y="883443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9" name="Group 17"/>
              <p:cNvGrpSpPr>
                <a:grpSpLocks/>
              </p:cNvGrpSpPr>
              <p:nvPr userDrawn="1"/>
            </p:nvGrpSpPr>
            <p:grpSpPr bwMode="auto">
              <a:xfrm>
                <a:off x="5732463" y="57148"/>
                <a:ext cx="3492501" cy="6858003"/>
                <a:chOff x="3299531" y="389804"/>
                <a:chExt cx="3492501" cy="6858003"/>
              </a:xfrm>
            </p:grpSpPr>
            <p:sp>
              <p:nvSpPr>
                <p:cNvPr id="10" name="Freeform 30">
                  <a:extLst>
                    <a:ext uri="{FF2B5EF4-FFF2-40B4-BE49-F238E27FC236}">
                      <a16:creationId xmlns="" xmlns:a16="http://schemas.microsoft.com/office/drawing/2014/main" id="{6AB329B3-A69E-480F-824C-F5AF940172C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95751" y="60398"/>
                  <a:ext cx="1589087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" name="Freeform 31">
                  <a:extLst>
                    <a:ext uri="{FF2B5EF4-FFF2-40B4-BE49-F238E27FC236}">
                      <a16:creationId xmlns="" xmlns:a16="http://schemas.microsoft.com/office/drawing/2014/main" id="{8595B241-1176-410D-81D4-141A4FF3305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411324" y="2867099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6" name="Rectangle 36">
            <a:extLst>
              <a:ext uri="{FF2B5EF4-FFF2-40B4-BE49-F238E27FC236}">
                <a16:creationId xmlns="" xmlns:a16="http://schemas.microsoft.com/office/drawing/2014/main" id="{79A54BC9-BF19-45FD-BBF2-2044D5B57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87000" cy="686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ru-RU" sz="1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BCDFCDE1-964A-4507-9C3F-1A21A1FB8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F1CC41C4-8814-4EAE-9ACB-0DBDCEBC0F25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69634" name="think-cell Slide" r:id="rId3" imgW="360" imgH="360" progId="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-1"/>
            <a:chExt cx="9144001" cy="6858002"/>
          </a:xfrm>
        </p:grpSpPr>
        <p:grpSp>
          <p:nvGrpSpPr>
            <p:cNvPr id="4" name="Group 14"/>
            <p:cNvGrpSpPr>
              <a:grpSpLocks/>
            </p:cNvGrpSpPr>
            <p:nvPr userDrawn="1"/>
          </p:nvGrpSpPr>
          <p:grpSpPr bwMode="auto">
            <a:xfrm>
              <a:off x="5651501" y="-2"/>
              <a:ext cx="3492501" cy="6858003"/>
              <a:chOff x="5651501" y="-2"/>
              <a:chExt cx="3492501" cy="6858003"/>
            </a:xfrm>
          </p:grpSpPr>
          <p:sp>
            <p:nvSpPr>
              <p:cNvPr id="12" name="Freeform 32">
                <a:extLst>
                  <a:ext uri="{FF2B5EF4-FFF2-40B4-BE49-F238E27FC236}">
                    <a16:creationId xmlns="" xmlns:a16="http://schemas.microsoft.com/office/drawing/2014/main" id="{A49465F9-71C8-4763-877B-B5BD418601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" name="Group 21"/>
              <p:cNvGrpSpPr>
                <a:grpSpLocks/>
              </p:cNvGrpSpPr>
              <p:nvPr userDrawn="1"/>
            </p:nvGrpSpPr>
            <p:grpSpPr bwMode="auto">
              <a:xfrm>
                <a:off x="5651501" y="-1"/>
                <a:ext cx="3492500" cy="6858002"/>
                <a:chOff x="3218569" y="332655"/>
                <a:chExt cx="3492500" cy="6858002"/>
              </a:xfrm>
            </p:grpSpPr>
            <p:sp>
              <p:nvSpPr>
                <p:cNvPr id="14" name="Freeform 34">
                  <a:extLst>
                    <a:ext uri="{FF2B5EF4-FFF2-40B4-BE49-F238E27FC236}">
                      <a16:creationId xmlns="" xmlns:a16="http://schemas.microsoft.com/office/drawing/2014/main" id="{3529B28A-246F-4A78-BB40-7FC77749654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" name="Freeform 35">
                  <a:extLst>
                    <a:ext uri="{FF2B5EF4-FFF2-40B4-BE49-F238E27FC236}">
                      <a16:creationId xmlns="" xmlns:a16="http://schemas.microsoft.com/office/drawing/2014/main" id="{7700CDB0-5352-424C-B5AE-5992758AE4B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 rot="10800000">
              <a:off x="-80963" y="-57151"/>
              <a:ext cx="3492501" cy="6911977"/>
              <a:chOff x="5732463" y="3174"/>
              <a:chExt cx="3492501" cy="6911977"/>
            </a:xfrm>
          </p:grpSpPr>
          <p:sp>
            <p:nvSpPr>
              <p:cNvPr id="7" name="Freeform 28">
                <a:extLst>
                  <a:ext uri="{FF2B5EF4-FFF2-40B4-BE49-F238E27FC236}">
                    <a16:creationId xmlns="" xmlns:a16="http://schemas.microsoft.com/office/drawing/2014/main" id="{9F4E9996-0A7F-4D40-8793-C8A35C310F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81144" y="883443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9" name="Group 17"/>
              <p:cNvGrpSpPr>
                <a:grpSpLocks/>
              </p:cNvGrpSpPr>
              <p:nvPr userDrawn="1"/>
            </p:nvGrpSpPr>
            <p:grpSpPr bwMode="auto">
              <a:xfrm>
                <a:off x="5732463" y="57148"/>
                <a:ext cx="3492501" cy="6858003"/>
                <a:chOff x="3299531" y="389804"/>
                <a:chExt cx="3492501" cy="6858003"/>
              </a:xfrm>
            </p:grpSpPr>
            <p:sp>
              <p:nvSpPr>
                <p:cNvPr id="10" name="Freeform 30">
                  <a:extLst>
                    <a:ext uri="{FF2B5EF4-FFF2-40B4-BE49-F238E27FC236}">
                      <a16:creationId xmlns="" xmlns:a16="http://schemas.microsoft.com/office/drawing/2014/main" id="{2F3B570E-A5C1-4568-82D7-C1A0D5E26AD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95751" y="60398"/>
                  <a:ext cx="1589087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" name="Freeform 31">
                  <a:extLst>
                    <a:ext uri="{FF2B5EF4-FFF2-40B4-BE49-F238E27FC236}">
                      <a16:creationId xmlns="" xmlns:a16="http://schemas.microsoft.com/office/drawing/2014/main" id="{412EF3FF-EFC2-43FB-9CCF-C1C4C7676D8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411324" y="2867099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6" name="Rectangle 36">
            <a:extLst>
              <a:ext uri="{FF2B5EF4-FFF2-40B4-BE49-F238E27FC236}">
                <a16:creationId xmlns="" xmlns:a16="http://schemas.microsoft.com/office/drawing/2014/main" id="{0D7E3D4B-B7AD-4AC0-BD33-A6D106317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87000" cy="686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ru-RU" sz="1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2D325144-AF93-40E3-B749-021524BBF7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B690FB22-EC7B-4926-9157-8B8577926CD5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70658" name="think-cell Slide" r:id="rId3" imgW="360" imgH="360" progId="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-1"/>
            <a:chExt cx="9144001" cy="6858002"/>
          </a:xfrm>
        </p:grpSpPr>
        <p:grpSp>
          <p:nvGrpSpPr>
            <p:cNvPr id="4" name="Group 14"/>
            <p:cNvGrpSpPr>
              <a:grpSpLocks/>
            </p:cNvGrpSpPr>
            <p:nvPr userDrawn="1"/>
          </p:nvGrpSpPr>
          <p:grpSpPr bwMode="auto">
            <a:xfrm>
              <a:off x="5651501" y="-2"/>
              <a:ext cx="3492501" cy="6858003"/>
              <a:chOff x="5651501" y="-2"/>
              <a:chExt cx="3492501" cy="6858003"/>
            </a:xfrm>
          </p:grpSpPr>
          <p:sp>
            <p:nvSpPr>
              <p:cNvPr id="12" name="Freeform 32">
                <a:extLst>
                  <a:ext uri="{FF2B5EF4-FFF2-40B4-BE49-F238E27FC236}">
                    <a16:creationId xmlns="" xmlns:a16="http://schemas.microsoft.com/office/drawing/2014/main" id="{A9F32F66-4932-4E0B-ACBA-94288B0D05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" name="Group 21"/>
              <p:cNvGrpSpPr>
                <a:grpSpLocks/>
              </p:cNvGrpSpPr>
              <p:nvPr userDrawn="1"/>
            </p:nvGrpSpPr>
            <p:grpSpPr bwMode="auto">
              <a:xfrm>
                <a:off x="5651501" y="-1"/>
                <a:ext cx="3492500" cy="6858002"/>
                <a:chOff x="3218569" y="332655"/>
                <a:chExt cx="3492500" cy="6858002"/>
              </a:xfrm>
            </p:grpSpPr>
            <p:sp>
              <p:nvSpPr>
                <p:cNvPr id="14" name="Freeform 34">
                  <a:extLst>
                    <a:ext uri="{FF2B5EF4-FFF2-40B4-BE49-F238E27FC236}">
                      <a16:creationId xmlns="" xmlns:a16="http://schemas.microsoft.com/office/drawing/2014/main" id="{9282B229-3DE8-4370-9FAC-B389D49FEE1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" name="Freeform 35">
                  <a:extLst>
                    <a:ext uri="{FF2B5EF4-FFF2-40B4-BE49-F238E27FC236}">
                      <a16:creationId xmlns="" xmlns:a16="http://schemas.microsoft.com/office/drawing/2014/main" id="{F63EACB1-381C-402B-A471-1AD086C4D1A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 rot="10800000">
              <a:off x="-80963" y="-57151"/>
              <a:ext cx="3492501" cy="6911977"/>
              <a:chOff x="5732463" y="3174"/>
              <a:chExt cx="3492501" cy="6911977"/>
            </a:xfrm>
          </p:grpSpPr>
          <p:sp>
            <p:nvSpPr>
              <p:cNvPr id="7" name="Freeform 28">
                <a:extLst>
                  <a:ext uri="{FF2B5EF4-FFF2-40B4-BE49-F238E27FC236}">
                    <a16:creationId xmlns="" xmlns:a16="http://schemas.microsoft.com/office/drawing/2014/main" id="{EBEC89E7-5617-43AE-863E-17858977A1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81144" y="883443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9" name="Group 17"/>
              <p:cNvGrpSpPr>
                <a:grpSpLocks/>
              </p:cNvGrpSpPr>
              <p:nvPr userDrawn="1"/>
            </p:nvGrpSpPr>
            <p:grpSpPr bwMode="auto">
              <a:xfrm>
                <a:off x="5732463" y="57148"/>
                <a:ext cx="3492501" cy="6858003"/>
                <a:chOff x="3299531" y="389804"/>
                <a:chExt cx="3492501" cy="6858003"/>
              </a:xfrm>
            </p:grpSpPr>
            <p:sp>
              <p:nvSpPr>
                <p:cNvPr id="10" name="Freeform 30">
                  <a:extLst>
                    <a:ext uri="{FF2B5EF4-FFF2-40B4-BE49-F238E27FC236}">
                      <a16:creationId xmlns="" xmlns:a16="http://schemas.microsoft.com/office/drawing/2014/main" id="{E5979060-B063-424F-B7B4-902D50B652B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95751" y="60398"/>
                  <a:ext cx="1589087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" name="Freeform 31">
                  <a:extLst>
                    <a:ext uri="{FF2B5EF4-FFF2-40B4-BE49-F238E27FC236}">
                      <a16:creationId xmlns="" xmlns:a16="http://schemas.microsoft.com/office/drawing/2014/main" id="{760B3D5F-B21F-45F2-BE6A-73A530D78C3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411324" y="2867099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6" name="Rectangle 36">
            <a:extLst>
              <a:ext uri="{FF2B5EF4-FFF2-40B4-BE49-F238E27FC236}">
                <a16:creationId xmlns="" xmlns:a16="http://schemas.microsoft.com/office/drawing/2014/main" id="{6E5C4524-E21D-40C8-AE5C-CC97E3167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87000" cy="686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ru-RU" sz="1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31CF5169-2AD8-4ADD-AA7B-32472049C0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4176CD0D-A234-4CF6-8330-0BCE9C3F078D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71682" name="think-cell Slide" r:id="rId3" imgW="360" imgH="360" progId="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-1"/>
            <a:chExt cx="9144001" cy="6858002"/>
          </a:xfrm>
        </p:grpSpPr>
        <p:grpSp>
          <p:nvGrpSpPr>
            <p:cNvPr id="4" name="Group 14"/>
            <p:cNvGrpSpPr>
              <a:grpSpLocks/>
            </p:cNvGrpSpPr>
            <p:nvPr userDrawn="1"/>
          </p:nvGrpSpPr>
          <p:grpSpPr bwMode="auto">
            <a:xfrm>
              <a:off x="5651501" y="-2"/>
              <a:ext cx="3492501" cy="6858003"/>
              <a:chOff x="5651501" y="-2"/>
              <a:chExt cx="3492501" cy="6858003"/>
            </a:xfrm>
          </p:grpSpPr>
          <p:sp>
            <p:nvSpPr>
              <p:cNvPr id="12" name="Freeform 32">
                <a:extLst>
                  <a:ext uri="{FF2B5EF4-FFF2-40B4-BE49-F238E27FC236}">
                    <a16:creationId xmlns="" xmlns:a16="http://schemas.microsoft.com/office/drawing/2014/main" id="{1D72B636-D9B5-461C-A85E-9A91BFAF99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" name="Group 21"/>
              <p:cNvGrpSpPr>
                <a:grpSpLocks/>
              </p:cNvGrpSpPr>
              <p:nvPr userDrawn="1"/>
            </p:nvGrpSpPr>
            <p:grpSpPr bwMode="auto">
              <a:xfrm>
                <a:off x="5651501" y="-1"/>
                <a:ext cx="3492500" cy="6858002"/>
                <a:chOff x="3218569" y="332655"/>
                <a:chExt cx="3492500" cy="6858002"/>
              </a:xfrm>
            </p:grpSpPr>
            <p:sp>
              <p:nvSpPr>
                <p:cNvPr id="14" name="Freeform 34">
                  <a:extLst>
                    <a:ext uri="{FF2B5EF4-FFF2-40B4-BE49-F238E27FC236}">
                      <a16:creationId xmlns="" xmlns:a16="http://schemas.microsoft.com/office/drawing/2014/main" id="{433643FD-98F1-4434-A7CD-F0B2509B956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" name="Freeform 35">
                  <a:extLst>
                    <a:ext uri="{FF2B5EF4-FFF2-40B4-BE49-F238E27FC236}">
                      <a16:creationId xmlns="" xmlns:a16="http://schemas.microsoft.com/office/drawing/2014/main" id="{0CEF28C4-DFCD-41CB-BD32-0A88513B070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 rot="10800000">
              <a:off x="-80963" y="-57151"/>
              <a:ext cx="3492501" cy="6911977"/>
              <a:chOff x="5732463" y="3174"/>
              <a:chExt cx="3492501" cy="6911977"/>
            </a:xfrm>
          </p:grpSpPr>
          <p:sp>
            <p:nvSpPr>
              <p:cNvPr id="7" name="Freeform 28">
                <a:extLst>
                  <a:ext uri="{FF2B5EF4-FFF2-40B4-BE49-F238E27FC236}">
                    <a16:creationId xmlns="" xmlns:a16="http://schemas.microsoft.com/office/drawing/2014/main" id="{251F37E6-CA5D-4778-9AAD-3696C999E9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81144" y="883443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9" name="Group 17"/>
              <p:cNvGrpSpPr>
                <a:grpSpLocks/>
              </p:cNvGrpSpPr>
              <p:nvPr userDrawn="1"/>
            </p:nvGrpSpPr>
            <p:grpSpPr bwMode="auto">
              <a:xfrm>
                <a:off x="5732463" y="57148"/>
                <a:ext cx="3492501" cy="6858003"/>
                <a:chOff x="3299531" y="389804"/>
                <a:chExt cx="3492501" cy="6858003"/>
              </a:xfrm>
            </p:grpSpPr>
            <p:sp>
              <p:nvSpPr>
                <p:cNvPr id="10" name="Freeform 30">
                  <a:extLst>
                    <a:ext uri="{FF2B5EF4-FFF2-40B4-BE49-F238E27FC236}">
                      <a16:creationId xmlns="" xmlns:a16="http://schemas.microsoft.com/office/drawing/2014/main" id="{A312EF4E-DD54-4E8C-A9CB-1F23BD8157C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95751" y="60398"/>
                  <a:ext cx="1589087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" name="Freeform 31">
                  <a:extLst>
                    <a:ext uri="{FF2B5EF4-FFF2-40B4-BE49-F238E27FC236}">
                      <a16:creationId xmlns="" xmlns:a16="http://schemas.microsoft.com/office/drawing/2014/main" id="{045A90D4-69A6-47CA-BE63-F1CC55E7ECE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411324" y="2867099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6" name="Rectangle 36">
            <a:extLst>
              <a:ext uri="{FF2B5EF4-FFF2-40B4-BE49-F238E27FC236}">
                <a16:creationId xmlns="" xmlns:a16="http://schemas.microsoft.com/office/drawing/2014/main" id="{2A92A9F4-27C0-4BF3-AA3C-A25D6D383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87000" cy="686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ru-RU" sz="1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7DAF8249-33E4-404C-9173-FD4040C36F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625899D7-D329-47C8-8F3B-993B87616212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72706" name="think-cell Slide" r:id="rId3" imgW="360" imgH="360" progId="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-1"/>
            <a:chExt cx="9144001" cy="6858002"/>
          </a:xfrm>
        </p:grpSpPr>
        <p:grpSp>
          <p:nvGrpSpPr>
            <p:cNvPr id="4" name="Group 14"/>
            <p:cNvGrpSpPr>
              <a:grpSpLocks/>
            </p:cNvGrpSpPr>
            <p:nvPr userDrawn="1"/>
          </p:nvGrpSpPr>
          <p:grpSpPr bwMode="auto">
            <a:xfrm>
              <a:off x="5651501" y="-2"/>
              <a:ext cx="3492501" cy="6858003"/>
              <a:chOff x="5651501" y="-2"/>
              <a:chExt cx="3492501" cy="6858003"/>
            </a:xfrm>
          </p:grpSpPr>
          <p:sp>
            <p:nvSpPr>
              <p:cNvPr id="12" name="Freeform 32">
                <a:extLst>
                  <a:ext uri="{FF2B5EF4-FFF2-40B4-BE49-F238E27FC236}">
                    <a16:creationId xmlns="" xmlns:a16="http://schemas.microsoft.com/office/drawing/2014/main" id="{8E50671E-78C9-4A65-AA9B-D4FE6CB7EF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" name="Group 21"/>
              <p:cNvGrpSpPr>
                <a:grpSpLocks/>
              </p:cNvGrpSpPr>
              <p:nvPr userDrawn="1"/>
            </p:nvGrpSpPr>
            <p:grpSpPr bwMode="auto">
              <a:xfrm>
                <a:off x="5651501" y="-1"/>
                <a:ext cx="3492500" cy="6858002"/>
                <a:chOff x="3218569" y="332655"/>
                <a:chExt cx="3492500" cy="6858002"/>
              </a:xfrm>
            </p:grpSpPr>
            <p:sp>
              <p:nvSpPr>
                <p:cNvPr id="14" name="Freeform 34">
                  <a:extLst>
                    <a:ext uri="{FF2B5EF4-FFF2-40B4-BE49-F238E27FC236}">
                      <a16:creationId xmlns="" xmlns:a16="http://schemas.microsoft.com/office/drawing/2014/main" id="{B4E2DA9B-9D8A-4427-907A-9D2C3C7ED9C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" name="Freeform 35">
                  <a:extLst>
                    <a:ext uri="{FF2B5EF4-FFF2-40B4-BE49-F238E27FC236}">
                      <a16:creationId xmlns="" xmlns:a16="http://schemas.microsoft.com/office/drawing/2014/main" id="{01909191-C5EC-47E3-A7E3-A4E28E80358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 rot="10800000">
              <a:off x="-39688" y="-28576"/>
              <a:ext cx="3492501" cy="6907215"/>
              <a:chOff x="5691188" y="-20639"/>
              <a:chExt cx="3492501" cy="6907215"/>
            </a:xfrm>
          </p:grpSpPr>
          <p:sp>
            <p:nvSpPr>
              <p:cNvPr id="7" name="Freeform 28">
                <a:extLst>
                  <a:ext uri="{FF2B5EF4-FFF2-40B4-BE49-F238E27FC236}">
                    <a16:creationId xmlns="" xmlns:a16="http://schemas.microsoft.com/office/drawing/2014/main" id="{7DACE873-1E4F-4AE5-AD7D-33C2A4A037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35107" y="859630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9" name="Group 17"/>
              <p:cNvGrpSpPr>
                <a:grpSpLocks/>
              </p:cNvGrpSpPr>
              <p:nvPr userDrawn="1"/>
            </p:nvGrpSpPr>
            <p:grpSpPr bwMode="auto">
              <a:xfrm>
                <a:off x="5691188" y="28573"/>
                <a:ext cx="3492501" cy="6858003"/>
                <a:chOff x="3258256" y="361229"/>
                <a:chExt cx="3492501" cy="6858003"/>
              </a:xfrm>
            </p:grpSpPr>
            <p:sp>
              <p:nvSpPr>
                <p:cNvPr id="10" name="Freeform 30">
                  <a:extLst>
                    <a:ext uri="{FF2B5EF4-FFF2-40B4-BE49-F238E27FC236}">
                      <a16:creationId xmlns="" xmlns:a16="http://schemas.microsoft.com/office/drawing/2014/main" id="{337F06C8-E6CF-40DA-9DE3-321C073BC30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54476" y="31823"/>
                  <a:ext cx="1589087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" name="Freeform 31">
                  <a:extLst>
                    <a:ext uri="{FF2B5EF4-FFF2-40B4-BE49-F238E27FC236}">
                      <a16:creationId xmlns="" xmlns:a16="http://schemas.microsoft.com/office/drawing/2014/main" id="{8A925CEA-D009-45DC-9F7A-D46A21D70AF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370049" y="2838524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6" name="Rectangle 36">
            <a:extLst>
              <a:ext uri="{FF2B5EF4-FFF2-40B4-BE49-F238E27FC236}">
                <a16:creationId xmlns="" xmlns:a16="http://schemas.microsoft.com/office/drawing/2014/main" id="{12439C1C-A5BC-43D9-95CE-F4787B432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87000" cy="686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ru-RU" sz="1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2F69DD0E-DEED-48A1-93B4-EA11A7A99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AA9034B7-B95B-4B00-A16E-484676E9B9CC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73730" name="think-cell Slide" r:id="rId3" imgW="360" imgH="360" progId="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-1"/>
            <a:chExt cx="9144001" cy="6858002"/>
          </a:xfrm>
        </p:grpSpPr>
        <p:grpSp>
          <p:nvGrpSpPr>
            <p:cNvPr id="4" name="Group 14"/>
            <p:cNvGrpSpPr>
              <a:grpSpLocks/>
            </p:cNvGrpSpPr>
            <p:nvPr userDrawn="1"/>
          </p:nvGrpSpPr>
          <p:grpSpPr bwMode="auto">
            <a:xfrm>
              <a:off x="5651501" y="-2"/>
              <a:ext cx="3492501" cy="6858003"/>
              <a:chOff x="5651501" y="-2"/>
              <a:chExt cx="3492501" cy="6858003"/>
            </a:xfrm>
          </p:grpSpPr>
          <p:sp>
            <p:nvSpPr>
              <p:cNvPr id="12" name="Freeform 32">
                <a:extLst>
                  <a:ext uri="{FF2B5EF4-FFF2-40B4-BE49-F238E27FC236}">
                    <a16:creationId xmlns="" xmlns:a16="http://schemas.microsoft.com/office/drawing/2014/main" id="{FD16A17E-1ABC-4481-A6CD-19FE4089EB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" name="Group 21"/>
              <p:cNvGrpSpPr>
                <a:grpSpLocks/>
              </p:cNvGrpSpPr>
              <p:nvPr userDrawn="1"/>
            </p:nvGrpSpPr>
            <p:grpSpPr bwMode="auto">
              <a:xfrm>
                <a:off x="5651501" y="-1"/>
                <a:ext cx="3492500" cy="6858002"/>
                <a:chOff x="3218569" y="332655"/>
                <a:chExt cx="3492500" cy="6858002"/>
              </a:xfrm>
            </p:grpSpPr>
            <p:sp>
              <p:nvSpPr>
                <p:cNvPr id="14" name="Freeform 34">
                  <a:extLst>
                    <a:ext uri="{FF2B5EF4-FFF2-40B4-BE49-F238E27FC236}">
                      <a16:creationId xmlns="" xmlns:a16="http://schemas.microsoft.com/office/drawing/2014/main" id="{1496F913-6B14-45E2-81A1-08262FEDDDA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" name="Freeform 35">
                  <a:extLst>
                    <a:ext uri="{FF2B5EF4-FFF2-40B4-BE49-F238E27FC236}">
                      <a16:creationId xmlns="" xmlns:a16="http://schemas.microsoft.com/office/drawing/2014/main" id="{0019FBEC-4BF7-4CC1-A9B2-3947D291944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 rot="10800000">
              <a:off x="-39688" y="-28576"/>
              <a:ext cx="3492501" cy="6907215"/>
              <a:chOff x="5691188" y="-20639"/>
              <a:chExt cx="3492501" cy="6907215"/>
            </a:xfrm>
          </p:grpSpPr>
          <p:sp>
            <p:nvSpPr>
              <p:cNvPr id="7" name="Freeform 28">
                <a:extLst>
                  <a:ext uri="{FF2B5EF4-FFF2-40B4-BE49-F238E27FC236}">
                    <a16:creationId xmlns="" xmlns:a16="http://schemas.microsoft.com/office/drawing/2014/main" id="{440EB815-9C71-47EA-B242-7A3E30CE90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35107" y="859630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9" name="Group 17"/>
              <p:cNvGrpSpPr>
                <a:grpSpLocks/>
              </p:cNvGrpSpPr>
              <p:nvPr userDrawn="1"/>
            </p:nvGrpSpPr>
            <p:grpSpPr bwMode="auto">
              <a:xfrm>
                <a:off x="5691188" y="28573"/>
                <a:ext cx="3492501" cy="6858003"/>
                <a:chOff x="3258256" y="361229"/>
                <a:chExt cx="3492501" cy="6858003"/>
              </a:xfrm>
            </p:grpSpPr>
            <p:sp>
              <p:nvSpPr>
                <p:cNvPr id="10" name="Freeform 30">
                  <a:extLst>
                    <a:ext uri="{FF2B5EF4-FFF2-40B4-BE49-F238E27FC236}">
                      <a16:creationId xmlns="" xmlns:a16="http://schemas.microsoft.com/office/drawing/2014/main" id="{47755A3F-565F-46B0-BB84-2C7F178D371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54476" y="31823"/>
                  <a:ext cx="1589087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" name="Freeform 31">
                  <a:extLst>
                    <a:ext uri="{FF2B5EF4-FFF2-40B4-BE49-F238E27FC236}">
                      <a16:creationId xmlns="" xmlns:a16="http://schemas.microsoft.com/office/drawing/2014/main" id="{5497A56B-D096-43E7-B6A5-BE3C311C095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370049" y="2838524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6" name="Rectangle 36">
            <a:extLst>
              <a:ext uri="{FF2B5EF4-FFF2-40B4-BE49-F238E27FC236}">
                <a16:creationId xmlns="" xmlns:a16="http://schemas.microsoft.com/office/drawing/2014/main" id="{EC1C0783-F3A1-4DAF-9820-ACAE1D522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87000" cy="686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ru-RU" sz="1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497C5E05-A3C2-47FD-BBBE-1AF3E0C2BC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3AE19E16-11B2-4235-9CF8-E9B6F25A8314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1528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04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FC298-0997-4DAF-8DF8-B2B856050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74754" name="think-cell Slide" r:id="rId3" imgW="360" imgH="360" progId="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-1"/>
            <a:chExt cx="9144001" cy="6858002"/>
          </a:xfrm>
        </p:grpSpPr>
        <p:grpSp>
          <p:nvGrpSpPr>
            <p:cNvPr id="4" name="Group 14"/>
            <p:cNvGrpSpPr>
              <a:grpSpLocks/>
            </p:cNvGrpSpPr>
            <p:nvPr userDrawn="1"/>
          </p:nvGrpSpPr>
          <p:grpSpPr bwMode="auto">
            <a:xfrm>
              <a:off x="5651501" y="-2"/>
              <a:ext cx="3492501" cy="6858003"/>
              <a:chOff x="5651501" y="-2"/>
              <a:chExt cx="3492501" cy="6858003"/>
            </a:xfrm>
          </p:grpSpPr>
          <p:sp>
            <p:nvSpPr>
              <p:cNvPr id="12" name="Freeform 32">
                <a:extLst>
                  <a:ext uri="{FF2B5EF4-FFF2-40B4-BE49-F238E27FC236}">
                    <a16:creationId xmlns="" xmlns:a16="http://schemas.microsoft.com/office/drawing/2014/main" id="{BBDFECEB-E59E-46BF-AB67-340A4EE42F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" name="Group 21"/>
              <p:cNvGrpSpPr>
                <a:grpSpLocks/>
              </p:cNvGrpSpPr>
              <p:nvPr userDrawn="1"/>
            </p:nvGrpSpPr>
            <p:grpSpPr bwMode="auto">
              <a:xfrm>
                <a:off x="5651501" y="-1"/>
                <a:ext cx="3492500" cy="6858002"/>
                <a:chOff x="3218569" y="332655"/>
                <a:chExt cx="3492500" cy="6858002"/>
              </a:xfrm>
            </p:grpSpPr>
            <p:sp>
              <p:nvSpPr>
                <p:cNvPr id="14" name="Freeform 34">
                  <a:extLst>
                    <a:ext uri="{FF2B5EF4-FFF2-40B4-BE49-F238E27FC236}">
                      <a16:creationId xmlns="" xmlns:a16="http://schemas.microsoft.com/office/drawing/2014/main" id="{99C702A0-5CE0-43D2-B227-F58F9FB3054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" name="Freeform 35">
                  <a:extLst>
                    <a:ext uri="{FF2B5EF4-FFF2-40B4-BE49-F238E27FC236}">
                      <a16:creationId xmlns="" xmlns:a16="http://schemas.microsoft.com/office/drawing/2014/main" id="{EAE86437-6F6A-4988-8FE0-E572B534430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 rot="10800000">
              <a:off x="-39688" y="-28576"/>
              <a:ext cx="3492501" cy="6907215"/>
              <a:chOff x="5691188" y="-20639"/>
              <a:chExt cx="3492501" cy="6907215"/>
            </a:xfrm>
          </p:grpSpPr>
          <p:sp>
            <p:nvSpPr>
              <p:cNvPr id="7" name="Freeform 28">
                <a:extLst>
                  <a:ext uri="{FF2B5EF4-FFF2-40B4-BE49-F238E27FC236}">
                    <a16:creationId xmlns="" xmlns:a16="http://schemas.microsoft.com/office/drawing/2014/main" id="{CE0ECDB3-2407-432B-984C-7BACE81C62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35107" y="859630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9" name="Group 17"/>
              <p:cNvGrpSpPr>
                <a:grpSpLocks/>
              </p:cNvGrpSpPr>
              <p:nvPr userDrawn="1"/>
            </p:nvGrpSpPr>
            <p:grpSpPr bwMode="auto">
              <a:xfrm>
                <a:off x="5691188" y="28573"/>
                <a:ext cx="3492501" cy="6858003"/>
                <a:chOff x="3258256" y="361229"/>
                <a:chExt cx="3492501" cy="6858003"/>
              </a:xfrm>
            </p:grpSpPr>
            <p:sp>
              <p:nvSpPr>
                <p:cNvPr id="10" name="Freeform 30">
                  <a:extLst>
                    <a:ext uri="{FF2B5EF4-FFF2-40B4-BE49-F238E27FC236}">
                      <a16:creationId xmlns="" xmlns:a16="http://schemas.microsoft.com/office/drawing/2014/main" id="{9EFD52C6-8612-4925-A3A8-3361D19FC39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54476" y="31823"/>
                  <a:ext cx="1589087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" name="Freeform 31">
                  <a:extLst>
                    <a:ext uri="{FF2B5EF4-FFF2-40B4-BE49-F238E27FC236}">
                      <a16:creationId xmlns="" xmlns:a16="http://schemas.microsoft.com/office/drawing/2014/main" id="{FD4DBF0A-81AD-4E84-B72B-B524C404A0E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370049" y="2838524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6" name="Rectangle 36">
            <a:extLst>
              <a:ext uri="{FF2B5EF4-FFF2-40B4-BE49-F238E27FC236}">
                <a16:creationId xmlns="" xmlns:a16="http://schemas.microsoft.com/office/drawing/2014/main" id="{969709E1-7C74-4DFA-8035-A3DAD3EEF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87000" cy="686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ru-RU" sz="1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D43731BE-9354-43CF-91C6-C39FDF1555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85070995-E505-44BA-8B27-32AA14678662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75778" name="think-cell Slide" r:id="rId3" imgW="360" imgH="360" progId="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-1"/>
            <a:chExt cx="9144001" cy="6858002"/>
          </a:xfrm>
        </p:grpSpPr>
        <p:grpSp>
          <p:nvGrpSpPr>
            <p:cNvPr id="4" name="Group 14"/>
            <p:cNvGrpSpPr>
              <a:grpSpLocks/>
            </p:cNvGrpSpPr>
            <p:nvPr userDrawn="1"/>
          </p:nvGrpSpPr>
          <p:grpSpPr bwMode="auto">
            <a:xfrm>
              <a:off x="5651501" y="-2"/>
              <a:ext cx="3492501" cy="6858003"/>
              <a:chOff x="5651501" y="-2"/>
              <a:chExt cx="3492501" cy="6858003"/>
            </a:xfrm>
          </p:grpSpPr>
          <p:sp>
            <p:nvSpPr>
              <p:cNvPr id="12" name="Freeform 32">
                <a:extLst>
                  <a:ext uri="{FF2B5EF4-FFF2-40B4-BE49-F238E27FC236}">
                    <a16:creationId xmlns="" xmlns:a16="http://schemas.microsoft.com/office/drawing/2014/main" id="{A7E5B344-ACA8-4694-970F-F0924F9693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" name="Group 21"/>
              <p:cNvGrpSpPr>
                <a:grpSpLocks/>
              </p:cNvGrpSpPr>
              <p:nvPr userDrawn="1"/>
            </p:nvGrpSpPr>
            <p:grpSpPr bwMode="auto">
              <a:xfrm>
                <a:off x="5651501" y="-1"/>
                <a:ext cx="3492500" cy="6858002"/>
                <a:chOff x="3218569" y="332655"/>
                <a:chExt cx="3492500" cy="6858002"/>
              </a:xfrm>
            </p:grpSpPr>
            <p:sp>
              <p:nvSpPr>
                <p:cNvPr id="14" name="Freeform 34">
                  <a:extLst>
                    <a:ext uri="{FF2B5EF4-FFF2-40B4-BE49-F238E27FC236}">
                      <a16:creationId xmlns="" xmlns:a16="http://schemas.microsoft.com/office/drawing/2014/main" id="{06E944C6-B937-4A36-B60D-4E0BD1FC03B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" name="Freeform 35">
                  <a:extLst>
                    <a:ext uri="{FF2B5EF4-FFF2-40B4-BE49-F238E27FC236}">
                      <a16:creationId xmlns="" xmlns:a16="http://schemas.microsoft.com/office/drawing/2014/main" id="{0BB0704D-7FFC-4B90-BE6F-701230754BD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 rot="10800000">
              <a:off x="-39688" y="-28576"/>
              <a:ext cx="3492501" cy="6907215"/>
              <a:chOff x="5691188" y="-20639"/>
              <a:chExt cx="3492501" cy="6907215"/>
            </a:xfrm>
          </p:grpSpPr>
          <p:sp>
            <p:nvSpPr>
              <p:cNvPr id="7" name="Freeform 28">
                <a:extLst>
                  <a:ext uri="{FF2B5EF4-FFF2-40B4-BE49-F238E27FC236}">
                    <a16:creationId xmlns="" xmlns:a16="http://schemas.microsoft.com/office/drawing/2014/main" id="{0B21514C-6770-4F07-A60C-81739FCA02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35107" y="859630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9" name="Group 17"/>
              <p:cNvGrpSpPr>
                <a:grpSpLocks/>
              </p:cNvGrpSpPr>
              <p:nvPr userDrawn="1"/>
            </p:nvGrpSpPr>
            <p:grpSpPr bwMode="auto">
              <a:xfrm>
                <a:off x="5691188" y="28573"/>
                <a:ext cx="3492501" cy="6858003"/>
                <a:chOff x="3258256" y="361229"/>
                <a:chExt cx="3492501" cy="6858003"/>
              </a:xfrm>
            </p:grpSpPr>
            <p:sp>
              <p:nvSpPr>
                <p:cNvPr id="10" name="Freeform 30">
                  <a:extLst>
                    <a:ext uri="{FF2B5EF4-FFF2-40B4-BE49-F238E27FC236}">
                      <a16:creationId xmlns="" xmlns:a16="http://schemas.microsoft.com/office/drawing/2014/main" id="{4870F16F-D0C4-4119-9F2F-8E5A7412EDA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54476" y="31823"/>
                  <a:ext cx="1589087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" name="Freeform 31">
                  <a:extLst>
                    <a:ext uri="{FF2B5EF4-FFF2-40B4-BE49-F238E27FC236}">
                      <a16:creationId xmlns="" xmlns:a16="http://schemas.microsoft.com/office/drawing/2014/main" id="{17522CB8-C6AB-4150-BC77-30DFF20939E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370049" y="2838524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6" name="Rectangle 36">
            <a:extLst>
              <a:ext uri="{FF2B5EF4-FFF2-40B4-BE49-F238E27FC236}">
                <a16:creationId xmlns="" xmlns:a16="http://schemas.microsoft.com/office/drawing/2014/main" id="{BE61BF01-A9E6-40CA-864E-08C6EC8DF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87000" cy="686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ru-RU" sz="1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A11C0F65-2ECE-4736-85EC-28549C856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54A6DCF3-D83F-4FB5-A039-67BDDE89080A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76802" name="think-cell Slide" r:id="rId3" imgW="360" imgH="360" progId="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-1"/>
            <a:chExt cx="9144001" cy="6858002"/>
          </a:xfrm>
        </p:grpSpPr>
        <p:grpSp>
          <p:nvGrpSpPr>
            <p:cNvPr id="4" name="Group 14"/>
            <p:cNvGrpSpPr>
              <a:grpSpLocks/>
            </p:cNvGrpSpPr>
            <p:nvPr userDrawn="1"/>
          </p:nvGrpSpPr>
          <p:grpSpPr bwMode="auto">
            <a:xfrm>
              <a:off x="5651501" y="-2"/>
              <a:ext cx="3492501" cy="6858003"/>
              <a:chOff x="5651501" y="-2"/>
              <a:chExt cx="3492501" cy="6858003"/>
            </a:xfrm>
          </p:grpSpPr>
          <p:sp>
            <p:nvSpPr>
              <p:cNvPr id="12" name="Freeform 32">
                <a:extLst>
                  <a:ext uri="{FF2B5EF4-FFF2-40B4-BE49-F238E27FC236}">
                    <a16:creationId xmlns="" xmlns:a16="http://schemas.microsoft.com/office/drawing/2014/main" id="{9ECBF10A-55AB-4E90-ACC3-8981851739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14470" y="880268"/>
                <a:ext cx="2209801" cy="449262"/>
              </a:xfrm>
              <a:custGeom>
                <a:avLst/>
                <a:gdLst>
                  <a:gd name="T0" fmla="*/ 2207532 w 2209800"/>
                  <a:gd name="T1" fmla="*/ 260092 h 449497"/>
                  <a:gd name="T2" fmla="*/ 2209802 w 2209800"/>
                  <a:gd name="T3" fmla="*/ 449027 h 449497"/>
                  <a:gd name="T4" fmla="*/ 0 w 2209800"/>
                  <a:gd name="T5" fmla="*/ 449027 h 449497"/>
                  <a:gd name="T6" fmla="*/ 318595 w 2209800"/>
                  <a:gd name="T7" fmla="*/ 221611 h 449497"/>
                  <a:gd name="T8" fmla="*/ 620188 w 2209800"/>
                  <a:gd name="T9" fmla="*/ 0 h 449497"/>
                  <a:gd name="T10" fmla="*/ 708589 w 2209800"/>
                  <a:gd name="T11" fmla="*/ 75812 h 449497"/>
                  <a:gd name="T12" fmla="*/ 2207532 w 2209800"/>
                  <a:gd name="T13" fmla="*/ 260092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" name="Group 21"/>
              <p:cNvGrpSpPr>
                <a:grpSpLocks/>
              </p:cNvGrpSpPr>
              <p:nvPr userDrawn="1"/>
            </p:nvGrpSpPr>
            <p:grpSpPr bwMode="auto">
              <a:xfrm>
                <a:off x="5651501" y="-1"/>
                <a:ext cx="3492500" cy="6858002"/>
                <a:chOff x="3218569" y="332655"/>
                <a:chExt cx="3492500" cy="6858002"/>
              </a:xfrm>
            </p:grpSpPr>
            <p:sp>
              <p:nvSpPr>
                <p:cNvPr id="14" name="Freeform 34">
                  <a:extLst>
                    <a:ext uri="{FF2B5EF4-FFF2-40B4-BE49-F238E27FC236}">
                      <a16:creationId xmlns="" xmlns:a16="http://schemas.microsoft.com/office/drawing/2014/main" id="{7785AD4B-2FA9-473A-BAA0-09CA6855195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37013" y="3249"/>
                  <a:ext cx="1589088" cy="2247900"/>
                </a:xfrm>
                <a:custGeom>
                  <a:avLst/>
                  <a:gdLst>
                    <a:gd name="T0" fmla="*/ 1588564 w 1589612"/>
                    <a:gd name="T1" fmla="*/ 0 h 2247808"/>
                    <a:gd name="T2" fmla="*/ 1586298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4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" name="Freeform 35">
                  <a:extLst>
                    <a:ext uri="{FF2B5EF4-FFF2-40B4-BE49-F238E27FC236}">
                      <a16:creationId xmlns="" xmlns:a16="http://schemas.microsoft.com/office/drawing/2014/main" id="{61E5317B-7793-4C07-8920-100F9E70766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330362" y="2809950"/>
                  <a:ext cx="5268914" cy="3492500"/>
                </a:xfrm>
                <a:custGeom>
                  <a:avLst/>
                  <a:gdLst>
                    <a:gd name="T0" fmla="*/ 5269440 w 5268388"/>
                    <a:gd name="T1" fmla="*/ 3043462 h 3491881"/>
                    <a:gd name="T2" fmla="*/ 4967787 w 5268388"/>
                    <a:gd name="T3" fmla="*/ 3265385 h 3491881"/>
                    <a:gd name="T4" fmla="*/ 4649128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1 w 5268388"/>
                    <a:gd name="T11" fmla="*/ 3020452 h 3491881"/>
                    <a:gd name="T12" fmla="*/ 5269440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6" name="Group 15"/>
            <p:cNvGrpSpPr>
              <a:grpSpLocks/>
            </p:cNvGrpSpPr>
            <p:nvPr userDrawn="1"/>
          </p:nvGrpSpPr>
          <p:grpSpPr bwMode="auto">
            <a:xfrm rot="10800000">
              <a:off x="-39688" y="-28576"/>
              <a:ext cx="3492501" cy="6907215"/>
              <a:chOff x="5691188" y="-20639"/>
              <a:chExt cx="3492501" cy="6907215"/>
            </a:xfrm>
          </p:grpSpPr>
          <p:sp>
            <p:nvSpPr>
              <p:cNvPr id="7" name="Freeform 28">
                <a:extLst>
                  <a:ext uri="{FF2B5EF4-FFF2-40B4-BE49-F238E27FC236}">
                    <a16:creationId xmlns="" xmlns:a16="http://schemas.microsoft.com/office/drawing/2014/main" id="{2C5EB9B7-D383-4D8F-8259-10E6EAD506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5400000">
                <a:off x="7835107" y="859630"/>
                <a:ext cx="2209801" cy="449263"/>
              </a:xfrm>
              <a:custGeom>
                <a:avLst/>
                <a:gdLst>
                  <a:gd name="T0" fmla="*/ 2207532 w 2209800"/>
                  <a:gd name="T1" fmla="*/ 260093 h 449497"/>
                  <a:gd name="T2" fmla="*/ 2209802 w 2209800"/>
                  <a:gd name="T3" fmla="*/ 449029 h 449497"/>
                  <a:gd name="T4" fmla="*/ 0 w 2209800"/>
                  <a:gd name="T5" fmla="*/ 449029 h 449497"/>
                  <a:gd name="T6" fmla="*/ 318595 w 2209800"/>
                  <a:gd name="T7" fmla="*/ 221613 h 449497"/>
                  <a:gd name="T8" fmla="*/ 620188 w 2209800"/>
                  <a:gd name="T9" fmla="*/ 0 h 449497"/>
                  <a:gd name="T10" fmla="*/ 708589 w 2209800"/>
                  <a:gd name="T11" fmla="*/ 75813 h 449497"/>
                  <a:gd name="T12" fmla="*/ 2207532 w 2209800"/>
                  <a:gd name="T13" fmla="*/ 260093 h 449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09800" h="449497">
                    <a:moveTo>
                      <a:pt x="2207530" y="260364"/>
                    </a:moveTo>
                    <a:cubicBezTo>
                      <a:pt x="2208287" y="323408"/>
                      <a:pt x="2209043" y="386453"/>
                      <a:pt x="2209800" y="449497"/>
                    </a:cubicBezTo>
                    <a:lnTo>
                      <a:pt x="0" y="449497"/>
                    </a:lnTo>
                    <a:lnTo>
                      <a:pt x="318595" y="221843"/>
                    </a:lnTo>
                    <a:lnTo>
                      <a:pt x="620188" y="0"/>
                    </a:lnTo>
                    <a:lnTo>
                      <a:pt x="708589" y="75892"/>
                    </a:lnTo>
                    <a:cubicBezTo>
                      <a:pt x="1093369" y="386854"/>
                      <a:pt x="1498934" y="496026"/>
                      <a:pt x="2207530" y="2603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9" name="Group 17"/>
              <p:cNvGrpSpPr>
                <a:grpSpLocks/>
              </p:cNvGrpSpPr>
              <p:nvPr userDrawn="1"/>
            </p:nvGrpSpPr>
            <p:grpSpPr bwMode="auto">
              <a:xfrm>
                <a:off x="5691188" y="28573"/>
                <a:ext cx="3492501" cy="6858003"/>
                <a:chOff x="3258256" y="361229"/>
                <a:chExt cx="3492501" cy="6858003"/>
              </a:xfrm>
            </p:grpSpPr>
            <p:sp>
              <p:nvSpPr>
                <p:cNvPr id="10" name="Freeform 30">
                  <a:extLst>
                    <a:ext uri="{FF2B5EF4-FFF2-40B4-BE49-F238E27FC236}">
                      <a16:creationId xmlns="" xmlns:a16="http://schemas.microsoft.com/office/drawing/2014/main" id="{AE17131A-FEAC-45C8-B31C-DBCBCACC360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4754476" y="31823"/>
                  <a:ext cx="1589087" cy="2247900"/>
                </a:xfrm>
                <a:custGeom>
                  <a:avLst/>
                  <a:gdLst>
                    <a:gd name="T0" fmla="*/ 1588562 w 1589612"/>
                    <a:gd name="T1" fmla="*/ 0 h 2247808"/>
                    <a:gd name="T2" fmla="*/ 1586296 w 1589612"/>
                    <a:gd name="T3" fmla="*/ 2123672 h 2247808"/>
                    <a:gd name="T4" fmla="*/ 88343 w 1589612"/>
                    <a:gd name="T5" fmla="*/ 1929665 h 2247808"/>
                    <a:gd name="T6" fmla="*/ 0 w 1589612"/>
                    <a:gd name="T7" fmla="*/ 1853767 h 2247808"/>
                    <a:gd name="T8" fmla="*/ 29291 w 1589612"/>
                    <a:gd name="T9" fmla="*/ 1832205 h 2247808"/>
                    <a:gd name="T10" fmla="*/ 1588562 w 1589612"/>
                    <a:gd name="T11" fmla="*/ 0 h 22478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89612" h="2247808">
                      <a:moveTo>
                        <a:pt x="1589612" y="0"/>
                      </a:moveTo>
                      <a:cubicBezTo>
                        <a:pt x="1587798" y="707833"/>
                        <a:pt x="1589158" y="1415665"/>
                        <a:pt x="1587344" y="2123498"/>
                      </a:cubicBezTo>
                      <a:cubicBezTo>
                        <a:pt x="878747" y="2359160"/>
                        <a:pt x="473181" y="2240469"/>
                        <a:pt x="88401" y="1929507"/>
                      </a:cubicBezTo>
                      <a:lnTo>
                        <a:pt x="0" y="1853615"/>
                      </a:lnTo>
                      <a:lnTo>
                        <a:pt x="29311" y="1832055"/>
                      </a:lnTo>
                      <a:cubicBezTo>
                        <a:pt x="695290" y="1329014"/>
                        <a:pt x="1361878" y="727097"/>
                        <a:pt x="1589612" y="0"/>
                      </a:cubicBezTo>
                      <a:close/>
                    </a:path>
                  </a:pathLst>
                </a:custGeom>
                <a:solidFill>
                  <a:srgbClr val="C591AA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1" name="Freeform 31">
                  <a:extLst>
                    <a:ext uri="{FF2B5EF4-FFF2-40B4-BE49-F238E27FC236}">
                      <a16:creationId xmlns="" xmlns:a16="http://schemas.microsoft.com/office/drawing/2014/main" id="{5512B520-0772-475C-9D50-4A7CF41E348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5400000">
                  <a:off x="2370049" y="2838524"/>
                  <a:ext cx="5268915" cy="3492501"/>
                </a:xfrm>
                <a:custGeom>
                  <a:avLst/>
                  <a:gdLst>
                    <a:gd name="T0" fmla="*/ 5269442 w 5268388"/>
                    <a:gd name="T1" fmla="*/ 3043462 h 3491881"/>
                    <a:gd name="T2" fmla="*/ 4967789 w 5268388"/>
                    <a:gd name="T3" fmla="*/ 3265385 h 3491881"/>
                    <a:gd name="T4" fmla="*/ 4649130 w 5268388"/>
                    <a:gd name="T5" fmla="*/ 3493119 h 3491881"/>
                    <a:gd name="T6" fmla="*/ 0 w 5268388"/>
                    <a:gd name="T7" fmla="*/ 3493119 h 3491881"/>
                    <a:gd name="T8" fmla="*/ 0 w 5268388"/>
                    <a:gd name="T9" fmla="*/ 0 h 3491881"/>
                    <a:gd name="T10" fmla="*/ 5242643 w 5268388"/>
                    <a:gd name="T11" fmla="*/ 3020452 h 3491881"/>
                    <a:gd name="T12" fmla="*/ 5269442 w 5268388"/>
                    <a:gd name="T13" fmla="*/ 3043462 h 34918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268388" h="3491881">
                      <a:moveTo>
                        <a:pt x="5268388" y="3042384"/>
                      </a:moveTo>
                      <a:lnTo>
                        <a:pt x="4966795" y="3264227"/>
                      </a:lnTo>
                      <a:cubicBezTo>
                        <a:pt x="4857867" y="3342696"/>
                        <a:pt x="4750991" y="3418540"/>
                        <a:pt x="4648200" y="3491881"/>
                      </a:cubicBezTo>
                      <a:lnTo>
                        <a:pt x="0" y="3491881"/>
                      </a:lnTo>
                      <a:lnTo>
                        <a:pt x="0" y="0"/>
                      </a:lnTo>
                      <a:cubicBezTo>
                        <a:pt x="3578584" y="782204"/>
                        <a:pt x="4434892" y="2289012"/>
                        <a:pt x="5241595" y="3019382"/>
                      </a:cubicBezTo>
                      <a:lnTo>
                        <a:pt x="5268388" y="304238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6" name="Rectangle 36">
            <a:extLst>
              <a:ext uri="{FF2B5EF4-FFF2-40B4-BE49-F238E27FC236}">
                <a16:creationId xmlns="" xmlns:a16="http://schemas.microsoft.com/office/drawing/2014/main" id="{732EC44D-FE1C-471E-AC76-8DF80FB5F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287000" cy="686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ru-RU" sz="1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="" xmlns:a16="http://schemas.microsoft.com/office/drawing/2014/main" id="{DB6169BB-6C3B-49EC-82BA-C69AA5550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D1D81258-487E-4B41-B36F-4C72977BC1A7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771525" y="2130432"/>
            <a:ext cx="874395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1C2B39-F252-4071-80B7-D449A0B1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" y="6356357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7355A4-587C-4567-B86C-89D95B406528}" type="datetime1">
              <a:rPr lang="ru-RU" altLang="ru-RU"/>
              <a:pPr>
                <a:defRPr/>
              </a:pPr>
              <a:t>27.03.2018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CFC7EE-98BA-4726-B5DE-3A8ADFE9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4725" y="6356357"/>
            <a:ext cx="32575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7F9827-BD52-41E7-A7F7-2E9AA7EA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356357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09625CE9-F9A6-42C1-9EA4-EFAF946A802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3">
            <a:extLst>
              <a:ext uri="{FF2B5EF4-FFF2-40B4-BE49-F238E27FC236}">
                <a16:creationId xmlns="" xmlns:a16="http://schemas.microsoft.com/office/drawing/2014/main" id="{FA5529E5-C51B-4836-BBAE-2C28C988D1E3}"/>
              </a:ext>
            </a:extLst>
          </p:cNvPr>
          <p:cNvSpPr/>
          <p:nvPr userDrawn="1"/>
        </p:nvSpPr>
        <p:spPr bwMode="gray">
          <a:xfrm>
            <a:off x="0" y="6597650"/>
            <a:ext cx="10287000" cy="2873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Courier New" panose="02070309020205020404" pitchFamily="49" charset="0"/>
              <a:buNone/>
              <a:defRPr/>
            </a:pPr>
            <a:endParaRPr lang="en-US" altLang="ru-RU" sz="16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64335" y="2372791"/>
            <a:ext cx="9558339" cy="1344257"/>
          </a:xfrm>
        </p:spPr>
        <p:txBody>
          <a:bodyPr/>
          <a:lstStyle>
            <a:lvl1pPr>
              <a:defRPr sz="3800" b="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ru-RU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64330" y="3813054"/>
            <a:ext cx="9558340" cy="1535764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 bwMode="gray">
          <a:xfrm>
            <a:off x="364333" y="6189514"/>
            <a:ext cx="9558336" cy="2159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95"/>
          <p:cNvGrpSpPr>
            <a:grpSpLocks/>
          </p:cNvGrpSpPr>
          <p:nvPr userDrawn="1"/>
        </p:nvGrpSpPr>
        <p:grpSpPr bwMode="auto">
          <a:xfrm>
            <a:off x="364331" y="-420688"/>
            <a:ext cx="9558338" cy="287338"/>
            <a:chOff x="323850" y="-531550"/>
            <a:chExt cx="8496740" cy="432060"/>
          </a:xfrm>
        </p:grpSpPr>
        <p:cxnSp>
          <p:nvCxnSpPr>
            <p:cNvPr id="4" name="Gerade Verbindung 96">
              <a:extLst>
                <a:ext uri="{FF2B5EF4-FFF2-40B4-BE49-F238E27FC236}">
                  <a16:creationId xmlns="" xmlns:a16="http://schemas.microsoft.com/office/drawing/2014/main" id="{4C0D82B3-391F-4CB6-B09C-2A616BF36654}"/>
                </a:ext>
              </a:extLst>
            </p:cNvPr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97">
              <a:extLst>
                <a:ext uri="{FF2B5EF4-FFF2-40B4-BE49-F238E27FC236}">
                  <a16:creationId xmlns="" xmlns:a16="http://schemas.microsoft.com/office/drawing/2014/main" id="{E019AB77-87DA-404D-9B2A-626673D7FFD7}"/>
                </a:ext>
              </a:extLst>
            </p:cNvPr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98">
              <a:extLst>
                <a:ext uri="{FF2B5EF4-FFF2-40B4-BE49-F238E27FC236}">
                  <a16:creationId xmlns="" xmlns:a16="http://schemas.microsoft.com/office/drawing/2014/main" id="{832D0986-4FC9-4EFC-B6CD-B2E2D7B1C587}"/>
                </a:ext>
              </a:extLst>
            </p:cNvPr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99">
              <a:extLst>
                <a:ext uri="{FF2B5EF4-FFF2-40B4-BE49-F238E27FC236}">
                  <a16:creationId xmlns="" xmlns:a16="http://schemas.microsoft.com/office/drawing/2014/main" id="{04FD51EC-2703-42AC-9A9E-CDBB1DCEA450}"/>
                </a:ext>
              </a:extLst>
            </p:cNvPr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00">
              <a:extLst>
                <a:ext uri="{FF2B5EF4-FFF2-40B4-BE49-F238E27FC236}">
                  <a16:creationId xmlns="" xmlns:a16="http://schemas.microsoft.com/office/drawing/2014/main" id="{18657E01-88E0-47C1-9A81-91A96FC1E99F}"/>
                </a:ext>
              </a:extLst>
            </p:cNvPr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101">
              <a:extLst>
                <a:ext uri="{FF2B5EF4-FFF2-40B4-BE49-F238E27FC236}">
                  <a16:creationId xmlns="" xmlns:a16="http://schemas.microsoft.com/office/drawing/2014/main" id="{47FE645C-6A4B-4E07-9F3F-1B4A2B1EA22C}"/>
                </a:ext>
              </a:extLst>
            </p:cNvPr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02">
              <a:extLst>
                <a:ext uri="{FF2B5EF4-FFF2-40B4-BE49-F238E27FC236}">
                  <a16:creationId xmlns="" xmlns:a16="http://schemas.microsoft.com/office/drawing/2014/main" id="{536E47D6-E042-49CA-BECD-23A1D9EC8704}"/>
                </a:ext>
              </a:extLst>
            </p:cNvPr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3">
              <a:extLst>
                <a:ext uri="{FF2B5EF4-FFF2-40B4-BE49-F238E27FC236}">
                  <a16:creationId xmlns="" xmlns:a16="http://schemas.microsoft.com/office/drawing/2014/main" id="{50365591-D024-453A-BB1C-36438DA12E94}"/>
                </a:ext>
              </a:extLst>
            </p:cNvPr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04">
              <a:extLst>
                <a:ext uri="{FF2B5EF4-FFF2-40B4-BE49-F238E27FC236}">
                  <a16:creationId xmlns="" xmlns:a16="http://schemas.microsoft.com/office/drawing/2014/main" id="{856A3454-5438-443B-BAF0-033FB543EC3F}"/>
                </a:ext>
              </a:extLst>
            </p:cNvPr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05">
              <a:extLst>
                <a:ext uri="{FF2B5EF4-FFF2-40B4-BE49-F238E27FC236}">
                  <a16:creationId xmlns="" xmlns:a16="http://schemas.microsoft.com/office/drawing/2014/main" id="{71D19D09-950B-4BC8-83E6-3BCE41628863}"/>
                </a:ext>
              </a:extLst>
            </p:cNvPr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06">
              <a:extLst>
                <a:ext uri="{FF2B5EF4-FFF2-40B4-BE49-F238E27FC236}">
                  <a16:creationId xmlns="" xmlns:a16="http://schemas.microsoft.com/office/drawing/2014/main" id="{6CDEFA33-151F-429F-B67E-139979F10C38}"/>
                </a:ext>
              </a:extLst>
            </p:cNvPr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07">
              <a:extLst>
                <a:ext uri="{FF2B5EF4-FFF2-40B4-BE49-F238E27FC236}">
                  <a16:creationId xmlns="" xmlns:a16="http://schemas.microsoft.com/office/drawing/2014/main" id="{EEFC142B-DE03-40F2-AA39-FB3BDD8B2D20}"/>
                </a:ext>
              </a:extLst>
            </p:cNvPr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108"/>
          <p:cNvGrpSpPr>
            <a:grpSpLocks/>
          </p:cNvGrpSpPr>
          <p:nvPr userDrawn="1"/>
        </p:nvGrpSpPr>
        <p:grpSpPr bwMode="auto">
          <a:xfrm>
            <a:off x="364331" y="6981825"/>
            <a:ext cx="9558338" cy="287338"/>
            <a:chOff x="323850" y="-531550"/>
            <a:chExt cx="8496740" cy="432060"/>
          </a:xfrm>
        </p:grpSpPr>
        <p:cxnSp>
          <p:nvCxnSpPr>
            <p:cNvPr id="17" name="Gerade Verbindung 109">
              <a:extLst>
                <a:ext uri="{FF2B5EF4-FFF2-40B4-BE49-F238E27FC236}">
                  <a16:creationId xmlns="" xmlns:a16="http://schemas.microsoft.com/office/drawing/2014/main" id="{2118609C-35FC-402C-8130-AAE2545DF7F6}"/>
                </a:ext>
              </a:extLst>
            </p:cNvPr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10">
              <a:extLst>
                <a:ext uri="{FF2B5EF4-FFF2-40B4-BE49-F238E27FC236}">
                  <a16:creationId xmlns="" xmlns:a16="http://schemas.microsoft.com/office/drawing/2014/main" id="{D3967FD2-8A96-4C87-9B2C-C125E78C180A}"/>
                </a:ext>
              </a:extLst>
            </p:cNvPr>
            <p:cNvCxnSpPr/>
            <p:nvPr userDrawn="1"/>
          </p:nvCxnSpPr>
          <p:spPr bwMode="gray">
            <a:xfrm rot="5400000">
              <a:off x="1403287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11">
              <a:extLst>
                <a:ext uri="{FF2B5EF4-FFF2-40B4-BE49-F238E27FC236}">
                  <a16:creationId xmlns="" xmlns:a16="http://schemas.microsoft.com/office/drawing/2014/main" id="{55EEEC98-5555-4B4A-BFEF-B6C090E42CF7}"/>
                </a:ext>
              </a:extLst>
            </p:cNvPr>
            <p:cNvCxnSpPr/>
            <p:nvPr userDrawn="1"/>
          </p:nvCxnSpPr>
          <p:spPr bwMode="gray">
            <a:xfrm rot="5400000">
              <a:off x="154775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12">
              <a:extLst>
                <a:ext uri="{FF2B5EF4-FFF2-40B4-BE49-F238E27FC236}">
                  <a16:creationId xmlns="" xmlns:a16="http://schemas.microsoft.com/office/drawing/2014/main" id="{E5FF5771-B44D-4A81-9FEE-864D19CF78FC}"/>
                </a:ext>
              </a:extLst>
            </p:cNvPr>
            <p:cNvCxnSpPr/>
            <p:nvPr userDrawn="1"/>
          </p:nvCxnSpPr>
          <p:spPr bwMode="gray">
            <a:xfrm rot="5400000">
              <a:off x="2843225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13">
              <a:extLst>
                <a:ext uri="{FF2B5EF4-FFF2-40B4-BE49-F238E27FC236}">
                  <a16:creationId xmlns="" xmlns:a16="http://schemas.microsoft.com/office/drawing/2014/main" id="{36146571-37E9-4C26-A082-A1945EE9A7CD}"/>
                </a:ext>
              </a:extLst>
            </p:cNvPr>
            <p:cNvCxnSpPr/>
            <p:nvPr userDrawn="1"/>
          </p:nvCxnSpPr>
          <p:spPr bwMode="gray">
            <a:xfrm rot="5400000">
              <a:off x="2987694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14">
              <a:extLst>
                <a:ext uri="{FF2B5EF4-FFF2-40B4-BE49-F238E27FC236}">
                  <a16:creationId xmlns="" xmlns:a16="http://schemas.microsoft.com/office/drawing/2014/main" id="{0EA73097-D5A1-42B2-B827-F6B5A4B1AF6C}"/>
                </a:ext>
              </a:extLst>
            </p:cNvPr>
            <p:cNvCxnSpPr/>
            <p:nvPr userDrawn="1"/>
          </p:nvCxnSpPr>
          <p:spPr bwMode="gray">
            <a:xfrm rot="5400000">
              <a:off x="4284749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15">
              <a:extLst>
                <a:ext uri="{FF2B5EF4-FFF2-40B4-BE49-F238E27FC236}">
                  <a16:creationId xmlns="" xmlns:a16="http://schemas.microsoft.com/office/drawing/2014/main" id="{8E3B52DD-31C1-44E6-A347-02283999EB08}"/>
                </a:ext>
              </a:extLst>
            </p:cNvPr>
            <p:cNvCxnSpPr/>
            <p:nvPr userDrawn="1"/>
          </p:nvCxnSpPr>
          <p:spPr bwMode="gray">
            <a:xfrm rot="5400000">
              <a:off x="4427632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16">
              <a:extLst>
                <a:ext uri="{FF2B5EF4-FFF2-40B4-BE49-F238E27FC236}">
                  <a16:creationId xmlns="" xmlns:a16="http://schemas.microsoft.com/office/drawing/2014/main" id="{72BCEB2F-1DD7-427C-8E75-C5AD07FF433B}"/>
                </a:ext>
              </a:extLst>
            </p:cNvPr>
            <p:cNvCxnSpPr/>
            <p:nvPr userDrawn="1"/>
          </p:nvCxnSpPr>
          <p:spPr bwMode="gray">
            <a:xfrm rot="5400000">
              <a:off x="5724686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17">
              <a:extLst>
                <a:ext uri="{FF2B5EF4-FFF2-40B4-BE49-F238E27FC236}">
                  <a16:creationId xmlns="" xmlns:a16="http://schemas.microsoft.com/office/drawing/2014/main" id="{03E3A8A9-9ECC-4CB3-BCED-9843E183125E}"/>
                </a:ext>
              </a:extLst>
            </p:cNvPr>
            <p:cNvCxnSpPr/>
            <p:nvPr userDrawn="1"/>
          </p:nvCxnSpPr>
          <p:spPr bwMode="gray">
            <a:xfrm rot="5400000">
              <a:off x="5867568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118">
              <a:extLst>
                <a:ext uri="{FF2B5EF4-FFF2-40B4-BE49-F238E27FC236}">
                  <a16:creationId xmlns="" xmlns:a16="http://schemas.microsoft.com/office/drawing/2014/main" id="{4087BE3F-7F41-444B-855E-5133BD167979}"/>
                </a:ext>
              </a:extLst>
            </p:cNvPr>
            <p:cNvCxnSpPr/>
            <p:nvPr userDrawn="1"/>
          </p:nvCxnSpPr>
          <p:spPr bwMode="gray">
            <a:xfrm rot="5400000">
              <a:off x="716462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119">
              <a:extLst>
                <a:ext uri="{FF2B5EF4-FFF2-40B4-BE49-F238E27FC236}">
                  <a16:creationId xmlns="" xmlns:a16="http://schemas.microsoft.com/office/drawing/2014/main" id="{DFC8E97B-A0A5-4F8F-BA0D-E81B45A0EF2F}"/>
                </a:ext>
              </a:extLst>
            </p:cNvPr>
            <p:cNvCxnSpPr/>
            <p:nvPr userDrawn="1"/>
          </p:nvCxnSpPr>
          <p:spPr bwMode="gray">
            <a:xfrm rot="5400000">
              <a:off x="7309093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120">
              <a:extLst>
                <a:ext uri="{FF2B5EF4-FFF2-40B4-BE49-F238E27FC236}">
                  <a16:creationId xmlns="" xmlns:a16="http://schemas.microsoft.com/office/drawing/2014/main" id="{6D630BF6-C20E-44FC-BC5A-EB91CD5A4B27}"/>
                </a:ext>
              </a:extLst>
            </p:cNvPr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121"/>
          <p:cNvGrpSpPr>
            <a:grpSpLocks/>
          </p:cNvGrpSpPr>
          <p:nvPr userDrawn="1"/>
        </p:nvGrpSpPr>
        <p:grpSpPr bwMode="auto">
          <a:xfrm>
            <a:off x="10408444" y="1028700"/>
            <a:ext cx="244674" cy="5568950"/>
            <a:chOff x="9252650" y="771500"/>
            <a:chExt cx="216030" cy="4176580"/>
          </a:xfrm>
        </p:grpSpPr>
        <p:cxnSp>
          <p:nvCxnSpPr>
            <p:cNvPr id="30" name="Gerade Verbindung 122">
              <a:extLst>
                <a:ext uri="{FF2B5EF4-FFF2-40B4-BE49-F238E27FC236}">
                  <a16:creationId xmlns="" xmlns:a16="http://schemas.microsoft.com/office/drawing/2014/main" id="{A944330F-B6FB-4532-8B9F-1A45F716F1FD}"/>
                </a:ext>
              </a:extLst>
            </p:cNvPr>
            <p:cNvCxnSpPr/>
            <p:nvPr userDrawn="1"/>
          </p:nvCxnSpPr>
          <p:spPr bwMode="gray">
            <a:xfrm>
              <a:off x="9252650" y="986997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23">
              <a:extLst>
                <a:ext uri="{FF2B5EF4-FFF2-40B4-BE49-F238E27FC236}">
                  <a16:creationId xmlns="" xmlns:a16="http://schemas.microsoft.com/office/drawing/2014/main" id="{9EEEB4D3-2EB1-4CD8-B226-05F4CDD20403}"/>
                </a:ext>
              </a:extLst>
            </p:cNvPr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24">
              <a:extLst>
                <a:ext uri="{FF2B5EF4-FFF2-40B4-BE49-F238E27FC236}">
                  <a16:creationId xmlns="" xmlns:a16="http://schemas.microsoft.com/office/drawing/2014/main" id="{499E1777-5094-4C51-AE14-940B88099BCC}"/>
                </a:ext>
              </a:extLst>
            </p:cNvPr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25">
              <a:extLst>
                <a:ext uri="{FF2B5EF4-FFF2-40B4-BE49-F238E27FC236}">
                  <a16:creationId xmlns="" xmlns:a16="http://schemas.microsoft.com/office/drawing/2014/main" id="{C7EC48BD-68EA-4F98-8CB0-43BF8EAA58E7}"/>
                </a:ext>
              </a:extLst>
            </p:cNvPr>
            <p:cNvCxnSpPr/>
            <p:nvPr userDrawn="1"/>
          </p:nvCxnSpPr>
          <p:spPr bwMode="gray">
            <a:xfrm>
              <a:off x="9252650" y="4804019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26">
              <a:extLst>
                <a:ext uri="{FF2B5EF4-FFF2-40B4-BE49-F238E27FC236}">
                  <a16:creationId xmlns="" xmlns:a16="http://schemas.microsoft.com/office/drawing/2014/main" id="{5F4D2C41-BF2A-46DB-BC0A-978E6448EB8E}"/>
                </a:ext>
              </a:extLst>
            </p:cNvPr>
            <p:cNvCxnSpPr/>
            <p:nvPr userDrawn="1"/>
          </p:nvCxnSpPr>
          <p:spPr bwMode="gray">
            <a:xfrm>
              <a:off x="9252650" y="41563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127">
              <a:extLst>
                <a:ext uri="{FF2B5EF4-FFF2-40B4-BE49-F238E27FC236}">
                  <a16:creationId xmlns="" xmlns:a16="http://schemas.microsoft.com/office/drawing/2014/main" id="{D1F2641F-8164-4BD6-9691-2B65C4944855}"/>
                </a:ext>
              </a:extLst>
            </p:cNvPr>
            <p:cNvCxnSpPr/>
            <p:nvPr userDrawn="1"/>
          </p:nvCxnSpPr>
          <p:spPr bwMode="gray">
            <a:xfrm>
              <a:off x="9252650" y="401227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128">
              <a:extLst>
                <a:ext uri="{FF2B5EF4-FFF2-40B4-BE49-F238E27FC236}">
                  <a16:creationId xmlns="" xmlns:a16="http://schemas.microsoft.com/office/drawing/2014/main" id="{FB733DFD-3DF2-4906-9BB2-633A2AF7F419}"/>
                </a:ext>
              </a:extLst>
            </p:cNvPr>
            <p:cNvCxnSpPr/>
            <p:nvPr userDrawn="1"/>
          </p:nvCxnSpPr>
          <p:spPr bwMode="gray">
            <a:xfrm>
              <a:off x="9252650" y="3363409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29">
              <a:extLst>
                <a:ext uri="{FF2B5EF4-FFF2-40B4-BE49-F238E27FC236}">
                  <a16:creationId xmlns="" xmlns:a16="http://schemas.microsoft.com/office/drawing/2014/main" id="{448937D7-7786-48C8-A15A-B810D0035940}"/>
                </a:ext>
              </a:extLst>
            </p:cNvPr>
            <p:cNvCxnSpPr/>
            <p:nvPr userDrawn="1"/>
          </p:nvCxnSpPr>
          <p:spPr bwMode="gray">
            <a:xfrm>
              <a:off x="9252650" y="3219347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130">
              <a:extLst>
                <a:ext uri="{FF2B5EF4-FFF2-40B4-BE49-F238E27FC236}">
                  <a16:creationId xmlns="" xmlns:a16="http://schemas.microsoft.com/office/drawing/2014/main" id="{4C49382A-F605-4975-B7E8-FF2AAE969729}"/>
                </a:ext>
              </a:extLst>
            </p:cNvPr>
            <p:cNvCxnSpPr/>
            <p:nvPr userDrawn="1"/>
          </p:nvCxnSpPr>
          <p:spPr bwMode="gray">
            <a:xfrm>
              <a:off x="9252650" y="257166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31">
              <a:extLst>
                <a:ext uri="{FF2B5EF4-FFF2-40B4-BE49-F238E27FC236}">
                  <a16:creationId xmlns="" xmlns:a16="http://schemas.microsoft.com/office/drawing/2014/main" id="{761824F5-4F4F-4F47-B205-4BB31E285BF6}"/>
                </a:ext>
              </a:extLst>
            </p:cNvPr>
            <p:cNvCxnSpPr/>
            <p:nvPr userDrawn="1"/>
          </p:nvCxnSpPr>
          <p:spPr bwMode="gray">
            <a:xfrm>
              <a:off x="9252650" y="2427607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32">
              <a:extLst>
                <a:ext uri="{FF2B5EF4-FFF2-40B4-BE49-F238E27FC236}">
                  <a16:creationId xmlns="" xmlns:a16="http://schemas.microsoft.com/office/drawing/2014/main" id="{C655C535-0ADB-4E88-A238-C80D9EE36830}"/>
                </a:ext>
              </a:extLst>
            </p:cNvPr>
            <p:cNvCxnSpPr/>
            <p:nvPr userDrawn="1"/>
          </p:nvCxnSpPr>
          <p:spPr bwMode="gray">
            <a:xfrm>
              <a:off x="9252650" y="1779928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133">
              <a:extLst>
                <a:ext uri="{FF2B5EF4-FFF2-40B4-BE49-F238E27FC236}">
                  <a16:creationId xmlns="" xmlns:a16="http://schemas.microsoft.com/office/drawing/2014/main" id="{B40034D5-E4CD-4C80-9036-E0262B4E3E36}"/>
                </a:ext>
              </a:extLst>
            </p:cNvPr>
            <p:cNvCxnSpPr/>
            <p:nvPr userDrawn="1"/>
          </p:nvCxnSpPr>
          <p:spPr bwMode="gray">
            <a:xfrm>
              <a:off x="9252650" y="1635866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134">
              <a:extLst>
                <a:ext uri="{FF2B5EF4-FFF2-40B4-BE49-F238E27FC236}">
                  <a16:creationId xmlns="" xmlns:a16="http://schemas.microsoft.com/office/drawing/2014/main" id="{71E43B63-15FB-4905-802D-2EA448437C09}"/>
                </a:ext>
              </a:extLst>
            </p:cNvPr>
            <p:cNvCxnSpPr/>
            <p:nvPr userDrawn="1"/>
          </p:nvCxnSpPr>
          <p:spPr bwMode="gray">
            <a:xfrm>
              <a:off x="9252650" y="4732584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hteck 2">
            <a:extLst>
              <a:ext uri="{FF2B5EF4-FFF2-40B4-BE49-F238E27FC236}">
                <a16:creationId xmlns="" xmlns:a16="http://schemas.microsoft.com/office/drawing/2014/main" id="{4DE09CBA-6835-46A0-8A8A-5FA7095EC052}"/>
              </a:ext>
            </a:extLst>
          </p:cNvPr>
          <p:cNvSpPr/>
          <p:nvPr userDrawn="1"/>
        </p:nvSpPr>
        <p:spPr bwMode="gray">
          <a:xfrm>
            <a:off x="0" y="0"/>
            <a:ext cx="10287000" cy="22415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Courier New" panose="02070309020205020404" pitchFamily="49" charset="0"/>
              <a:buNone/>
              <a:defRPr/>
            </a:pPr>
            <a:endParaRPr lang="de-DE" altLang="ru-RU" sz="16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0" y="2372857"/>
            <a:ext cx="10287000" cy="2112293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324000" tIns="0" rIns="324000" bIns="0" spcCol="0" rtlCol="0" fromWordArt="0" anchor="ctr" forceAA="0"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8300" y="784800"/>
            <a:ext cx="94689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300" y="1760400"/>
            <a:ext cx="754515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="" xmlns:a16="http://schemas.microsoft.com/office/drawing/2014/main" id="{404EF79F-6B2B-4512-9720-1D55E41F0EF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14350" y="6356357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Author | 00 Month Year</a:t>
            </a:r>
            <a:endParaRPr lang="sv-SE" altLang="ru-RU"/>
          </a:p>
        </p:txBody>
      </p:sp>
      <p:sp>
        <p:nvSpPr>
          <p:cNvPr id="6" name="Slide Number Placeholder 11">
            <a:extLst>
              <a:ext uri="{FF2B5EF4-FFF2-40B4-BE49-F238E27FC236}">
                <a16:creationId xmlns="" xmlns:a16="http://schemas.microsoft.com/office/drawing/2014/main" id="{18A3CB98-EC3A-4AF6-9260-4BF94180CF6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372350" y="6356357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904B0B55-F424-4BC1-BE1A-51636FDC5ADD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8" name="Footer Placeholder 12">
            <a:extLst>
              <a:ext uri="{FF2B5EF4-FFF2-40B4-BE49-F238E27FC236}">
                <a16:creationId xmlns="" xmlns:a16="http://schemas.microsoft.com/office/drawing/2014/main" id="{9A279EC1-3E68-417D-9038-84EFA8A0D2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14725" y="6356357"/>
            <a:ext cx="32575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altLang="ru-RU"/>
              <a:t>Set area descriptor | Sub level 1</a:t>
            </a:r>
            <a:endParaRPr lang="sv-SE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77826" name="think-cell Slide" r:id="rId3" imgW="360" imgH="360" progId="">
              <p:embed/>
            </p:oleObj>
          </a:graphicData>
        </a:graphic>
      </p:graphicFrame>
      <p:pic>
        <p:nvPicPr>
          <p:cNvPr id="5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4331" y="981075"/>
            <a:ext cx="9552980" cy="5040314"/>
          </a:xfrm>
        </p:spPr>
        <p:txBody>
          <a:bodyPr/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44ABB1-D2AA-4E1E-9C9A-A33D91B14F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B9E120B6-03B9-41D9-8596-E361F6DEBF5F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78850" name="think-cell Slide" r:id="rId3" imgW="360" imgH="360" progId="">
              <p:embed/>
            </p:oleObj>
          </a:graphicData>
        </a:graphic>
      </p:graphicFrame>
      <p:pic>
        <p:nvPicPr>
          <p:cNvPr id="4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2303163-E925-4177-9CE3-C8C188960F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A974BACB-DC1A-4FA7-9306-AABA96CDFEF7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79874" name="think-cell Slide" r:id="rId3" imgW="360" imgH="360" progId="">
              <p:embed/>
            </p:oleObj>
          </a:graphicData>
        </a:graphic>
      </p:graphicFrame>
      <p:pic>
        <p:nvPicPr>
          <p:cNvPr id="4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3B1EBDC-50FA-45EC-A31D-30043E7DC4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96E16416-81D0-4030-9308-1B71979CCEE7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615F4-7EDB-40BF-B27A-1FA150A1F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26D3E299-B0A5-4055-A2B1-F7C13A798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" y="6356357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BE18B08-F251-4405-9A36-0E70753BFB0E}" type="datetime1">
              <a:rPr lang="ru-RU" altLang="ru-RU"/>
              <a:pPr>
                <a:defRPr/>
              </a:pPr>
              <a:t>27.03.2018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5D328595-582F-4818-92CE-CDD8183C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4725" y="6356357"/>
            <a:ext cx="32575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D963BFE2-0E6B-4023-A621-C5582F8B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2350" y="6356357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BFF706FF-7A17-4C4E-9A32-CB2CA87A70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80898" name="think-cell Slide" r:id="rId3" imgW="360" imgH="360" progId="">
              <p:embed/>
            </p:oleObj>
          </a:graphicData>
        </a:graphic>
      </p:graphicFrame>
      <p:pic>
        <p:nvPicPr>
          <p:cNvPr id="4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E031C1B-CAD7-4ACD-AE8C-DC9DE8B00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34F19042-DA23-4611-A511-07878E839FF5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81922" name="think-cell Slide" r:id="rId3" imgW="360" imgH="360" progId="">
              <p:embed/>
            </p:oleObj>
          </a:graphicData>
        </a:graphic>
      </p:graphicFrame>
      <p:pic>
        <p:nvPicPr>
          <p:cNvPr id="4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EC99C60-ADBE-4E7D-B7F8-EAED91E33A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D161ED67-BE98-40E1-B5A0-A6A8D74CF16F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91" y="1595"/>
          <a:ext cx="1785" cy="1587"/>
        </p:xfrm>
        <a:graphic>
          <a:graphicData uri="http://schemas.openxmlformats.org/presentationml/2006/ole">
            <p:oleObj spid="_x0000_s82946" name="think-cell Slide" r:id="rId3" imgW="360" imgH="360" progId="">
              <p:embed/>
            </p:oleObj>
          </a:graphicData>
        </a:graphic>
      </p:graphicFrame>
      <p:pic>
        <p:nvPicPr>
          <p:cNvPr id="4" name="Picture 25" descr="symbicort logo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327956" y="6211895"/>
            <a:ext cx="582216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4331" y="196852"/>
            <a:ext cx="9552980" cy="588989"/>
          </a:xfrm>
        </p:spPr>
        <p:txBody>
          <a:bodyPr/>
          <a:lstStyle>
            <a:lvl1pPr>
              <a:defRPr lang="en-GB" sz="2400" b="1" dirty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BD0063A-2775-4583-9E8F-35628BC74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7539" y="6561138"/>
            <a:ext cx="360759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0FED0301-E796-49D8-BCB8-3228A6063E30}" type="slidenum">
              <a:rPr lang="en-US" altLang="ru-RU"/>
              <a:pPr/>
              <a:t>‹#›</a:t>
            </a:fld>
            <a:r>
              <a:rPr lang="en-US" altLang="ru-RU"/>
              <a:t> </a:t>
            </a: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607" y="76200"/>
            <a:ext cx="9677996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62600" y="1981200"/>
            <a:ext cx="8761809" cy="411480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 userDrawn="1"/>
        </p:nvSpPr>
        <p:spPr bwMode="auto">
          <a:xfrm>
            <a:off x="526856" y="1125538"/>
            <a:ext cx="923329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1"/>
          </p:nvPr>
        </p:nvSpPr>
        <p:spPr>
          <a:xfrm>
            <a:off x="525991" y="6237312"/>
            <a:ext cx="9235025" cy="338554"/>
          </a:xfrm>
        </p:spPr>
        <p:txBody>
          <a:bodyPr anchor="b"/>
          <a:lstStyle>
            <a:lvl1pPr marL="0" indent="0" algn="r"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  <a:latin typeface="+mn-lt"/>
              </a:defRPr>
            </a:lvl1pPr>
            <a:lvl2pPr marL="234950" indent="0">
              <a:buFont typeface="Arial" pitchFamily="34" charset="0"/>
              <a:buNone/>
              <a:defRPr/>
            </a:lvl2pPr>
            <a:lvl3pPr marL="400050" indent="0">
              <a:buFont typeface="Arial" pitchFamily="34" charset="0"/>
              <a:buNone/>
              <a:defRPr/>
            </a:lvl3pPr>
            <a:lvl4pPr marL="579437" indent="0">
              <a:buFont typeface="Arial" pitchFamily="34" charset="0"/>
              <a:buNone/>
              <a:defRPr/>
            </a:lvl4pPr>
            <a:lvl5pPr marL="754062" indent="0">
              <a:buFont typeface="Arial" pitchFamily="34" charset="0"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131" y="244475"/>
            <a:ext cx="922788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/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6AE7-9E6D-4790-A294-98A167B85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7EDC-F728-41F4-8EAC-8E1397FE5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3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2725" y="273056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3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6E74D-0B68-4BB3-A4A0-995A334AA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E314-417A-4680-8F09-C3B99E05B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9D9145-AB7C-4AE0-80A6-51AF915C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814" r:id="rId16"/>
    <p:sldLayoutId id="214748381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07231" y="0"/>
            <a:ext cx="887253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7231" y="1825625"/>
            <a:ext cx="887253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  <p:sldLayoutId id="2147483802" r:id="rId28"/>
    <p:sldLayoutId id="2147483803" r:id="rId29"/>
    <p:sldLayoutId id="2147483804" r:id="rId30"/>
    <p:sldLayoutId id="2147483805" r:id="rId31"/>
    <p:sldLayoutId id="2147483806" r:id="rId32"/>
    <p:sldLayoutId id="2147483807" r:id="rId33"/>
    <p:sldLayoutId id="2147483808" r:id="rId34"/>
    <p:sldLayoutId id="2147483809" r:id="rId35"/>
    <p:sldLayoutId id="2147483810" r:id="rId36"/>
    <p:sldLayoutId id="2147483811" r:id="rId37"/>
    <p:sldLayoutId id="2147483812" r:id="rId38"/>
    <p:sldLayoutId id="2147483813" r:id="rId39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kern="1200">
          <a:solidFill>
            <a:srgbClr val="000000"/>
          </a:solidFill>
          <a:latin typeface="+mj-lt"/>
          <a:ea typeface="Meiryo" panose="020B0604030504040204" pitchFamily="34" charset="-128"/>
          <a:cs typeface="Meiryo" panose="020B0604030504040204" pitchFamily="34" charset="-128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Calibri" pitchFamily="34" charset="0"/>
          <a:ea typeface="Meiryo" pitchFamily="34" charset="-128"/>
          <a:cs typeface="Meiryo" pitchFamily="34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Calibri" pitchFamily="34" charset="0"/>
          <a:ea typeface="Meiryo" pitchFamily="34" charset="-128"/>
          <a:cs typeface="Meiryo" pitchFamily="34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Calibri" pitchFamily="34" charset="0"/>
          <a:ea typeface="Meiryo" pitchFamily="34" charset="-128"/>
          <a:cs typeface="Meiryo" pitchFamily="34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Calibri" pitchFamily="34" charset="0"/>
          <a:ea typeface="Meiryo" pitchFamily="34" charset="-128"/>
          <a:cs typeface="Meiryo" pitchFamily="34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Calibri" pitchFamily="34" charset="0"/>
          <a:ea typeface="Meiryo" pitchFamily="34" charset="-12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Calibri" pitchFamily="34" charset="0"/>
          <a:ea typeface="Meiryo" pitchFamily="34" charset="-12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Calibri" pitchFamily="34" charset="0"/>
          <a:ea typeface="Meiryo" pitchFamily="34" charset="-12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Calibri" pitchFamily="34" charset="0"/>
          <a:ea typeface="Meiryo" pitchFamily="34" charset="-128"/>
        </a:defRPr>
      </a:lvl9pPr>
    </p:titleStyle>
    <p:bodyStyle>
      <a:lvl1pPr marL="342900" indent="-34290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defRPr sz="1500" kern="1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342900" indent="1143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defRPr sz="1500" kern="1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685800" indent="2286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defRPr sz="1500" kern="1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028700" indent="3429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defRPr sz="1500" kern="1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1371600" indent="4572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defRPr sz="1500" kern="1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asthma.org/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oleObject" Target="../embeddings/oleObject19.bin"/><Relationship Id="rId2" Type="http://schemas.openxmlformats.org/officeDocument/2006/relationships/tags" Target="../tags/tag1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85782" y="1428736"/>
            <a:ext cx="8743950" cy="2811463"/>
          </a:xfrm>
        </p:spPr>
        <p:txBody>
          <a:bodyPr/>
          <a:lstStyle/>
          <a:p>
            <a:pPr eaLnBrk="1" hangingPunct="1"/>
            <a:r>
              <a:rPr lang="ru-RU" sz="5400" dirty="0" smtClean="0">
                <a:solidFill>
                  <a:schemeClr val="hlink"/>
                </a:solidFill>
              </a:rPr>
              <a:t/>
            </a:r>
            <a:br>
              <a:rPr lang="ru-RU" sz="5400" dirty="0" smtClean="0">
                <a:solidFill>
                  <a:schemeClr val="hlink"/>
                </a:solidFill>
              </a:rPr>
            </a:br>
            <a:r>
              <a:rPr lang="ru-RU" sz="5400" dirty="0" smtClean="0">
                <a:solidFill>
                  <a:schemeClr val="hlink"/>
                </a:solidFill>
              </a:rPr>
              <a:t>Профессиональная </a:t>
            </a:r>
            <a:br>
              <a:rPr lang="ru-RU" sz="5400" dirty="0" smtClean="0">
                <a:solidFill>
                  <a:schemeClr val="hlink"/>
                </a:solidFill>
              </a:rPr>
            </a:br>
            <a:r>
              <a:rPr lang="ru-RU" sz="5400" dirty="0" smtClean="0">
                <a:solidFill>
                  <a:schemeClr val="hlink"/>
                </a:solidFill>
              </a:rPr>
              <a:t>бронхиальная астма.</a:t>
            </a:r>
            <a:br>
              <a:rPr lang="ru-RU" sz="5400" dirty="0" smtClean="0">
                <a:solidFill>
                  <a:schemeClr val="hlink"/>
                </a:solidFill>
              </a:rPr>
            </a:br>
            <a:r>
              <a:rPr lang="ru-RU" sz="5400" dirty="0" smtClean="0">
                <a:solidFill>
                  <a:schemeClr val="hlink"/>
                </a:solidFill>
              </a:rPr>
              <a:t>Клинические рекомендации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28592" y="500042"/>
            <a:ext cx="9644130" cy="600079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   Перечень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профессий, у представителей которых наиболее часто, по отчетам органов здравоохранения, развивается профессиональная астма</a:t>
            </a:r>
          </a:p>
          <a:p>
            <a:pPr eaLnBrk="1" hangingPunct="1">
              <a:lnSpc>
                <a:spcPct val="80000"/>
              </a:lnSpc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сварщики, </a:t>
            </a:r>
          </a:p>
          <a:p>
            <a:pPr eaLnBrk="1" hangingPunct="1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животноводы и работники птицефабрик, </a:t>
            </a:r>
          </a:p>
          <a:p>
            <a:pPr eaLnBrk="1" hangingPunct="1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работники химической и пищевой промышленности, </a:t>
            </a:r>
          </a:p>
          <a:p>
            <a:pPr eaLnBrk="1" hangingPunct="1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медицинские сестры и другие медицинские работники, </a:t>
            </a:r>
          </a:p>
          <a:p>
            <a:pPr eaLnBrk="1" hangingPunct="1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маляры и работники строительных специальностей,</a:t>
            </a:r>
          </a:p>
          <a:p>
            <a:pPr eaLnBrk="1" hangingPunct="1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 пекари, кондитеры, повара любой специальности</a:t>
            </a:r>
          </a:p>
          <a:p>
            <a:pPr eaLnBrk="1" hangingPunct="1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 парикмахеры,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28592" y="500042"/>
            <a:ext cx="9644130" cy="6000792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работники деревообрабатывающих производств</a:t>
            </a:r>
          </a:p>
          <a:p>
            <a:pPr eaLnBrk="1" hangingPunct="1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работники </a:t>
            </a:r>
            <a:r>
              <a:rPr lang="ru-RU" sz="2800" dirty="0" err="1" smtClean="0">
                <a:solidFill>
                  <a:schemeClr val="bg1"/>
                </a:solidFill>
              </a:rPr>
              <a:t>клининговых</a:t>
            </a:r>
            <a:r>
              <a:rPr lang="ru-RU" sz="2800" dirty="0" smtClean="0">
                <a:solidFill>
                  <a:schemeClr val="bg1"/>
                </a:solidFill>
              </a:rPr>
              <a:t> компаний, </a:t>
            </a:r>
          </a:p>
          <a:p>
            <a:pPr eaLnBrk="1" hangingPunct="1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производство электрического и электронного оборудования, </a:t>
            </a:r>
          </a:p>
          <a:p>
            <a:pPr eaLnBrk="1" hangingPunct="1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лесного хозяйства, </a:t>
            </a:r>
          </a:p>
          <a:p>
            <a:pPr eaLnBrk="1" hangingPunct="1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текстильной промышленности, </a:t>
            </a:r>
          </a:p>
          <a:p>
            <a:pPr eaLnBrk="1" hangingPunct="1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сотрудники лабораторий, </a:t>
            </a:r>
          </a:p>
          <a:p>
            <a:pPr eaLnBrk="1" hangingPunct="1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рабочие, занятые обработкой металлов, </a:t>
            </a:r>
          </a:p>
          <a:p>
            <a:pPr eaLnBrk="1" hangingPunct="1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работники производства резины и пластмасс</a:t>
            </a:r>
          </a:p>
          <a:p>
            <a:pPr eaLnBrk="1" hangingPunct="1">
              <a:lnSpc>
                <a:spcPct val="12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 сельскохозяйственные работники </a:t>
            </a:r>
            <a:endParaRPr lang="ru-RU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2" y="0"/>
            <a:ext cx="8743950" cy="100010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Этиология и патогенез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3" y="1142984"/>
            <a:ext cx="9429816" cy="535785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3">
                    <a:lumMod val="95000"/>
                  </a:schemeClr>
                </a:solidFill>
              </a:rPr>
              <a:t>Риск развития сенсибилизации и профессиональной астмы имеет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тенденцию к увеличению с повышением концентрации веществ на рабочем месте </a:t>
            </a:r>
            <a:r>
              <a:rPr lang="ru-RU" b="1" dirty="0" smtClean="0">
                <a:solidFill>
                  <a:schemeClr val="accent3">
                    <a:lumMod val="95000"/>
                  </a:schemeClr>
                </a:solidFill>
              </a:rPr>
              <a:t>(уровень доказательности А).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95000"/>
                  </a:schemeClr>
                </a:solidFill>
              </a:rPr>
              <a:t>Для </a:t>
            </a:r>
            <a:r>
              <a:rPr lang="ru-RU" b="1" dirty="0" err="1" smtClean="0">
                <a:solidFill>
                  <a:schemeClr val="accent3">
                    <a:lumMod val="95000"/>
                  </a:schemeClr>
                </a:solidFill>
              </a:rPr>
              <a:t>ирритантной</a:t>
            </a:r>
            <a:r>
              <a:rPr lang="ru-RU" b="1" dirty="0" smtClean="0">
                <a:solidFill>
                  <a:schemeClr val="accent3">
                    <a:lumMod val="95000"/>
                  </a:schemeClr>
                </a:solidFill>
              </a:rPr>
              <a:t> формы 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профессиональной астмы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обязательно указание в анамнезе на впервые развившиеся 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астмоподобные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симптомы в течение 24 часов после ингаляции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раздражающих газов, паров, дыма, аэрозолей, с персистенцией симптомов от нескольких дней до 3 и более месяцев.</a:t>
            </a:r>
            <a:endParaRPr lang="ru-RU" dirty="0">
              <a:solidFill>
                <a:schemeClr val="accent3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7" y="357166"/>
            <a:ext cx="9158321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Эпидемиология профессиональной бронхиальной астмы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accent2"/>
                </a:solidFill>
              </a:rPr>
              <a:t>Эпидемиологическими исследованиями установлено, что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 5 до 20% с</a:t>
            </a:r>
            <a:r>
              <a:rPr lang="ru-RU" b="1" dirty="0" smtClean="0">
                <a:solidFill>
                  <a:schemeClr val="accent2"/>
                </a:solidFill>
              </a:rPr>
              <a:t>лучаев первичной астмы среди взрослого населения обусловлены воздействием факторов производственной среды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699" y="1981200"/>
            <a:ext cx="4567271" cy="42338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accent2"/>
                </a:solidFill>
              </a:rPr>
              <a:t>Уровни заболеваемости колеблются от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50 до 140 случаев на 1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млн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работников, составляя на некоторых рабочих местах до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1300 случаев на 1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млн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работников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874395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Эпидемиология ПБА</a:t>
            </a:r>
          </a:p>
        </p:txBody>
      </p:sp>
      <p:graphicFrame>
        <p:nvGraphicFramePr>
          <p:cNvPr id="2050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857250" y="1143000"/>
          <a:ext cx="8715375" cy="5427663"/>
        </p:xfrm>
        <a:graphic>
          <a:graphicData uri="http://schemas.openxmlformats.org/presentationml/2006/ole">
            <p:oleObj spid="_x0000_s64514" r:id="rId3" imgW="8711939" imgH="54259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4" y="0"/>
            <a:ext cx="874395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1.5 Классификация 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2" y="1428736"/>
            <a:ext cx="9572693" cy="521497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Различают следующие формы ПБА</a:t>
            </a:r>
          </a:p>
          <a:p>
            <a:endParaRPr lang="ru-RU" dirty="0" smtClean="0">
              <a:solidFill>
                <a:schemeClr val="accent3"/>
              </a:solidFill>
            </a:endParaRPr>
          </a:p>
          <a:p>
            <a:r>
              <a:rPr lang="ru-RU" dirty="0" smtClean="0">
                <a:solidFill>
                  <a:schemeClr val="accent3"/>
                </a:solidFill>
              </a:rPr>
              <a:t> 1) </a:t>
            </a:r>
            <a:r>
              <a:rPr lang="ru-RU" b="1" dirty="0" smtClean="0">
                <a:solidFill>
                  <a:schemeClr val="accent1"/>
                </a:solidFill>
              </a:rPr>
              <a:t>аллергическую</a:t>
            </a:r>
            <a:r>
              <a:rPr lang="ru-RU" dirty="0" smtClean="0">
                <a:solidFill>
                  <a:schemeClr val="accent3"/>
                </a:solidFill>
              </a:rPr>
              <a:t>, иммуноглобулин Е(</a:t>
            </a:r>
            <a:r>
              <a:rPr lang="ru-RU" dirty="0" err="1" smtClean="0">
                <a:solidFill>
                  <a:schemeClr val="accent3"/>
                </a:solidFill>
              </a:rPr>
              <a:t>Ig</a:t>
            </a:r>
            <a:r>
              <a:rPr lang="ru-RU" dirty="0" smtClean="0">
                <a:solidFill>
                  <a:schemeClr val="accent3"/>
                </a:solidFill>
              </a:rPr>
              <a:t>)</a:t>
            </a:r>
            <a:r>
              <a:rPr lang="ru-RU" dirty="0" err="1" smtClean="0">
                <a:solidFill>
                  <a:schemeClr val="accent3"/>
                </a:solidFill>
              </a:rPr>
              <a:t>Е-обусловленную</a:t>
            </a:r>
            <a:r>
              <a:rPr lang="ru-RU" dirty="0" smtClean="0">
                <a:solidFill>
                  <a:schemeClr val="accent3"/>
                </a:solidFill>
              </a:rPr>
              <a:t> астму с латентным периодом сенсибилизации;</a:t>
            </a:r>
          </a:p>
          <a:p>
            <a:endParaRPr lang="ru-RU" dirty="0" smtClean="0">
              <a:solidFill>
                <a:schemeClr val="accent3"/>
              </a:solidFill>
            </a:endParaRPr>
          </a:p>
          <a:p>
            <a:r>
              <a:rPr lang="ru-RU" dirty="0" smtClean="0">
                <a:solidFill>
                  <a:schemeClr val="accent3"/>
                </a:solidFill>
              </a:rPr>
              <a:t> 2) </a:t>
            </a:r>
            <a:r>
              <a:rPr lang="ru-RU" b="1" dirty="0" err="1" smtClean="0">
                <a:solidFill>
                  <a:schemeClr val="accent1"/>
                </a:solidFill>
              </a:rPr>
              <a:t>неимунную</a:t>
            </a:r>
            <a:r>
              <a:rPr lang="ru-RU" b="1" dirty="0" smtClean="0">
                <a:solidFill>
                  <a:schemeClr val="accent1"/>
                </a:solidFill>
              </a:rPr>
              <a:t> или </a:t>
            </a:r>
            <a:r>
              <a:rPr lang="ru-RU" b="1" dirty="0" err="1" smtClean="0">
                <a:solidFill>
                  <a:schemeClr val="accent1"/>
                </a:solidFill>
              </a:rPr>
              <a:t>ирритантную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3"/>
                </a:solidFill>
              </a:rPr>
              <a:t>астму с коротким сроком развития болезни от начала контакта с агентом, развившийся вследствие ингаляции токсических аэрозолей; </a:t>
            </a:r>
          </a:p>
          <a:p>
            <a:endParaRPr lang="ru-RU" dirty="0" smtClean="0">
              <a:solidFill>
                <a:schemeClr val="accent3"/>
              </a:solidFill>
            </a:endParaRPr>
          </a:p>
          <a:p>
            <a:r>
              <a:rPr lang="ru-RU" dirty="0" smtClean="0">
                <a:solidFill>
                  <a:schemeClr val="accent3"/>
                </a:solidFill>
              </a:rPr>
              <a:t>3) </a:t>
            </a:r>
            <a:r>
              <a:rPr lang="ru-RU" b="1" dirty="0" smtClean="0">
                <a:solidFill>
                  <a:schemeClr val="accent1"/>
                </a:solidFill>
              </a:rPr>
              <a:t>смешанную астму </a:t>
            </a:r>
            <a:r>
              <a:rPr lang="ru-RU" dirty="0" smtClean="0">
                <a:solidFill>
                  <a:schemeClr val="accent3"/>
                </a:solidFill>
              </a:rPr>
              <a:t>с выделением (верификацией) ведущего патогенетического механизма, от воздействия аллергенов и </a:t>
            </a:r>
            <a:r>
              <a:rPr lang="ru-RU" dirty="0" err="1" smtClean="0">
                <a:solidFill>
                  <a:schemeClr val="accent3"/>
                </a:solidFill>
              </a:rPr>
              <a:t>ирритантов</a:t>
            </a: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26988"/>
            <a:ext cx="10287000" cy="1446213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>
            <a:spAutoFit/>
          </a:bodyPr>
          <a:lstStyle/>
          <a:p>
            <a:pPr marL="742950" indent="-742950"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ПБА – трудный диагноз.</a:t>
            </a:r>
          </a:p>
          <a:p>
            <a:pPr marL="742950" indent="-742950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           Диагностический алгоритм?</a:t>
            </a:r>
          </a:p>
        </p:txBody>
      </p:sp>
      <p:pic>
        <p:nvPicPr>
          <p:cNvPr id="28675" name="Содержимое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1922463"/>
            <a:ext cx="9450388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5" y="357166"/>
            <a:ext cx="9858408" cy="107157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Ранние признаки профессиональной БА</a:t>
            </a:r>
            <a:endParaRPr lang="ru-RU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3" y="1357298"/>
            <a:ext cx="9429816" cy="528641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Клинические признаки, повышающие вероятность наличия профессиональной астмы: </a:t>
            </a: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Наличие более одного из следующих симптомов: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хрипы, удушье, чувство заложенности в грудной клетке и кашель, особенно в случаях: </a:t>
            </a:r>
          </a:p>
          <a:p>
            <a:pPr>
              <a:buNone/>
            </a:pP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ухудшения симптомов во время выполнения профессиональной деятельности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и контакта с промышленными индукторами и триггерами (положительный симптом экспозиции и элиминации, симптом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реэкспозиции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) ; </a:t>
            </a:r>
          </a:p>
          <a:p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Возможное усиление симптомов при физической нагрузке, вследствие воздействия неспецифических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ирритантов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физической нагрузки, и холодного воздуха;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5" y="357166"/>
            <a:ext cx="9858408" cy="107157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Ранние признаки </a:t>
            </a:r>
            <a:b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профессиональной  БА.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3" y="1571612"/>
            <a:ext cx="9429816" cy="50720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возникновение симптомов после приема аспирина или </a:t>
            </a:r>
            <a:r>
              <a:rPr lang="ru-RU" dirty="0" err="1" smtClean="0">
                <a:solidFill>
                  <a:schemeClr val="bg1"/>
                </a:solidFill>
              </a:rPr>
              <a:t>бета-блокаторов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Наличие аллергических заболеваний в анамнезе;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Наличие астмы и/или </a:t>
            </a:r>
            <a:r>
              <a:rPr lang="ru-RU" dirty="0" err="1" smtClean="0">
                <a:solidFill>
                  <a:schemeClr val="bg1"/>
                </a:solidFill>
              </a:rPr>
              <a:t>атопических</a:t>
            </a:r>
            <a:r>
              <a:rPr lang="ru-RU" dirty="0" smtClean="0">
                <a:solidFill>
                  <a:schemeClr val="bg1"/>
                </a:solidFill>
              </a:rPr>
              <a:t> заболеваний у родственников;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Часто распространенные сухие свистящие хрипы при выслушивании (аускультации) грудной клетки;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Снижение показателей пиковой скорости выдоха или объёма форсированного выдоха за 1 секунду (ретроспективно или в серии исследований), необъяснимые другими причинами;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178" y="214290"/>
            <a:ext cx="9729825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Ранние признаки ПБА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68" y="1428736"/>
            <a:ext cx="9715532" cy="41148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усиление симптомов заболевания или их проявление только на работе;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отсутствие симптомов в выходные дни или в отпускной период;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регулярное проявление астматических реакций во время рабочей смены;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нарастание симптомов к концу рабочей недели;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улучшение самочувствия, вплоть до полного исчезновения симптомов, при элиминации 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="" xmlns:a16="http://schemas.microsoft.com/office/drawing/2014/main" id="{F1F0EFA9-ACA0-446A-8F75-E4A0B77C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09" y="-306388"/>
            <a:ext cx="9883378" cy="1692276"/>
          </a:xfrm>
        </p:spPr>
        <p:txBody>
          <a:bodyPr anchor="ctr"/>
          <a:lstStyle/>
          <a:p>
            <a:pPr eaLnBrk="1" hangingPunct="1">
              <a:defRPr/>
            </a:pPr>
            <a:r>
              <a:rPr lang="ru-RU" alt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Астма - недооценка проблемы  в РФ</a:t>
            </a:r>
            <a:endParaRPr lang="ru-RU" altLang="ru-RU" sz="3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="" xmlns:a16="http://schemas.microsoft.com/office/drawing/2014/main" id="{8E14E8B6-23E1-466D-9D29-6EE53970A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994" y="1484315"/>
            <a:ext cx="8872538" cy="435133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Clr>
                <a:srgbClr val="CC009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cs typeface="Arial" panose="020B0604020202020204" pitchFamily="34" charset="0"/>
              </a:rPr>
              <a:t> </a:t>
            </a:r>
            <a:r>
              <a:rPr lang="ru-RU" alt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 </a:t>
            </a:r>
            <a:r>
              <a:rPr lang="ru-RU" alt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диагноз установлен     </a:t>
            </a:r>
            <a:r>
              <a:rPr lang="ru-RU" alt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 у </a:t>
            </a:r>
            <a:r>
              <a:rPr lang="ru-RU" alt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из 6 </a:t>
            </a:r>
            <a:r>
              <a:rPr lang="ru-RU" alt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 или </a:t>
            </a:r>
            <a:r>
              <a:rPr lang="ru-RU" alt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 млн.</a:t>
            </a:r>
            <a:r>
              <a:rPr lang="ru-RU" altLang="ru-RU" sz="3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больных </a:t>
            </a:r>
            <a:r>
              <a:rPr lang="ru-RU" alt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данным обращений за медицинской помощью</a:t>
            </a:r>
            <a:r>
              <a:rPr lang="ru-RU" altLang="ru-RU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marL="0" indent="0" eaLnBrk="1" hangingPunct="1">
              <a:lnSpc>
                <a:spcPct val="80000"/>
              </a:lnSpc>
              <a:buClr>
                <a:srgbClr val="CC0099"/>
              </a:buClr>
              <a:buFont typeface="Wingdings" panose="05000000000000000000" pitchFamily="2" charset="2"/>
              <a:buChar char="§"/>
              <a:defRPr/>
            </a:pPr>
            <a:endParaRPr lang="ru-RU" altLang="ru-RU" sz="2200" dirty="0">
              <a:solidFill>
                <a:schemeClr val="accent1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CC009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Распространенность БА в России: </a:t>
            </a:r>
            <a:r>
              <a:rPr lang="ru-RU" alt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ru-RU" alt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среди     взрослых и </a:t>
            </a:r>
            <a:r>
              <a:rPr lang="ru-RU" alt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5-10%</a:t>
            </a:r>
            <a:r>
              <a:rPr lang="ru-RU" alt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среди детей </a:t>
            </a:r>
            <a:r>
              <a:rPr lang="ru-RU" alt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оценкам экспертов)</a:t>
            </a:r>
            <a:r>
              <a:rPr lang="ru-RU" alt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Clr>
                <a:srgbClr val="CC009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Всего </a:t>
            </a:r>
            <a:r>
              <a:rPr lang="en-US" alt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alt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млн. </a:t>
            </a:r>
            <a:r>
              <a:rPr lang="ru-RU" alt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больных с астмой, в т.ч.                  </a:t>
            </a:r>
            <a:r>
              <a:rPr lang="en-US" alt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ru-RU" alt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млн. - тяжелая БА </a:t>
            </a:r>
            <a:r>
              <a:rPr lang="ru-RU" alt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оценкам экспертов)</a:t>
            </a:r>
          </a:p>
          <a:p>
            <a:pPr marL="0" indent="0" eaLnBrk="1" hangingPunct="1">
              <a:lnSpc>
                <a:spcPct val="80000"/>
              </a:lnSpc>
              <a:buClr>
                <a:srgbClr val="CC0099"/>
              </a:buClr>
              <a:buFont typeface="Wingdings" panose="05000000000000000000" pitchFamily="2" charset="2"/>
              <a:buChar char="§"/>
              <a:defRPr/>
            </a:pPr>
            <a:endParaRPr lang="ru-RU" altLang="ru-RU" sz="22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CC0099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Поздняя диагностика у </a:t>
            </a:r>
            <a:r>
              <a:rPr lang="ru-RU" altLang="ru-RU" sz="3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из 5 </a:t>
            </a:r>
            <a:r>
              <a:rPr lang="ru-RU" altLang="ru-RU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ru-RU" altLang="ru-RU" sz="2200" dirty="0">
              <a:cs typeface="Arial" panose="020B0604020202020204" pitchFamily="34" charset="0"/>
            </a:endParaRPr>
          </a:p>
        </p:txBody>
      </p:sp>
      <p:sp>
        <p:nvSpPr>
          <p:cNvPr id="44036" name="Rectangle 5">
            <a:extLst>
              <a:ext uri="{FF2B5EF4-FFF2-40B4-BE49-F238E27FC236}">
                <a16:creationId xmlns="" xmlns:a16="http://schemas.microsoft.com/office/drawing/2014/main" id="{75CD5669-4230-41FB-9368-DC8405335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39" y="6165850"/>
            <a:ext cx="90725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85800" indent="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028700" indent="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371600" indent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28800" indent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86000" indent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743200" indent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200400" indent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Федеральная целевая программа  </a:t>
            </a:r>
            <a:r>
              <a:rPr lang="en-US" altLang="ru-RU" sz="14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ru-RU" altLang="ru-RU" sz="14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Бронхиальная астма</a:t>
            </a:r>
            <a:r>
              <a:rPr lang="en-US" altLang="ru-RU" sz="14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”</a:t>
            </a:r>
            <a:r>
              <a:rPr lang="ru-RU" altLang="ru-RU" sz="14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2011-2015 гг., Министерство здравоохранения и социального развития РФ, Москва 2009 г.</a:t>
            </a:r>
            <a:endParaRPr lang="ru-RU" alt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16" y="0"/>
            <a:ext cx="10001284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Причинно-следственная связь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 БА с профессией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5" y="1214422"/>
            <a:ext cx="9501254" cy="53578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включает обязательный анализ: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1.Профмаршрута, документально подтвержденного достаточного стажа работы в соответствующих условиях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Данных СГХ УТ </a:t>
            </a:r>
            <a:r>
              <a:rPr lang="ru-RU" b="1" dirty="0" smtClean="0">
                <a:solidFill>
                  <a:schemeClr val="bg1"/>
                </a:solidFill>
              </a:rPr>
              <a:t>с указанием количественного и качественного содержания  вредных веществ в воздухе рабочей зоны, документально подтвержденного факта экспозиции </a:t>
            </a:r>
            <a:r>
              <a:rPr lang="ru-RU" dirty="0" err="1" smtClean="0">
                <a:solidFill>
                  <a:schemeClr val="bg1"/>
                </a:solidFill>
              </a:rPr>
              <a:t>этиопатогенетического</a:t>
            </a:r>
            <a:r>
              <a:rPr lang="ru-RU" dirty="0" smtClean="0">
                <a:solidFill>
                  <a:schemeClr val="bg1"/>
                </a:solidFill>
              </a:rPr>
              <a:t> фактора риска на рабочем месте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3. Жалоб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 Анамнеза</a:t>
            </a:r>
            <a:r>
              <a:rPr lang="ru-RU" b="1" dirty="0" smtClean="0">
                <a:solidFill>
                  <a:schemeClr val="bg1"/>
                </a:solidFill>
              </a:rPr>
              <a:t>: положительных симптомов экспозиции, элиминации и </a:t>
            </a:r>
            <a:r>
              <a:rPr lang="ru-RU" b="1" dirty="0" err="1" smtClean="0">
                <a:solidFill>
                  <a:schemeClr val="bg1"/>
                </a:solidFill>
              </a:rPr>
              <a:t>реэкспозиции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Важным критерием, для установления связи заболевания с профессией </a:t>
            </a:r>
            <a:r>
              <a:rPr lang="ru-RU" b="1" dirty="0" smtClean="0">
                <a:solidFill>
                  <a:schemeClr val="bg1"/>
                </a:solidFill>
              </a:rPr>
              <a:t>является документально подтвержденное возникновение заболевания в период работы.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 Результатов предварительных и периодических медицинских осмотров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2" y="214290"/>
            <a:ext cx="8743950" cy="9286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 проведении ПМО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16" y="1214422"/>
            <a:ext cx="9572693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Выявление  симптомов, которые могут являться предвестниками ПБА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водянистый насморк или заложенность носа;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зуд и покраснение глаз, слезотечение;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першение</a:t>
            </a:r>
            <a:r>
              <a:rPr lang="ru-RU" sz="2800" dirty="0" smtClean="0">
                <a:solidFill>
                  <a:schemeClr val="bg1"/>
                </a:solidFill>
              </a:rPr>
              <a:t> и </a:t>
            </a:r>
            <a:r>
              <a:rPr lang="ru-RU" sz="2800" dirty="0" err="1" smtClean="0">
                <a:solidFill>
                  <a:schemeClr val="bg1"/>
                </a:solidFill>
              </a:rPr>
              <a:t>саднение</a:t>
            </a:r>
            <a:r>
              <a:rPr lang="ru-RU" sz="2800" dirty="0" smtClean="0">
                <a:solidFill>
                  <a:schemeClr val="bg1"/>
                </a:solidFill>
              </a:rPr>
              <a:t> в горле, осиплость голоса;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сухой раздражающий кашель(чаще постоянный), не связанный с переохлаждением или вирусной инфекцией;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приступообразный кашель во время работы (контакт с АГ или раздражающими аэрозолями);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крапивница или другие проявления аллергических реакций со стороны кожных покровов; 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2" y="214290"/>
            <a:ext cx="8743950" cy="9286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 проведении ПМО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16" y="1214422"/>
            <a:ext cx="9572693" cy="507209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латентное (бессимптомное) снижение ОФВ1 и/или ПСВ, не связанное с простудным фактором или вирусной инфекцией; - выслушивание сухих свистящих хрипов в легких без жалоб и сопутствующих признаков заболевания. </a:t>
            </a:r>
          </a:p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Часто симптомы со стороны верхних дыхательных путей, глаз и кожи опережают появление первых признаков астмы, особенно в случае воздействия веществ ВММ. 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58" y="214290"/>
            <a:ext cx="874395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Методы специфической </a:t>
            </a:r>
            <a:r>
              <a:rPr lang="ru-RU" sz="3200" b="1" dirty="0" err="1" smtClean="0">
                <a:solidFill>
                  <a:schemeClr val="bg1">
                    <a:lumMod val="95000"/>
                  </a:schemeClr>
                </a:solidFill>
              </a:rPr>
              <a:t>аллергологической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 диагностики профессиональной бронхиальной астмы</a:t>
            </a:r>
            <a:endParaRPr lang="ru-RU" sz="32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571612"/>
            <a:ext cx="7467618" cy="528638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Кожные диагностические пробы (</a:t>
            </a:r>
            <a:r>
              <a:rPr lang="ru-RU" sz="2800" b="1" dirty="0" err="1" smtClean="0">
                <a:solidFill>
                  <a:schemeClr val="bg1"/>
                </a:solidFill>
              </a:rPr>
              <a:t>прик-тесты</a:t>
            </a:r>
            <a:r>
              <a:rPr lang="ru-RU" sz="2800" b="1" dirty="0" smtClean="0">
                <a:solidFill>
                  <a:schemeClr val="bg1"/>
                </a:solidFill>
              </a:rPr>
              <a:t>). </a:t>
            </a:r>
            <a:r>
              <a:rPr lang="ru-RU" sz="2800" dirty="0" smtClean="0">
                <a:solidFill>
                  <a:schemeClr val="bg1"/>
                </a:solidFill>
              </a:rPr>
              <a:t>Проводятся по стандартным методикам врачом </a:t>
            </a:r>
            <a:r>
              <a:rPr lang="ru-RU" sz="2800" dirty="0" err="1" smtClean="0">
                <a:solidFill>
                  <a:schemeClr val="bg1"/>
                </a:solidFill>
              </a:rPr>
              <a:t>алергологом-иммунологом</a:t>
            </a:r>
            <a:r>
              <a:rPr lang="ru-RU" sz="2800" dirty="0" smtClean="0">
                <a:solidFill>
                  <a:schemeClr val="bg1"/>
                </a:solidFill>
              </a:rPr>
              <a:t>. Включают общепринятые тесты для исключения пищевой, пыльцевой, бытовой аллергии. </a:t>
            </a:r>
          </a:p>
          <a:p>
            <a:pPr eaLnBrk="1" hangingPunct="1"/>
            <a:r>
              <a:rPr lang="ru-RU" sz="2800" b="1" dirty="0" smtClean="0">
                <a:solidFill>
                  <a:schemeClr val="bg1"/>
                </a:solidFill>
              </a:rPr>
              <a:t>Определение уровня общего и специфического </a:t>
            </a:r>
            <a:r>
              <a:rPr lang="ru-RU" sz="2800" b="1" dirty="0" err="1" smtClean="0">
                <a:solidFill>
                  <a:schemeClr val="bg1"/>
                </a:solidFill>
              </a:rPr>
              <a:t>IgE</a:t>
            </a:r>
            <a:r>
              <a:rPr lang="ru-RU" sz="2800" b="1" dirty="0" smtClean="0">
                <a:solidFill>
                  <a:schemeClr val="bg1"/>
                </a:solidFill>
              </a:rPr>
              <a:t> в крови. </a:t>
            </a:r>
            <a:r>
              <a:rPr lang="ru-RU" sz="2800" dirty="0" smtClean="0">
                <a:solidFill>
                  <a:schemeClr val="bg1"/>
                </a:solidFill>
              </a:rPr>
              <a:t>Серологические исследования являются чувствительными для обнаружения общих и специфических </a:t>
            </a:r>
            <a:r>
              <a:rPr lang="ru-RU" sz="2800" dirty="0" err="1" smtClean="0">
                <a:solidFill>
                  <a:schemeClr val="bg1"/>
                </a:solidFill>
              </a:rPr>
              <a:t>IgE</a:t>
            </a:r>
            <a:r>
              <a:rPr lang="ru-RU" sz="2800" dirty="0" smtClean="0">
                <a:solidFill>
                  <a:schemeClr val="bg1"/>
                </a:solidFill>
              </a:rPr>
              <a:t> и сенсибилизации организма предполагаемым профессиональным аллергенам, АГ, преимущественно ВМ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60420" name="Picture 4" descr="9-dgb-polinoz_aprel-2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3525" y="1857364"/>
            <a:ext cx="2403475" cy="17970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0421" name="Picture 5" descr="проб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9078" y="4286256"/>
            <a:ext cx="2447925" cy="17573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1" y="1714491"/>
            <a:ext cx="6715171" cy="5016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Наличие специфических антител </a:t>
            </a:r>
          </a:p>
          <a:p>
            <a:r>
              <a:rPr lang="ru-RU" sz="3200" b="1" dirty="0" smtClean="0"/>
              <a:t>и положительные </a:t>
            </a:r>
            <a:r>
              <a:rPr lang="ru-RU" sz="3200" b="1" dirty="0" err="1" smtClean="0"/>
              <a:t>прик-тесты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не могут служить окончательным подтверждением </a:t>
            </a:r>
          </a:p>
          <a:p>
            <a:r>
              <a:rPr lang="ru-RU" sz="3200" b="1" dirty="0" smtClean="0"/>
              <a:t>профессиональной астмы,</a:t>
            </a:r>
          </a:p>
          <a:p>
            <a:r>
              <a:rPr lang="ru-RU" sz="3200" b="1" dirty="0" smtClean="0"/>
              <a:t> а также не являются свидетельством того, </a:t>
            </a:r>
          </a:p>
          <a:p>
            <a:r>
              <a:rPr lang="ru-RU" sz="3200" b="1" dirty="0" smtClean="0"/>
              <a:t>что именно этот АГ вызвал ее развитие </a:t>
            </a:r>
          </a:p>
          <a:p>
            <a:r>
              <a:rPr lang="ru-RU" sz="3200" b="1" dirty="0" smtClean="0"/>
              <a:t>(уровень доказательности С)</a:t>
            </a:r>
            <a:endParaRPr lang="ru-RU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2" y="357166"/>
            <a:ext cx="8743950" cy="92868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Определение количества эозинофилов в периферической крови и мокроте 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7157" y="1981200"/>
            <a:ext cx="6786609" cy="41148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для определения фенотипа БА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метод диагностики </a:t>
            </a:r>
            <a:r>
              <a:rPr lang="ru-RU" b="1" dirty="0" err="1" smtClean="0">
                <a:solidFill>
                  <a:schemeClr val="bg1"/>
                </a:solidFill>
              </a:rPr>
              <a:t>атопической</a:t>
            </a:r>
            <a:r>
              <a:rPr lang="ru-RU" b="1" dirty="0" smtClean="0">
                <a:solidFill>
                  <a:schemeClr val="bg1"/>
                </a:solidFill>
              </a:rPr>
              <a:t> астмы и/или обострения БА, вызванной агентами ВМ,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определение эозинофилов в динамике экспозиции и элиминации АГ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7572396" y="4114800"/>
            <a:ext cx="1943083" cy="1981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290" y="3000372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692" y="1700213"/>
            <a:ext cx="78771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1336674" y="4667250"/>
            <a:ext cx="5022851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336674" y="5459413"/>
            <a:ext cx="5022851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255714" y="4451350"/>
            <a:ext cx="811212" cy="2873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3603628" y="4451350"/>
            <a:ext cx="811213" cy="2873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2955925" y="5170494"/>
            <a:ext cx="811213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1255713" y="5099056"/>
            <a:ext cx="1376362" cy="3603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1781176" y="333375"/>
            <a:ext cx="6724650" cy="946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ДИАГНОСТИКА ОБСТРУКЦИИ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СПИРОГРАФИЯ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47650" y="1557338"/>
            <a:ext cx="5143500" cy="1244600"/>
          </a:xfrm>
          <a:prstGeom prst="rect">
            <a:avLst/>
          </a:prstGeom>
          <a:solidFill>
            <a:srgbClr val="66CCFF"/>
          </a:solidFill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КРИТЕРИИ ОБСТРУКЦИИ </a:t>
            </a:r>
          </a:p>
          <a:p>
            <a:r>
              <a:rPr lang="ru-RU" b="1">
                <a:solidFill>
                  <a:schemeClr val="accent2"/>
                </a:solidFill>
              </a:rPr>
              <a:t>СОГЛАСНО КЛИНИЧЕСКИМ РЕКОМЕНДАЦИЯМ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54283" name="Rectangle 12"/>
          <p:cNvSpPr>
            <a:spLocks noChangeArrowheads="1"/>
          </p:cNvSpPr>
          <p:nvPr/>
        </p:nvSpPr>
        <p:spPr bwMode="auto">
          <a:xfrm>
            <a:off x="6223000" y="5516569"/>
            <a:ext cx="3889375" cy="860425"/>
          </a:xfrm>
          <a:prstGeom prst="rect">
            <a:avLst/>
          </a:prstGeom>
          <a:solidFill>
            <a:srgbClr val="66CCFF"/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2"/>
                </a:solidFill>
              </a:rPr>
              <a:t>ОФВ1 </a:t>
            </a:r>
            <a:r>
              <a:rPr lang="en-US" b="1">
                <a:solidFill>
                  <a:schemeClr val="accent2"/>
                </a:solidFill>
              </a:rPr>
              <a:t>&lt; 80% </a:t>
            </a:r>
            <a:r>
              <a:rPr lang="ru-RU" b="1">
                <a:solidFill>
                  <a:schemeClr val="accent2"/>
                </a:solidFill>
              </a:rPr>
              <a:t>д.в.</a:t>
            </a:r>
          </a:p>
          <a:p>
            <a:r>
              <a:rPr lang="ru-RU" b="1">
                <a:solidFill>
                  <a:schemeClr val="accent2"/>
                </a:solidFill>
              </a:rPr>
              <a:t>ОФВ1/ФЖЕЛ </a:t>
            </a:r>
            <a:r>
              <a:rPr lang="en-US" b="1">
                <a:solidFill>
                  <a:schemeClr val="accent2"/>
                </a:solidFill>
              </a:rPr>
              <a:t>&lt; 70%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19" y="1643053"/>
            <a:ext cx="9787006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2.4.1. Наличие астмы профессионального генеза</a:t>
            </a:r>
          </a:p>
          <a:p>
            <a:r>
              <a:rPr lang="ru-RU" sz="2800" b="1" dirty="0" smtClean="0"/>
              <a:t> должно быть </a:t>
            </a:r>
          </a:p>
          <a:p>
            <a:r>
              <a:rPr lang="ru-RU" sz="2800" b="1" dirty="0" smtClean="0"/>
              <a:t>заподозрено у всех работников с выявленным ограничением  скорости воздушного потока. </a:t>
            </a:r>
          </a:p>
          <a:p>
            <a:r>
              <a:rPr lang="ru-RU" sz="2800" b="1" dirty="0" smtClean="0"/>
              <a:t>Результаты спирометрических тестов при астме </a:t>
            </a:r>
          </a:p>
          <a:p>
            <a:r>
              <a:rPr lang="ru-RU" sz="2800" b="1" dirty="0" smtClean="0"/>
              <a:t>могут быть в норме (ОФВ1 ≥80%) вне рабочего места </a:t>
            </a:r>
          </a:p>
          <a:p>
            <a:r>
              <a:rPr lang="ru-RU" sz="2800" b="1" dirty="0" smtClean="0"/>
              <a:t>(элиминация симптомов), что не исключает диагноз ПБА </a:t>
            </a:r>
          </a:p>
          <a:p>
            <a:r>
              <a:rPr lang="ru-RU" sz="2800" b="1" dirty="0" smtClean="0"/>
              <a:t>и требует дальнейшего обследования для уточнения роли</a:t>
            </a:r>
          </a:p>
          <a:p>
            <a:r>
              <a:rPr lang="ru-RU" sz="2800" b="1" dirty="0" smtClean="0"/>
              <a:t> профессиональных факторов в развитии заболевания</a:t>
            </a:r>
            <a:r>
              <a:rPr lang="ru-RU" sz="2800" dirty="0" smtClean="0"/>
              <a:t>.</a:t>
            </a:r>
          </a:p>
          <a:p>
            <a:endParaRPr lang="ru-RU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0" y="260350"/>
            <a:ext cx="874395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Мониторинг пиковой скорости выдоха (ПСВ)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424" y="1700219"/>
            <a:ext cx="9145589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4" y="2071681"/>
            <a:ext cx="964413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Мониторинг ПСВ не позволяет дифференцировать </a:t>
            </a:r>
          </a:p>
          <a:p>
            <a:r>
              <a:rPr lang="ru-RU" dirty="0" smtClean="0"/>
              <a:t>профессиональную </a:t>
            </a:r>
          </a:p>
          <a:p>
            <a:r>
              <a:rPr lang="ru-RU" dirty="0" smtClean="0"/>
              <a:t>и производственно обусловленную (</a:t>
            </a:r>
            <a:r>
              <a:rPr lang="ru-RU" dirty="0" err="1" smtClean="0"/>
              <a:t>агравированную</a:t>
            </a:r>
            <a:r>
              <a:rPr lang="ru-RU" dirty="0" smtClean="0"/>
              <a:t>) астму. </a:t>
            </a:r>
          </a:p>
          <a:p>
            <a:r>
              <a:rPr lang="ru-RU" dirty="0" smtClean="0"/>
              <a:t> </a:t>
            </a:r>
          </a:p>
          <a:p>
            <a:r>
              <a:rPr lang="ru-RU" b="1" dirty="0" smtClean="0"/>
              <a:t>Наиболее высокие значения чувствительности </a:t>
            </a:r>
          </a:p>
          <a:p>
            <a:r>
              <a:rPr lang="ru-RU" b="1" dirty="0" smtClean="0"/>
              <a:t>и специфичности </a:t>
            </a:r>
            <a:r>
              <a:rPr lang="ru-RU" b="1" dirty="0" err="1" smtClean="0"/>
              <a:t>мониторирования</a:t>
            </a:r>
            <a:r>
              <a:rPr lang="ru-RU" b="1" dirty="0" smtClean="0"/>
              <a:t> ПСВ достигаются</a:t>
            </a:r>
          </a:p>
          <a:p>
            <a:r>
              <a:rPr lang="ru-RU" b="1" dirty="0" smtClean="0"/>
              <a:t> при проведении не менее 4х измерений в сутки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Оптимальное соотношение «чувствительность/специфичность» </a:t>
            </a:r>
          </a:p>
          <a:p>
            <a:r>
              <a:rPr lang="ru-RU" dirty="0" smtClean="0"/>
              <a:t>достигается при проведении </a:t>
            </a:r>
            <a:r>
              <a:rPr lang="ru-RU" b="1" dirty="0" smtClean="0"/>
              <a:t>3х- дневных измерений ПСВ </a:t>
            </a:r>
          </a:p>
          <a:p>
            <a:r>
              <a:rPr lang="ru-RU" b="1" dirty="0" smtClean="0"/>
              <a:t>в течение 3 рабочих дней на протяжении по крайней мере 3 недель. </a:t>
            </a:r>
            <a:endParaRPr lang="ru-RU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5" y="0"/>
            <a:ext cx="921550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Диагностический алгоритм при ПБА в ходе ПМО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16" y="1357298"/>
            <a:ext cx="10001284" cy="52864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1) верификация диагноза бронхиальной астмы;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2) установление причинно-следственной связи между бронхиальной астмой и условиями труда.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Врач должен иметь в виду возможность наличия профессионального характера бронхиальной астмы у всех работающих в контакте с аллергенами и </a:t>
            </a:r>
            <a:r>
              <a:rPr lang="ru-RU" b="1" dirty="0" err="1" smtClean="0">
                <a:solidFill>
                  <a:schemeClr val="bg1"/>
                </a:solidFill>
              </a:rPr>
              <a:t>ирритантами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5" y="0"/>
            <a:ext cx="921550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Диагностический алгоритм при ПБА в ходе ПМО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16" y="1357298"/>
            <a:ext cx="10001284" cy="52864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 сборе анамнеза </a:t>
            </a:r>
            <a:r>
              <a:rPr lang="ru-RU" b="1" dirty="0" smtClean="0">
                <a:solidFill>
                  <a:schemeClr val="bg1"/>
                </a:solidFill>
              </a:rPr>
              <a:t>обязательной является оценка профессионального маршрута</a:t>
            </a:r>
            <a:r>
              <a:rPr lang="ru-RU" dirty="0" smtClean="0">
                <a:solidFill>
                  <a:schemeClr val="bg1"/>
                </a:solidFill>
              </a:rPr>
              <a:t>: имеется ли контакт с аллергенами, индукторами или триггерами астмы на рабочем месте; длительность профессионального стажа; процент контакта с фактором в течение рабочего дня.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Затем следует оценить </a:t>
            </a:r>
            <a:r>
              <a:rPr lang="ru-RU" b="1" dirty="0" smtClean="0">
                <a:solidFill>
                  <a:schemeClr val="bg1"/>
                </a:solidFill>
              </a:rPr>
              <a:t>наличие типичных клинических проявлений профессиональной астмы</a:t>
            </a:r>
            <a:r>
              <a:rPr lang="ru-RU" dirty="0" smtClean="0">
                <a:solidFill>
                  <a:schemeClr val="bg1"/>
                </a:solidFill>
              </a:rPr>
              <a:t>. Рекомендуется оценка симптомов у больных ПБА с помощью стандартных анкет АСТ, ASQ.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При подозрении на профессиональный характер заболевания пациент незамедлительно направляется на консультацию к врачу </a:t>
            </a:r>
            <a:r>
              <a:rPr lang="ru-RU" b="1" dirty="0" err="1" smtClean="0">
                <a:solidFill>
                  <a:srgbClr val="FFFF00"/>
                </a:solidFill>
              </a:rPr>
              <a:t>профпатологу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4" y="357166"/>
            <a:ext cx="9501254" cy="573883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Для профессиональной бронхиальной астмы характерно наличие ВСЕХ следующих симптомов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</a:t>
            </a:r>
          </a:p>
          <a:p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1. усиление симптомов заболевания или их проявление только на работе (симптом экспозиции); </a:t>
            </a:r>
          </a:p>
          <a:p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2. купирование симптомов в выходные дни или в отпускной период (симптом элиминации); </a:t>
            </a:r>
          </a:p>
          <a:p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3. возобновление симптомов заболевания или их проявление на работе после выхода из отпуска или выходных дней (симптом понедельника)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0" y="0"/>
            <a:ext cx="1028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FFFF00"/>
                </a:solidFill>
                <a:latin typeface="Calibri" pitchFamily="34" charset="0"/>
              </a:rPr>
              <a:t>Перспективы развития </a:t>
            </a:r>
          </a:p>
          <a:p>
            <a:pPr algn="ctr"/>
            <a:r>
              <a:rPr lang="ru-RU" sz="3600" b="1">
                <a:solidFill>
                  <a:srgbClr val="FFFF00"/>
                </a:solidFill>
                <a:latin typeface="Calibri" pitchFamily="34" charset="0"/>
              </a:rPr>
              <a:t>профпатологической службы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82170" y="1397000"/>
          <a:ext cx="9483395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401637" y="3351213"/>
            <a:ext cx="9644063" cy="1077912"/>
          </a:xfrm>
          <a:prstGeom prst="rect">
            <a:avLst/>
          </a:prstGeom>
          <a:noFill/>
          <a:ln w="63500" cap="rnd">
            <a:solidFill>
              <a:srgbClr val="FF00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 </a:t>
            </a:r>
          </a:p>
          <a:p>
            <a:endParaRPr lang="ru-RU" sz="1600">
              <a:latin typeface="Calibri" pitchFamily="34" charset="0"/>
            </a:endParaRPr>
          </a:p>
          <a:p>
            <a:endParaRPr lang="ru-RU" sz="1600">
              <a:latin typeface="Calibri" pitchFamily="34" charset="0"/>
            </a:endParaRPr>
          </a:p>
          <a:p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4" y="357166"/>
            <a:ext cx="9501254" cy="650083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 прогрессировании процесса возможны следующие симптомы: </a:t>
            </a:r>
          </a:p>
          <a:p>
            <a:endParaRPr lang="ru-RU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4. регулярное проявление симптомов после рабочей смены; </a:t>
            </a:r>
          </a:p>
          <a:p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5. нарастание симптомов к концу рабочей недели;</a:t>
            </a:r>
          </a:p>
          <a:p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6. улучшение самочувствия, вплоть до полного исчезновения симптомов, при смене характера выполняемой работы (прекращение контакта с причинными агентами) (симптом элиминации). </a:t>
            </a:r>
          </a:p>
          <a:p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Определение степени тяжести профессиональной бронхиальной астмы проводится согласно федеральным клиническим рекомендациям по диагностике бронхиальной астмы 2016 г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3" y="428604"/>
            <a:ext cx="9429816" cy="61436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Цель лечения ПБА: </a:t>
            </a:r>
          </a:p>
          <a:p>
            <a:endParaRPr lang="ru-RU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1) достижение и поддержание клинического контроля над заболеванием в течение длительного периода времени с учетом безопасности терапии при рациональном трудоустройстве больного вне контакта с этиологическим фактором; 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2) исключить возможность профессионального контакта больного с аллергенами и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ирритантами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; 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3) предотвратить возможные обострения и снижение физической активности; 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4) предупредить осложнения и потерю трудоспособности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Ступенчатая терапия профессиональной бронхиальной астмы ( основана на ступенчатой терапии БА любого генеза – GINA, 2016)</a:t>
            </a:r>
            <a:endParaRPr lang="ru-RU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5" y="2743200"/>
            <a:ext cx="9501218" cy="41148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Медикаментозное лечение ПА не способно предотвратить ее прогрессирование в случаях продолжения работы в контакте с причинным фактором.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Своевременный перевод на работу вне контакта с причинным фактором обеспечивает купирование симптомов ПА 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SLIDE 53-54.jpg"/>
          <p:cNvPicPr>
            <a:picLocks noChangeAspect="1"/>
          </p:cNvPicPr>
          <p:nvPr/>
        </p:nvPicPr>
        <p:blipFill>
          <a:blip r:embed="rId3"/>
          <a:srcRect l="1746" t="43111" r="1176" b="1849"/>
          <a:stretch>
            <a:fillRect/>
          </a:stretch>
        </p:blipFill>
        <p:spPr bwMode="auto">
          <a:xfrm>
            <a:off x="566148" y="2266959"/>
            <a:ext cx="9317235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1" y="139700"/>
            <a:ext cx="9922669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56482" y="184159"/>
            <a:ext cx="1089422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ctangle 6">
            <a:extLst>
              <a:ext uri="{FF2B5EF4-FFF2-40B4-BE49-F238E27FC236}">
                <a16:creationId xmlns="" xmlns:a16="http://schemas.microsoft.com/office/drawing/2014/main" id="{6C80EBE4-0B37-4AD8-82F8-06C63E6F3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991" y="98434"/>
            <a:ext cx="7515225" cy="1349375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40631"/>
          <a:lstStyle/>
          <a:p>
            <a:pPr marL="222250" eaLnBrk="1" hangingPunct="1">
              <a:defRPr/>
            </a:pPr>
            <a:r>
              <a:rPr lang="ru-RU" altLang="en-US" sz="3600">
                <a:solidFill>
                  <a:schemeClr val="accent3">
                    <a:lumMod val="50000"/>
                  </a:schemeClr>
                </a:solidFill>
                <a:latin typeface="+mj-lt"/>
                <a:ea typeface="ヒラギノ角ゴ ProN W3" charset="-128"/>
              </a:rPr>
              <a:t>Ступенчатая терапия бронхиальной астмы</a:t>
            </a:r>
            <a:endParaRPr lang="en-US" altLang="en-US" sz="3600">
              <a:solidFill>
                <a:schemeClr val="accent3">
                  <a:lumMod val="50000"/>
                </a:schemeClr>
              </a:solidFill>
              <a:latin typeface="+mj-lt"/>
              <a:ea typeface="ヒラギノ角ゴ ProN W3" charset="-128"/>
            </a:endParaRPr>
          </a:p>
        </p:txBody>
      </p:sp>
      <p:sp>
        <p:nvSpPr>
          <p:cNvPr id="53254" name="Rectangle 8"/>
          <p:cNvSpPr>
            <a:spLocks/>
          </p:cNvSpPr>
          <p:nvPr/>
        </p:nvSpPr>
        <p:spPr bwMode="auto">
          <a:xfrm>
            <a:off x="189310" y="6650047"/>
            <a:ext cx="3148608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1" bIns="0"/>
          <a:lstStyle/>
          <a:p>
            <a:pPr marL="36513" eaLnBrk="1" hangingPunct="1"/>
            <a:r>
              <a:rPr lang="en-US" altLang="en-US" sz="1200" i="1">
                <a:solidFill>
                  <a:srgbClr val="FFFFFF"/>
                </a:solidFill>
                <a:cs typeface="Arial" pitchFamily="34" charset="0"/>
                <a:sym typeface="Arial Italic" charset="0"/>
              </a:rPr>
              <a:t>GINA 2016, Box 3-5  (2/8) (upper part)</a:t>
            </a:r>
          </a:p>
        </p:txBody>
      </p:sp>
      <p:sp>
        <p:nvSpPr>
          <p:cNvPr id="53255" name="Rectangle 14"/>
          <p:cNvSpPr>
            <a:spLocks/>
          </p:cNvSpPr>
          <p:nvPr/>
        </p:nvSpPr>
        <p:spPr bwMode="auto">
          <a:xfrm>
            <a:off x="800100" y="5416550"/>
            <a:ext cx="753666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ru-RU" altLang="en-US" sz="900" b="1">
                <a:latin typeface="Arial Italic" charset="0"/>
                <a:sym typeface="Arial Italic" charset="0"/>
              </a:rPr>
              <a:t>Другие варианты базисной терапии</a:t>
            </a:r>
            <a:endParaRPr lang="en-US" altLang="en-US" sz="900" b="1">
              <a:latin typeface="Arial Italic" charset="0"/>
              <a:sym typeface="Arial Italic" charset="0"/>
            </a:endParaRPr>
          </a:p>
        </p:txBody>
      </p:sp>
      <p:sp>
        <p:nvSpPr>
          <p:cNvPr id="53256" name="Rectangle 15"/>
          <p:cNvSpPr>
            <a:spLocks/>
          </p:cNvSpPr>
          <p:nvPr/>
        </p:nvSpPr>
        <p:spPr bwMode="auto">
          <a:xfrm>
            <a:off x="800100" y="6021388"/>
            <a:ext cx="8286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ru-RU" altLang="en-US" sz="900" b="1">
                <a:sym typeface="Arial Bold" charset="0"/>
              </a:rPr>
              <a:t>Препараты при приступах</a:t>
            </a:r>
            <a:endParaRPr lang="en-US" altLang="en-US" sz="900" b="1">
              <a:sym typeface="Arial Bold" charset="0"/>
            </a:endParaRPr>
          </a:p>
        </p:txBody>
      </p:sp>
      <p:sp>
        <p:nvSpPr>
          <p:cNvPr id="53257" name="Rectangle 16"/>
          <p:cNvSpPr>
            <a:spLocks/>
          </p:cNvSpPr>
          <p:nvPr/>
        </p:nvSpPr>
        <p:spPr bwMode="auto">
          <a:xfrm>
            <a:off x="1777014" y="4030663"/>
            <a:ext cx="694729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ru-RU" altLang="en-US" sz="1000" b="1">
                <a:sym typeface="Arial Bold" charset="0"/>
              </a:rPr>
              <a:t>Ступень</a:t>
            </a:r>
            <a:r>
              <a:rPr lang="en-US" altLang="en-US" sz="1000" b="1">
                <a:sym typeface="Arial Bold" charset="0"/>
              </a:rPr>
              <a:t> 1</a:t>
            </a:r>
          </a:p>
        </p:txBody>
      </p:sp>
      <p:sp>
        <p:nvSpPr>
          <p:cNvPr id="53258" name="Rectangle 17"/>
          <p:cNvSpPr>
            <a:spLocks/>
          </p:cNvSpPr>
          <p:nvPr/>
        </p:nvSpPr>
        <p:spPr bwMode="auto">
          <a:xfrm>
            <a:off x="4120162" y="4030663"/>
            <a:ext cx="696516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ru-RU" altLang="en-US" sz="1000" b="1">
                <a:sym typeface="Arial Bold" charset="0"/>
              </a:rPr>
              <a:t>Ступень 2</a:t>
            </a:r>
            <a:endParaRPr lang="en-US" altLang="en-US" sz="1000" b="1">
              <a:sym typeface="Arial Bold" charset="0"/>
            </a:endParaRPr>
          </a:p>
        </p:txBody>
      </p:sp>
      <p:sp>
        <p:nvSpPr>
          <p:cNvPr id="53259" name="Rectangle 18"/>
          <p:cNvSpPr>
            <a:spLocks/>
          </p:cNvSpPr>
          <p:nvPr/>
        </p:nvSpPr>
        <p:spPr bwMode="auto">
          <a:xfrm>
            <a:off x="6520458" y="3711581"/>
            <a:ext cx="769739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ru-RU" altLang="en-US" sz="1000" b="1">
                <a:sym typeface="Arial Bold" charset="0"/>
              </a:rPr>
              <a:t>Ступень 3</a:t>
            </a:r>
            <a:endParaRPr lang="en-US" altLang="en-US" sz="1000" b="1">
              <a:sym typeface="Arial Bold" charset="0"/>
            </a:endParaRPr>
          </a:p>
        </p:txBody>
      </p:sp>
      <p:sp>
        <p:nvSpPr>
          <p:cNvPr id="53260" name="Rectangle 19"/>
          <p:cNvSpPr>
            <a:spLocks/>
          </p:cNvSpPr>
          <p:nvPr/>
        </p:nvSpPr>
        <p:spPr bwMode="auto">
          <a:xfrm>
            <a:off x="7792046" y="3195638"/>
            <a:ext cx="834032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ru-RU" altLang="en-US" sz="1000" b="1">
                <a:sym typeface="Arial Bold" charset="0"/>
              </a:rPr>
              <a:t>Ступень</a:t>
            </a:r>
            <a:r>
              <a:rPr lang="en-US" altLang="en-US" sz="1000" b="1">
                <a:sym typeface="Arial Bold" charset="0"/>
              </a:rPr>
              <a:t> 4</a:t>
            </a:r>
          </a:p>
        </p:txBody>
      </p:sp>
      <p:sp>
        <p:nvSpPr>
          <p:cNvPr id="53261" name="Rectangle 20"/>
          <p:cNvSpPr>
            <a:spLocks/>
          </p:cNvSpPr>
          <p:nvPr/>
        </p:nvSpPr>
        <p:spPr bwMode="auto">
          <a:xfrm>
            <a:off x="8872537" y="2855913"/>
            <a:ext cx="835819" cy="28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ru-RU" altLang="en-US" sz="1000" b="1">
                <a:sym typeface="Arial Bold" charset="0"/>
              </a:rPr>
              <a:t>Ступень</a:t>
            </a:r>
            <a:r>
              <a:rPr lang="en-US" altLang="en-US" sz="1000" b="1">
                <a:sym typeface="Arial Bold" charset="0"/>
              </a:rPr>
              <a:t> 5</a:t>
            </a:r>
          </a:p>
        </p:txBody>
      </p:sp>
      <p:sp>
        <p:nvSpPr>
          <p:cNvPr id="53262" name="Rectangle 21"/>
          <p:cNvSpPr>
            <a:spLocks/>
          </p:cNvSpPr>
          <p:nvPr/>
        </p:nvSpPr>
        <p:spPr bwMode="auto">
          <a:xfrm>
            <a:off x="2825353" y="4395788"/>
            <a:ext cx="338613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120000"/>
              </a:lnSpc>
            </a:pPr>
            <a:r>
              <a:rPr lang="ru-RU" altLang="en-US" sz="1200"/>
              <a:t>Низкие доза ИГКС</a:t>
            </a:r>
            <a:endParaRPr lang="en-US" altLang="en-US" sz="1200"/>
          </a:p>
        </p:txBody>
      </p:sp>
      <p:sp>
        <p:nvSpPr>
          <p:cNvPr id="53263" name="Rectangle 22"/>
          <p:cNvSpPr>
            <a:spLocks/>
          </p:cNvSpPr>
          <p:nvPr/>
        </p:nvSpPr>
        <p:spPr bwMode="auto">
          <a:xfrm>
            <a:off x="1821659" y="5481638"/>
            <a:ext cx="698302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altLang="ru-RU" sz="900" i="1">
                <a:cs typeface="Arial" pitchFamily="34" charset="0"/>
                <a:sym typeface="Arial Italic" charset="0"/>
              </a:rPr>
              <a:t>Низкие дозы ИГКС</a:t>
            </a:r>
            <a:endParaRPr lang="en-US" altLang="ru-RU" sz="900" i="1">
              <a:cs typeface="Arial" pitchFamily="34" charset="0"/>
              <a:sym typeface="Arial Italic" charset="0"/>
            </a:endParaRPr>
          </a:p>
        </p:txBody>
      </p:sp>
      <p:sp>
        <p:nvSpPr>
          <p:cNvPr id="53264" name="Rectangle 23"/>
          <p:cNvSpPr>
            <a:spLocks/>
          </p:cNvSpPr>
          <p:nvPr/>
        </p:nvSpPr>
        <p:spPr bwMode="auto">
          <a:xfrm>
            <a:off x="3286115" y="5357826"/>
            <a:ext cx="2421731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altLang="ru-RU" sz="1400" i="1" dirty="0">
                <a:cs typeface="Arial" pitchFamily="34" charset="0"/>
                <a:sym typeface="Arial Italic" charset="0"/>
              </a:rPr>
              <a:t>Антагонисты </a:t>
            </a:r>
            <a:r>
              <a:rPr lang="ru-RU" altLang="ru-RU" sz="1400" i="1" dirty="0" err="1">
                <a:cs typeface="Arial" pitchFamily="34" charset="0"/>
                <a:sym typeface="Arial Italic" charset="0"/>
              </a:rPr>
              <a:t>лейкотриеновых</a:t>
            </a:r>
            <a:r>
              <a:rPr lang="ru-RU" altLang="ru-RU" sz="1400" i="1" dirty="0">
                <a:cs typeface="Arial" pitchFamily="34" charset="0"/>
                <a:sym typeface="Arial Italic" charset="0"/>
              </a:rPr>
              <a:t> рецепторов (анти-</a:t>
            </a:r>
            <a:r>
              <a:rPr lang="en-US" altLang="ru-RU" sz="1400" i="1" dirty="0">
                <a:cs typeface="Arial" pitchFamily="34" charset="0"/>
                <a:sym typeface="Arial Italic" charset="0"/>
              </a:rPr>
              <a:t>LT)</a:t>
            </a:r>
          </a:p>
          <a:p>
            <a:pPr algn="ctr"/>
            <a:r>
              <a:rPr lang="ru-RU" altLang="ru-RU" sz="1400" i="1" dirty="0">
                <a:cs typeface="Arial" pitchFamily="34" charset="0"/>
                <a:sym typeface="Arial Italic" charset="0"/>
              </a:rPr>
              <a:t>Низкие дозы </a:t>
            </a:r>
            <a:r>
              <a:rPr lang="ru-RU" altLang="ru-RU" sz="1400" i="1" dirty="0" err="1">
                <a:cs typeface="Arial" pitchFamily="34" charset="0"/>
                <a:sym typeface="Arial Italic" charset="0"/>
              </a:rPr>
              <a:t>теофиллина</a:t>
            </a:r>
            <a:r>
              <a:rPr lang="ru-RU" altLang="ru-RU" sz="1400" i="1" dirty="0">
                <a:cs typeface="Arial" pitchFamily="34" charset="0"/>
                <a:sym typeface="Arial Italic" charset="0"/>
              </a:rPr>
              <a:t>*</a:t>
            </a:r>
            <a:endParaRPr lang="en-US" altLang="ru-RU" sz="1400" i="1" dirty="0">
              <a:cs typeface="Arial" pitchFamily="34" charset="0"/>
              <a:sym typeface="Arial Italic" charset="0"/>
            </a:endParaRPr>
          </a:p>
        </p:txBody>
      </p:sp>
      <p:sp>
        <p:nvSpPr>
          <p:cNvPr id="53265" name="Rectangle 27"/>
          <p:cNvSpPr>
            <a:spLocks/>
          </p:cNvSpPr>
          <p:nvPr/>
        </p:nvSpPr>
        <p:spPr bwMode="auto">
          <a:xfrm>
            <a:off x="1641277" y="6100772"/>
            <a:ext cx="4029075" cy="28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ru-RU" altLang="ru-RU" sz="1200"/>
              <a:t>КДБА «по потребности»</a:t>
            </a:r>
            <a:endParaRPr lang="en-US" altLang="ru-RU" sz="1200"/>
          </a:p>
        </p:txBody>
      </p:sp>
      <p:sp>
        <p:nvSpPr>
          <p:cNvPr id="53266" name="Rectangle 28"/>
          <p:cNvSpPr>
            <a:spLocks/>
          </p:cNvSpPr>
          <p:nvPr/>
        </p:nvSpPr>
        <p:spPr bwMode="auto">
          <a:xfrm>
            <a:off x="6286508" y="6143650"/>
            <a:ext cx="3445074" cy="358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altLang="ru-RU" sz="1200" dirty="0"/>
              <a:t>КДБА или низкие дозы ИГКС/</a:t>
            </a:r>
            <a:r>
              <a:rPr lang="ru-RU" altLang="ru-RU" sz="1200" dirty="0" err="1"/>
              <a:t>формотерол</a:t>
            </a:r>
            <a:r>
              <a:rPr lang="ru-RU" altLang="ru-RU" sz="1200" dirty="0"/>
              <a:t> «по потребности»</a:t>
            </a:r>
            <a:r>
              <a:rPr lang="en-US" altLang="ru-RU" sz="1200" baseline="30000" dirty="0"/>
              <a:t>#</a:t>
            </a:r>
          </a:p>
        </p:txBody>
      </p:sp>
      <p:sp>
        <p:nvSpPr>
          <p:cNvPr id="53267" name="Rectangle 29"/>
          <p:cNvSpPr>
            <a:spLocks/>
          </p:cNvSpPr>
          <p:nvPr/>
        </p:nvSpPr>
        <p:spPr bwMode="auto">
          <a:xfrm>
            <a:off x="6350794" y="4359275"/>
            <a:ext cx="1223368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110000"/>
              </a:lnSpc>
            </a:pPr>
            <a:r>
              <a:rPr lang="ru-RU" altLang="en-US" sz="1200"/>
              <a:t>Низкие доза ИГКС/ДДБА**</a:t>
            </a:r>
            <a:endParaRPr lang="en-US" altLang="en-US" sz="1200"/>
          </a:p>
        </p:txBody>
      </p:sp>
      <p:sp>
        <p:nvSpPr>
          <p:cNvPr id="53268" name="Rectangle 30"/>
          <p:cNvSpPr>
            <a:spLocks/>
          </p:cNvSpPr>
          <p:nvPr/>
        </p:nvSpPr>
        <p:spPr bwMode="auto">
          <a:xfrm>
            <a:off x="7777758" y="4214813"/>
            <a:ext cx="97155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110000"/>
              </a:lnSpc>
            </a:pPr>
            <a:r>
              <a:rPr lang="ru-RU" altLang="en-US" sz="1200"/>
              <a:t>Средние / высокие дозы ИГКС/ДДБА</a:t>
            </a:r>
            <a:endParaRPr lang="en-US" altLang="en-US" sz="1200"/>
          </a:p>
        </p:txBody>
      </p:sp>
      <p:sp>
        <p:nvSpPr>
          <p:cNvPr id="53269" name="Rectangle 14"/>
          <p:cNvSpPr>
            <a:spLocks/>
          </p:cNvSpPr>
          <p:nvPr/>
        </p:nvSpPr>
        <p:spPr bwMode="auto">
          <a:xfrm>
            <a:off x="800105" y="4359284"/>
            <a:ext cx="705446" cy="665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ru-RU" altLang="en-US" sz="900" b="1">
                <a:sym typeface="Arial Bold" charset="0"/>
              </a:rPr>
              <a:t>Базисная терапия первого выбора</a:t>
            </a:r>
            <a:endParaRPr lang="en-US" altLang="en-US" sz="900" b="1">
              <a:sym typeface="Arial Bold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800" b="1"/>
          </a:p>
        </p:txBody>
      </p:sp>
      <p:sp>
        <p:nvSpPr>
          <p:cNvPr id="53270" name="Rectangle 21"/>
          <p:cNvSpPr>
            <a:spLocks/>
          </p:cNvSpPr>
          <p:nvPr/>
        </p:nvSpPr>
        <p:spPr bwMode="auto">
          <a:xfrm>
            <a:off x="8951119" y="5481638"/>
            <a:ext cx="773312" cy="436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ru-RU" altLang="ru-RU" sz="1100" i="1" dirty="0">
                <a:cs typeface="Arial" pitchFamily="34" charset="0"/>
                <a:sym typeface="Arial Italic" charset="0"/>
              </a:rPr>
              <a:t>Низкие дозы</a:t>
            </a:r>
          </a:p>
          <a:p>
            <a:pPr>
              <a:lnSpc>
                <a:spcPct val="90000"/>
              </a:lnSpc>
            </a:pPr>
            <a:r>
              <a:rPr lang="ru-RU" altLang="ru-RU" sz="1100" i="1" dirty="0">
                <a:cs typeface="Arial" pitchFamily="34" charset="0"/>
                <a:sym typeface="Arial Italic" charset="0"/>
              </a:rPr>
              <a:t>системных </a:t>
            </a:r>
          </a:p>
          <a:p>
            <a:pPr>
              <a:lnSpc>
                <a:spcPct val="90000"/>
              </a:lnSpc>
            </a:pPr>
            <a:r>
              <a:rPr lang="ru-RU" altLang="ru-RU" sz="1100" i="1" dirty="0">
                <a:cs typeface="Arial" pitchFamily="34" charset="0"/>
                <a:sym typeface="Arial Italic" charset="0"/>
              </a:rPr>
              <a:t>ГСК</a:t>
            </a:r>
            <a:endParaRPr lang="en-US" altLang="ru-RU" sz="1100" i="1" dirty="0">
              <a:cs typeface="Arial" pitchFamily="34" charset="0"/>
              <a:sym typeface="Arial Italic" charset="0"/>
            </a:endParaRPr>
          </a:p>
        </p:txBody>
      </p:sp>
      <p:sp>
        <p:nvSpPr>
          <p:cNvPr id="53271" name="Rectangle 34"/>
          <p:cNvSpPr>
            <a:spLocks/>
          </p:cNvSpPr>
          <p:nvPr/>
        </p:nvSpPr>
        <p:spPr bwMode="auto">
          <a:xfrm>
            <a:off x="8829680" y="4097338"/>
            <a:ext cx="939403" cy="717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ru-RU" altLang="ru-RU" sz="1200" dirty="0">
                <a:cs typeface="Arial" pitchFamily="34" charset="0"/>
              </a:rPr>
              <a:t>Добавить,</a:t>
            </a:r>
            <a:endParaRPr lang="en-US" altLang="ru-RU" sz="1200" dirty="0"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1200" dirty="0">
                <a:cs typeface="Arial" pitchFamily="34" charset="0"/>
              </a:rPr>
              <a:t>напр.,</a:t>
            </a:r>
          </a:p>
          <a:p>
            <a:pPr algn="ctr">
              <a:lnSpc>
                <a:spcPct val="90000"/>
              </a:lnSpc>
            </a:pPr>
            <a:r>
              <a:rPr lang="ru-RU" altLang="ru-RU" sz="1200" dirty="0" err="1">
                <a:cs typeface="Arial" pitchFamily="34" charset="0"/>
              </a:rPr>
              <a:t>тиотропиум</a:t>
            </a:r>
            <a:r>
              <a:rPr lang="en-US" altLang="ru-RU" sz="1200" dirty="0">
                <a:cs typeface="Arial" pitchFamily="34" charset="0"/>
              </a:rPr>
              <a:t>,*</a:t>
            </a:r>
            <a:r>
              <a:rPr lang="en-US" altLang="ru-RU" sz="1200" baseline="30000" dirty="0">
                <a:cs typeface="Arial" pitchFamily="34" charset="0"/>
                <a:sym typeface="Wingdings 2" pitchFamily="18" charset="2"/>
              </a:rPr>
              <a:t></a:t>
            </a:r>
            <a:r>
              <a:rPr lang="en-US" altLang="ru-RU" sz="1200" dirty="0">
                <a:cs typeface="Arial" pitchFamily="34" charset="0"/>
              </a:rPr>
              <a:t> </a:t>
            </a:r>
            <a:r>
              <a:rPr lang="ru-RU" altLang="ru-RU" sz="1200" dirty="0" err="1">
                <a:cs typeface="Arial" pitchFamily="34" charset="0"/>
              </a:rPr>
              <a:t>омализумаб</a:t>
            </a:r>
            <a:r>
              <a:rPr lang="en-US" altLang="ru-RU" sz="1200" dirty="0">
                <a:cs typeface="Arial" pitchFamily="34" charset="0"/>
              </a:rPr>
              <a:t>, </a:t>
            </a:r>
            <a:r>
              <a:rPr lang="ru-RU" altLang="ru-RU" sz="1200" dirty="0" err="1">
                <a:cs typeface="Arial" pitchFamily="34" charset="0"/>
              </a:rPr>
              <a:t>меполизумаб</a:t>
            </a:r>
            <a:r>
              <a:rPr lang="en-US" altLang="ru-RU" sz="1200" dirty="0">
                <a:cs typeface="Arial" pitchFamily="34" charset="0"/>
              </a:rPr>
              <a:t>*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7888492" y="465139"/>
            <a:ext cx="1117997" cy="841375"/>
            <a:chOff x="0" y="0"/>
            <a:chExt cx="626" cy="530"/>
          </a:xfrm>
        </p:grpSpPr>
        <p:sp>
          <p:nvSpPr>
            <p:cNvPr id="53287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3288" name="Rectangle 9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/>
              <a:r>
                <a:rPr lang="en-US" altLang="en-US" sz="100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UPDATED!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BD689A5-6B83-4E4C-8B09-1DE6AB2D8A59}"/>
              </a:ext>
            </a:extLst>
          </p:cNvPr>
          <p:cNvSpPr/>
          <p:nvPr/>
        </p:nvSpPr>
        <p:spPr>
          <a:xfrm>
            <a:off x="2955727" y="2060584"/>
            <a:ext cx="4536281" cy="1008063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 err="1">
              <a:solidFill>
                <a:srgbClr val="0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62F52A0-0AF5-45DA-B9C9-FF153A41EC58}"/>
              </a:ext>
            </a:extLst>
          </p:cNvPr>
          <p:cNvSpPr/>
          <p:nvPr/>
        </p:nvSpPr>
        <p:spPr>
          <a:xfrm>
            <a:off x="7411645" y="2209800"/>
            <a:ext cx="1594843" cy="211138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 err="1">
              <a:solidFill>
                <a:srgbClr val="00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6EEA9C9-9A2B-4E01-BAEE-FFC1F4FA7577}"/>
              </a:ext>
            </a:extLst>
          </p:cNvPr>
          <p:cNvSpPr/>
          <p:nvPr/>
        </p:nvSpPr>
        <p:spPr>
          <a:xfrm>
            <a:off x="444699" y="2133600"/>
            <a:ext cx="162520" cy="15113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 err="1">
              <a:solidFill>
                <a:srgbClr val="0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104B45F-00FD-47D8-9663-63A587653908}"/>
              </a:ext>
            </a:extLst>
          </p:cNvPr>
          <p:cNvSpPr/>
          <p:nvPr/>
        </p:nvSpPr>
        <p:spPr>
          <a:xfrm>
            <a:off x="928661" y="1500180"/>
            <a:ext cx="5145285" cy="1584325"/>
          </a:xfrm>
          <a:prstGeom prst="rect">
            <a:avLst/>
          </a:prstGeom>
          <a:solidFill>
            <a:schemeClr val="tx2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 err="1">
              <a:solidFill>
                <a:srgbClr val="000000"/>
              </a:solidFill>
            </a:endParaRPr>
          </a:p>
        </p:txBody>
      </p:sp>
      <p:sp>
        <p:nvSpPr>
          <p:cNvPr id="53277" name="Rectangle 7"/>
          <p:cNvSpPr>
            <a:spLocks/>
          </p:cNvSpPr>
          <p:nvPr/>
        </p:nvSpPr>
        <p:spPr bwMode="auto">
          <a:xfrm>
            <a:off x="857224" y="1928808"/>
            <a:ext cx="5145317" cy="1385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1" bIns="0"/>
          <a:lstStyle/>
          <a:p>
            <a:pPr marL="36513" eaLnBrk="1" hangingPunct="1"/>
            <a:r>
              <a:rPr lang="en-US" altLang="en-US" sz="1000" dirty="0">
                <a:latin typeface="Calibri" pitchFamily="34" charset="0"/>
              </a:rPr>
              <a:t>*</a:t>
            </a:r>
            <a:r>
              <a:rPr lang="ru-RU" altLang="en-US" sz="1600" dirty="0">
                <a:latin typeface="Calibri" pitchFamily="34" charset="0"/>
              </a:rPr>
              <a:t>Не для детей младше </a:t>
            </a:r>
            <a:r>
              <a:rPr lang="en-US" altLang="en-US" sz="1600" dirty="0">
                <a:latin typeface="Calibri" pitchFamily="34" charset="0"/>
              </a:rPr>
              <a:t>12 </a:t>
            </a:r>
            <a:r>
              <a:rPr lang="ru-RU" altLang="en-US" sz="1600" dirty="0">
                <a:latin typeface="Calibri" pitchFamily="34" charset="0"/>
              </a:rPr>
              <a:t>лет</a:t>
            </a:r>
            <a:endParaRPr lang="en-US" altLang="en-US" sz="1600" dirty="0">
              <a:latin typeface="Calibri" pitchFamily="34" charset="0"/>
            </a:endParaRPr>
          </a:p>
          <a:p>
            <a:pPr marL="36513" eaLnBrk="1" hangingPunct="1">
              <a:spcBef>
                <a:spcPts val="600"/>
              </a:spcBef>
            </a:pPr>
            <a:r>
              <a:rPr lang="en-US" altLang="en-US" sz="1600" dirty="0">
                <a:latin typeface="Calibri" pitchFamily="34" charset="0"/>
              </a:rPr>
              <a:t>**</a:t>
            </a:r>
            <a:r>
              <a:rPr lang="ru-RU" altLang="en-US" sz="1600" dirty="0">
                <a:latin typeface="Calibri" pitchFamily="34" charset="0"/>
              </a:rPr>
              <a:t>Для детей</a:t>
            </a:r>
            <a:r>
              <a:rPr lang="en-US" altLang="en-US" sz="1600" dirty="0">
                <a:latin typeface="Calibri" pitchFamily="34" charset="0"/>
              </a:rPr>
              <a:t> 6-11 </a:t>
            </a:r>
            <a:r>
              <a:rPr lang="ru-RU" altLang="en-US" sz="1600" dirty="0">
                <a:latin typeface="Calibri" pitchFamily="34" charset="0"/>
              </a:rPr>
              <a:t>лет на ступени 3 предпочтительны средние дозы ИГКС</a:t>
            </a:r>
          </a:p>
          <a:p>
            <a:pPr marL="36513" eaLnBrk="1" hangingPunct="1">
              <a:spcBef>
                <a:spcPts val="600"/>
              </a:spcBef>
            </a:pPr>
            <a:r>
              <a:rPr lang="en-US" altLang="en-US" sz="1600" baseline="30000" dirty="0">
                <a:latin typeface="Calibri" pitchFamily="34" charset="0"/>
              </a:rPr>
              <a:t>#</a:t>
            </a:r>
            <a:r>
              <a:rPr lang="ru-RU" altLang="en-US" sz="1600" dirty="0" err="1">
                <a:latin typeface="Calibri" pitchFamily="34" charset="0"/>
              </a:rPr>
              <a:t>Беклометазон</a:t>
            </a:r>
            <a:r>
              <a:rPr lang="ru-RU" altLang="en-US" sz="1600" dirty="0">
                <a:latin typeface="Calibri" pitchFamily="34" charset="0"/>
              </a:rPr>
              <a:t> </a:t>
            </a:r>
            <a:r>
              <a:rPr lang="ru-RU" altLang="en-US" sz="1600" dirty="0" err="1">
                <a:latin typeface="Calibri" pitchFamily="34" charset="0"/>
              </a:rPr>
              <a:t>дипропионат</a:t>
            </a:r>
            <a:r>
              <a:rPr lang="ru-RU" altLang="en-US" sz="1600" dirty="0">
                <a:latin typeface="Calibri" pitchFamily="34" charset="0"/>
              </a:rPr>
              <a:t>/</a:t>
            </a:r>
            <a:r>
              <a:rPr lang="ru-RU" altLang="en-US" sz="1600" dirty="0" err="1">
                <a:latin typeface="Calibri" pitchFamily="34" charset="0"/>
              </a:rPr>
              <a:t>формотерол</a:t>
            </a:r>
            <a:r>
              <a:rPr lang="ru-RU" altLang="en-US" sz="1600" dirty="0">
                <a:latin typeface="Calibri" pitchFamily="34" charset="0"/>
              </a:rPr>
              <a:t> или </a:t>
            </a:r>
            <a:r>
              <a:rPr lang="ru-RU" altLang="en-US" sz="1600" dirty="0" err="1">
                <a:latin typeface="Calibri" pitchFamily="34" charset="0"/>
              </a:rPr>
              <a:t>будесонид</a:t>
            </a:r>
            <a:r>
              <a:rPr lang="ru-RU" altLang="en-US" sz="1600" dirty="0">
                <a:latin typeface="Calibri" pitchFamily="34" charset="0"/>
              </a:rPr>
              <a:t>/</a:t>
            </a:r>
            <a:r>
              <a:rPr lang="ru-RU" altLang="en-US" sz="1600" dirty="0" err="1">
                <a:latin typeface="Calibri" pitchFamily="34" charset="0"/>
              </a:rPr>
              <a:t>формотерол</a:t>
            </a:r>
            <a:endParaRPr lang="en-US" altLang="en-US" sz="1600" dirty="0">
              <a:latin typeface="Calibri" pitchFamily="34" charset="0"/>
            </a:endParaRPr>
          </a:p>
          <a:p>
            <a:pPr marL="36513" eaLnBrk="1" hangingPunct="1">
              <a:spcBef>
                <a:spcPts val="600"/>
              </a:spcBef>
            </a:pPr>
            <a:r>
              <a:rPr lang="en-AU" altLang="en-US" sz="1600" dirty="0">
                <a:latin typeface="Calibri" pitchFamily="34" charset="0"/>
                <a:sym typeface="Wingdings 2" pitchFamily="18" charset="2"/>
              </a:rPr>
              <a:t></a:t>
            </a:r>
            <a:r>
              <a:rPr lang="ru-RU" altLang="en-US" sz="1600" dirty="0" err="1">
                <a:latin typeface="Calibri" pitchFamily="34" charset="0"/>
              </a:rPr>
              <a:t>Тиотропиум</a:t>
            </a:r>
            <a:r>
              <a:rPr lang="ru-RU" altLang="en-US" sz="1600" dirty="0">
                <a:latin typeface="Calibri" pitchFamily="34" charset="0"/>
              </a:rPr>
              <a:t> (</a:t>
            </a:r>
            <a:r>
              <a:rPr lang="ru-RU" altLang="en-US" sz="1600" dirty="0" err="1">
                <a:latin typeface="Calibri" pitchFamily="34" charset="0"/>
              </a:rPr>
              <a:t>Респимат</a:t>
            </a:r>
            <a:r>
              <a:rPr lang="ru-RU" altLang="en-US" sz="1600" dirty="0">
                <a:latin typeface="Calibri" pitchFamily="34" charset="0"/>
              </a:rPr>
              <a:t>) больным </a:t>
            </a:r>
            <a:r>
              <a:rPr lang="en-AU" altLang="en-US" sz="1600" dirty="0">
                <a:latin typeface="Calibri" pitchFamily="34" charset="0"/>
              </a:rPr>
              <a:t>≥12 </a:t>
            </a:r>
            <a:r>
              <a:rPr lang="ru-RU" altLang="en-US" sz="1600" dirty="0">
                <a:latin typeface="Calibri" pitchFamily="34" charset="0"/>
              </a:rPr>
              <a:t>лет с историей повторных обострений заболевания</a:t>
            </a:r>
            <a:endParaRPr lang="en-US" altLang="en-US" sz="1600" dirty="0">
              <a:latin typeface="Calibri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75E9E81-1D97-463B-9878-582C7E38291F}"/>
              </a:ext>
            </a:extLst>
          </p:cNvPr>
          <p:cNvSpPr/>
          <p:nvPr/>
        </p:nvSpPr>
        <p:spPr>
          <a:xfrm>
            <a:off x="1578772" y="3817947"/>
            <a:ext cx="51793" cy="2706687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 err="1">
              <a:solidFill>
                <a:srgbClr val="000000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E1F398C0-B630-41F6-A1D5-292EB91B1F20}"/>
              </a:ext>
            </a:extLst>
          </p:cNvPr>
          <p:cNvSpPr/>
          <p:nvPr/>
        </p:nvSpPr>
        <p:spPr>
          <a:xfrm>
            <a:off x="6227566" y="3817947"/>
            <a:ext cx="51792" cy="2174875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 err="1">
              <a:solidFill>
                <a:srgbClr val="000000"/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5F49CB47-6F6D-4B74-A365-5C4801164846}"/>
              </a:ext>
            </a:extLst>
          </p:cNvPr>
          <p:cNvSpPr/>
          <p:nvPr/>
        </p:nvSpPr>
        <p:spPr>
          <a:xfrm>
            <a:off x="2825353" y="3817947"/>
            <a:ext cx="51793" cy="2174875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 err="1">
              <a:solidFill>
                <a:srgbClr val="000000"/>
              </a:solidFill>
            </a:endParaRPr>
          </a:p>
        </p:txBody>
      </p:sp>
      <p:sp>
        <p:nvSpPr>
          <p:cNvPr id="53281" name="TextBox 8"/>
          <p:cNvSpPr txBox="1">
            <a:spLocks noChangeArrowheads="1"/>
          </p:cNvSpPr>
          <p:nvPr/>
        </p:nvSpPr>
        <p:spPr bwMode="auto">
          <a:xfrm>
            <a:off x="6286508" y="5214953"/>
            <a:ext cx="1439466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100" i="1" dirty="0">
                <a:solidFill>
                  <a:srgbClr val="000000"/>
                </a:solidFill>
              </a:rPr>
              <a:t>Средние/высокие дозы ИГКС</a:t>
            </a:r>
          </a:p>
          <a:p>
            <a:r>
              <a:rPr lang="ru-RU" altLang="ru-RU" sz="1100" i="1" dirty="0">
                <a:solidFill>
                  <a:srgbClr val="000000"/>
                </a:solidFill>
              </a:rPr>
              <a:t>Низкие дозы ИГКС + анти-</a:t>
            </a:r>
            <a:r>
              <a:rPr lang="en-US" altLang="ru-RU" sz="1100" i="1" dirty="0">
                <a:solidFill>
                  <a:srgbClr val="000000"/>
                </a:solidFill>
              </a:rPr>
              <a:t>LT</a:t>
            </a:r>
            <a:endParaRPr lang="ru-RU" altLang="ru-RU" sz="1100" i="1" dirty="0">
              <a:solidFill>
                <a:srgbClr val="000000"/>
              </a:solidFill>
            </a:endParaRPr>
          </a:p>
          <a:p>
            <a:r>
              <a:rPr lang="ru-RU" altLang="ru-RU" sz="1100" i="1" dirty="0">
                <a:solidFill>
                  <a:srgbClr val="000000"/>
                </a:solidFill>
              </a:rPr>
              <a:t>(или + </a:t>
            </a:r>
            <a:r>
              <a:rPr lang="ru-RU" altLang="ru-RU" sz="1100" i="1" dirty="0" err="1">
                <a:solidFill>
                  <a:srgbClr val="000000"/>
                </a:solidFill>
              </a:rPr>
              <a:t>теофиллин</a:t>
            </a:r>
            <a:r>
              <a:rPr lang="ru-RU" altLang="ru-RU" sz="1100" i="1" dirty="0">
                <a:solidFill>
                  <a:srgbClr val="000000"/>
                </a:solidFill>
              </a:rPr>
              <a:t>*)</a:t>
            </a:r>
          </a:p>
        </p:txBody>
      </p:sp>
      <p:sp>
        <p:nvSpPr>
          <p:cNvPr id="53282" name="TextBox 10"/>
          <p:cNvSpPr txBox="1">
            <a:spLocks noChangeArrowheads="1"/>
          </p:cNvSpPr>
          <p:nvPr/>
        </p:nvSpPr>
        <p:spPr bwMode="auto">
          <a:xfrm>
            <a:off x="7715268" y="5286394"/>
            <a:ext cx="1155501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000" i="1" dirty="0" err="1">
                <a:solidFill>
                  <a:srgbClr val="000000"/>
                </a:solidFill>
              </a:rPr>
              <a:t>Тиотропиум</a:t>
            </a:r>
            <a:r>
              <a:rPr lang="ru-RU" altLang="ru-RU" sz="1000" i="1" dirty="0">
                <a:solidFill>
                  <a:srgbClr val="000000"/>
                </a:solidFill>
              </a:rPr>
              <a:t>*</a:t>
            </a:r>
            <a:r>
              <a:rPr lang="ru-RU" altLang="ru-RU" sz="1000" i="1" baseline="30000" dirty="0">
                <a:solidFill>
                  <a:srgbClr val="000000"/>
                </a:solidFill>
              </a:rPr>
              <a:t>†</a:t>
            </a:r>
          </a:p>
          <a:p>
            <a:r>
              <a:rPr lang="ru-RU" altLang="ru-RU" sz="1000" i="1" dirty="0">
                <a:solidFill>
                  <a:srgbClr val="000000"/>
                </a:solidFill>
              </a:rPr>
              <a:t>Высокие доза ИГКС + анти-</a:t>
            </a:r>
            <a:r>
              <a:rPr lang="en-US" altLang="ru-RU" sz="1000" i="1" dirty="0">
                <a:solidFill>
                  <a:srgbClr val="000000"/>
                </a:solidFill>
              </a:rPr>
              <a:t>LT</a:t>
            </a:r>
          </a:p>
          <a:p>
            <a:r>
              <a:rPr lang="en-US" altLang="ru-RU" sz="1000" i="1" dirty="0">
                <a:solidFill>
                  <a:srgbClr val="000000"/>
                </a:solidFill>
              </a:rPr>
              <a:t>(</a:t>
            </a:r>
            <a:r>
              <a:rPr lang="ru-RU" altLang="ru-RU" sz="1000" i="1" dirty="0">
                <a:solidFill>
                  <a:srgbClr val="000000"/>
                </a:solidFill>
              </a:rPr>
              <a:t>или + </a:t>
            </a:r>
            <a:r>
              <a:rPr lang="ru-RU" altLang="ru-RU" sz="1000" i="1" dirty="0" err="1">
                <a:solidFill>
                  <a:srgbClr val="000000"/>
                </a:solidFill>
              </a:rPr>
              <a:t>теофиллин</a:t>
            </a:r>
            <a:r>
              <a:rPr lang="ru-RU" altLang="ru-RU" sz="1100" i="1" dirty="0">
                <a:solidFill>
                  <a:srgbClr val="000000"/>
                </a:solidFill>
              </a:rPr>
              <a:t>*)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F2F1A5F-69D4-4357-A466-60CC04C51F94}"/>
              </a:ext>
            </a:extLst>
          </p:cNvPr>
          <p:cNvSpPr/>
          <p:nvPr/>
        </p:nvSpPr>
        <p:spPr>
          <a:xfrm>
            <a:off x="566143" y="2209809"/>
            <a:ext cx="121444" cy="1501775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 err="1">
              <a:solidFill>
                <a:srgbClr val="00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DD3ACE3-2848-4634-88E5-C797201311B5}"/>
              </a:ext>
            </a:extLst>
          </p:cNvPr>
          <p:cNvSpPr/>
          <p:nvPr/>
        </p:nvSpPr>
        <p:spPr>
          <a:xfrm>
            <a:off x="8951124" y="2349500"/>
            <a:ext cx="162521" cy="71438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 err="1">
              <a:solidFill>
                <a:srgbClr val="00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37BDB42-E88B-4BB2-A828-76BDF87C77DC}"/>
              </a:ext>
            </a:extLst>
          </p:cNvPr>
          <p:cNvSpPr/>
          <p:nvPr/>
        </p:nvSpPr>
        <p:spPr>
          <a:xfrm>
            <a:off x="6115055" y="1838325"/>
            <a:ext cx="2627115" cy="86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ru-RU" altLang="ru-RU" sz="1600">
                <a:solidFill>
                  <a:srgbClr val="000000"/>
                </a:solidFill>
                <a:latin typeface="Calibri" panose="020F0502020204030204" pitchFamily="34" charset="0"/>
              </a:rPr>
              <a:t>КДБА - бета2-агонисты короткого действия</a:t>
            </a:r>
          </a:p>
          <a:p>
            <a:pPr>
              <a:defRPr/>
            </a:pPr>
            <a:r>
              <a:rPr lang="ru-RU" altLang="ru-RU" sz="1600">
                <a:solidFill>
                  <a:srgbClr val="000000"/>
                </a:solidFill>
                <a:latin typeface="Calibri" panose="020F0502020204030204" pitchFamily="34" charset="0"/>
              </a:rPr>
              <a:t>ДДБА - бета2-агонисты длительного действия</a:t>
            </a:r>
          </a:p>
          <a:p>
            <a:pPr>
              <a:defRPr/>
            </a:pPr>
            <a:r>
              <a:rPr lang="ru-RU" altLang="ru-RU" sz="1600">
                <a:solidFill>
                  <a:srgbClr val="000000"/>
                </a:solidFill>
                <a:latin typeface="Calibri" panose="020F0502020204030204" pitchFamily="34" charset="0"/>
              </a:rPr>
              <a:t>ИГКС - ингаляционные глюкокортикостероиды</a:t>
            </a:r>
          </a:p>
        </p:txBody>
      </p:sp>
      <p:sp>
        <p:nvSpPr>
          <p:cNvPr id="53286" name="Text Box 23"/>
          <p:cNvSpPr txBox="1">
            <a:spLocks noChangeArrowheads="1"/>
          </p:cNvSpPr>
          <p:nvPr/>
        </p:nvSpPr>
        <p:spPr bwMode="gray">
          <a:xfrm>
            <a:off x="466135" y="6511934"/>
            <a:ext cx="8897541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45716" bIns="45716">
            <a:spAutoFit/>
          </a:bodyPr>
          <a:lstStyle/>
          <a:p>
            <a:pPr defTabSz="895350">
              <a:buSzPct val="120000"/>
            </a:pPr>
            <a:r>
              <a:rPr lang="en-US" altLang="ru-RU" sz="1200" i="1">
                <a:latin typeface="Calibri" pitchFamily="34" charset="0"/>
                <a:ea typeface="Gulim" pitchFamily="34" charset="-127"/>
              </a:rPr>
              <a:t>GINA </a:t>
            </a:r>
            <a:r>
              <a:rPr lang="en-US" altLang="ru-RU" sz="1200" i="1">
                <a:cs typeface="Arial" pitchFamily="34" charset="0"/>
              </a:rPr>
              <a:t>[</a:t>
            </a:r>
            <a:r>
              <a:rPr lang="ru-RU" altLang="ru-RU" sz="1200" i="1">
                <a:cs typeface="Arial" pitchFamily="34" charset="0"/>
              </a:rPr>
              <a:t>Электронный ресурс</a:t>
            </a:r>
            <a:r>
              <a:rPr lang="en-US" altLang="ru-RU" sz="1200" i="1">
                <a:cs typeface="Arial" pitchFamily="34" charset="0"/>
              </a:rPr>
              <a:t>]</a:t>
            </a:r>
            <a:r>
              <a:rPr lang="ru-RU" altLang="ru-RU" sz="1200" i="1">
                <a:cs typeface="Arial" pitchFamily="34" charset="0"/>
              </a:rPr>
              <a:t>, </a:t>
            </a:r>
            <a:r>
              <a:rPr lang="en-US" altLang="ru-RU" sz="1200" i="1">
                <a:cs typeface="Arial" pitchFamily="34" charset="0"/>
              </a:rPr>
              <a:t>30 </a:t>
            </a:r>
            <a:r>
              <a:rPr lang="ru-RU" altLang="ru-RU" sz="1200" i="1">
                <a:cs typeface="Arial" pitchFamily="34" charset="0"/>
              </a:rPr>
              <a:t>января 2018. </a:t>
            </a:r>
            <a:r>
              <a:rPr lang="en-GB" altLang="ru-RU" sz="1200" i="1">
                <a:cs typeface="Arial" pitchFamily="34" charset="0"/>
              </a:rPr>
              <a:t>www.ginasthma.org/uploads/users/files/GINA_Report_</a:t>
            </a:r>
            <a:r>
              <a:rPr lang="en-GB" altLang="ru-RU" sz="1200" b="1" i="1">
                <a:cs typeface="Arial" pitchFamily="34" charset="0"/>
              </a:rPr>
              <a:t>201</a:t>
            </a:r>
            <a:r>
              <a:rPr lang="en-US" altLang="ru-RU" sz="1200" b="1" i="1">
                <a:cs typeface="Arial" pitchFamily="34" charset="0"/>
              </a:rPr>
              <a:t>7</a:t>
            </a:r>
            <a:r>
              <a:rPr lang="en-GB" altLang="ru-RU" sz="1200" i="1">
                <a:cs typeface="Arial" pitchFamily="34" charset="0"/>
              </a:rPr>
              <a:t>.pdf</a:t>
            </a:r>
            <a:endParaRPr lang="ru-RU" altLang="ru-RU" sz="1200" b="1" i="1">
              <a:latin typeface="Calibri" pitchFamily="34" charset="0"/>
              <a:ea typeface="Gulim" pitchFamily="34" charset="-127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2" y="357166"/>
            <a:ext cx="874395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+mn-lt"/>
              </a:rPr>
              <a:t>Основные проблемы на пути к достижению полного контроля</a:t>
            </a:r>
            <a:endParaRPr lang="en-US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240" y="6642556"/>
            <a:ext cx="43291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atlas of asthma.2013,EAACI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28591" y="6451608"/>
            <a:ext cx="22931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ru-RU" sz="1000" i="1" dirty="0">
                <a:latin typeface="Arial" panose="020B0604020202020204" pitchFamily="34" charset="0"/>
              </a:rPr>
              <a:t>GINA 20</a:t>
            </a:r>
            <a:r>
              <a:rPr lang="ru-RU" altLang="ru-RU" sz="1000" i="1" dirty="0">
                <a:latin typeface="Arial" panose="020B0604020202020204" pitchFamily="34" charset="0"/>
              </a:rPr>
              <a:t>16: </a:t>
            </a:r>
            <a:r>
              <a:rPr lang="en-US" altLang="ru-RU" sz="1000" i="1" dirty="0">
                <a:latin typeface="Arial" panose="020B0604020202020204" pitchFamily="34" charset="0"/>
                <a:hlinkClick r:id="rId2"/>
              </a:rPr>
              <a:t>www.ginasthma.org</a:t>
            </a:r>
            <a:endParaRPr lang="en-US" altLang="ru-RU" sz="1000" i="1" dirty="0">
              <a:latin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5065" y="1556798"/>
            <a:ext cx="4434125" cy="457954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40175" y="1521634"/>
            <a:ext cx="5274039" cy="455057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259" y="2119739"/>
            <a:ext cx="4759881" cy="387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endParaRPr lang="ru-RU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73660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Особые фенотипы астмы</a:t>
            </a:r>
          </a:p>
          <a:p>
            <a:pPr marL="73660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Генетические факторы, влияющие на ответ к применению ИГКС и</a:t>
            </a:r>
            <a:r>
              <a:rPr lang="en-US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/</a:t>
            </a: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или </a:t>
            </a:r>
            <a:r>
              <a:rPr lang="el-GR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β</a:t>
            </a: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2-агонистов</a:t>
            </a:r>
          </a:p>
          <a:p>
            <a:pPr marL="450850" algn="just">
              <a:lnSpc>
                <a:spcPct val="115000"/>
              </a:lnSpc>
              <a:spcAft>
                <a:spcPts val="1000"/>
              </a:spcAft>
              <a:tabLst>
                <a:tab pos="0" algn="l"/>
              </a:tabLst>
            </a:pPr>
            <a:endParaRPr lang="en-US" b="1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68974" y="2152473"/>
            <a:ext cx="5374766" cy="387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60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ru-RU" b="1" dirty="0" smtClean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Неправильный </a:t>
            </a:r>
            <a:r>
              <a:rPr lang="ru-RU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диагноз </a:t>
            </a:r>
            <a:endParaRPr lang="ru-RU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73660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Низкая </a:t>
            </a:r>
            <a:r>
              <a:rPr lang="ru-RU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приверженность лечению </a:t>
            </a:r>
          </a:p>
          <a:p>
            <a:pPr marL="73660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ru-RU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Неправильная техника </a:t>
            </a: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ингаляции</a:t>
            </a:r>
          </a:p>
          <a:p>
            <a:pPr marL="73660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ru-RU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Отсутствие воздействия на модифицируемые факторы </a:t>
            </a: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риска</a:t>
            </a:r>
            <a:endParaRPr lang="en-US" b="1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6" name="Left Arrow 15"/>
          <p:cNvSpPr/>
          <p:nvPr/>
        </p:nvSpPr>
        <p:spPr>
          <a:xfrm rot="5400000">
            <a:off x="6508808" y="5564154"/>
            <a:ext cx="678688" cy="4089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97116" y="5905508"/>
            <a:ext cx="350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ВОЗДЕЙСТВИЯ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3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="" xmlns:a16="http://schemas.microsoft.com/office/drawing/2014/main" id="{048D0CC9-B017-4D7E-B82C-117E4139C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763" y="695326"/>
            <a:ext cx="9736931" cy="511175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Больные астмой и ХОБЛ: </a:t>
            </a:r>
            <a:br>
              <a:rPr lang="ru-RU" alt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rPr>
              <a:t>приверженность врачебным предписаниям</a:t>
            </a:r>
            <a:endParaRPr lang="en-US" altLang="ru-RU" sz="3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9395" name="Object 5"/>
          <p:cNvGraphicFramePr>
            <a:graphicFrameLocks noGrp="1"/>
          </p:cNvGraphicFramePr>
          <p:nvPr>
            <p:ph idx="1"/>
          </p:nvPr>
        </p:nvGraphicFramePr>
        <p:xfrm>
          <a:off x="864394" y="2301875"/>
          <a:ext cx="4279106" cy="2998788"/>
        </p:xfrm>
        <a:graphic>
          <a:graphicData uri="http://schemas.openxmlformats.org/presentationml/2006/ole">
            <p:oleObj spid="_x0000_s89090" name="Worksheet" r:id="rId4" imgW="4771996" imgH="3609911" progId="Excel.Sheet.8">
              <p:embed/>
            </p:oleObj>
          </a:graphicData>
        </a:graphic>
      </p:graphicFrame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282178" y="1676400"/>
            <a:ext cx="4972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Приверженность…</a:t>
            </a:r>
            <a:r>
              <a:rPr lang="en-US" altLang="ru-RU" b="1" baseline="3000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59397" name="TextBox 6"/>
          <p:cNvSpPr txBox="1">
            <a:spLocks noChangeArrowheads="1"/>
          </p:cNvSpPr>
          <p:nvPr/>
        </p:nvSpPr>
        <p:spPr bwMode="auto">
          <a:xfrm rot="-5400000">
            <a:off x="-580628" y="2955559"/>
            <a:ext cx="24685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000000"/>
                </a:solidFill>
                <a:latin typeface="Calibri" pitchFamily="34" charset="0"/>
              </a:rPr>
              <a:t>Приверженность</a:t>
            </a:r>
            <a:r>
              <a:rPr lang="en-US" altLang="ru-RU" b="1">
                <a:solidFill>
                  <a:srgbClr val="000000"/>
                </a:solidFill>
                <a:latin typeface="Calibri" pitchFamily="34" charset="0"/>
              </a:rPr>
              <a:t>, %</a:t>
            </a:r>
          </a:p>
        </p:txBody>
      </p:sp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1114425" y="4646614"/>
            <a:ext cx="377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000000"/>
                </a:solidFill>
                <a:latin typeface="Calibri" pitchFamily="34" charset="0"/>
              </a:rPr>
              <a:t>Популяции больных</a:t>
            </a:r>
            <a:endParaRPr lang="en-US" altLang="ru-RU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0EDED68-F2E4-42B4-B5FA-98BD0C58FEC9}"/>
              </a:ext>
            </a:extLst>
          </p:cNvPr>
          <p:cNvSpPr txBox="1"/>
          <p:nvPr/>
        </p:nvSpPr>
        <p:spPr>
          <a:xfrm>
            <a:off x="0" y="6381750"/>
            <a:ext cx="992266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kern="0" dirty="0">
                <a:solidFill>
                  <a:srgbClr val="000000"/>
                </a:solidFill>
                <a:latin typeface="+mn-lt"/>
              </a:rPr>
              <a:t>JR</a:t>
            </a:r>
            <a:r>
              <a:rPr lang="ru-RU" i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+mn-lt"/>
              </a:rPr>
              <a:t>Covvey</a:t>
            </a:r>
            <a:r>
              <a:rPr lang="en-US" i="1" kern="0" dirty="0">
                <a:solidFill>
                  <a:srgbClr val="000000"/>
                </a:solidFill>
                <a:latin typeface="+mn-lt"/>
              </a:rPr>
              <a:t>, et al. </a:t>
            </a:r>
            <a:r>
              <a:rPr lang="en-US" i="1" kern="0" dirty="0" err="1">
                <a:solidFill>
                  <a:srgbClr val="000000"/>
                </a:solidFill>
                <a:latin typeface="+mn-lt"/>
              </a:rPr>
              <a:t>Int</a:t>
            </a:r>
            <a:r>
              <a:rPr lang="en-US" i="1" kern="0" dirty="0">
                <a:solidFill>
                  <a:srgbClr val="000000"/>
                </a:solidFill>
                <a:latin typeface="+mn-lt"/>
              </a:rPr>
              <a:t> J </a:t>
            </a:r>
            <a:r>
              <a:rPr lang="en-US" i="1" kern="0" dirty="0" err="1">
                <a:solidFill>
                  <a:srgbClr val="000000"/>
                </a:solidFill>
                <a:latin typeface="+mn-lt"/>
              </a:rPr>
              <a:t>Clin</a:t>
            </a:r>
            <a:r>
              <a:rPr lang="en-US" i="1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i="1" kern="0" dirty="0" err="1">
                <a:solidFill>
                  <a:srgbClr val="000000"/>
                </a:solidFill>
                <a:latin typeface="+mn-lt"/>
              </a:rPr>
              <a:t>Pract</a:t>
            </a:r>
            <a:r>
              <a:rPr lang="en-US" i="1" kern="0" dirty="0">
                <a:solidFill>
                  <a:srgbClr val="000000"/>
                </a:solidFill>
                <a:latin typeface="+mn-lt"/>
              </a:rPr>
              <a:t> 2014; 68: 1200-08</a:t>
            </a:r>
          </a:p>
        </p:txBody>
      </p:sp>
      <p:sp>
        <p:nvSpPr>
          <p:cNvPr id="59400" name="TextBox 2"/>
          <p:cNvSpPr txBox="1">
            <a:spLocks noChangeArrowheads="1"/>
          </p:cNvSpPr>
          <p:nvPr/>
        </p:nvSpPr>
        <p:spPr bwMode="auto">
          <a:xfrm>
            <a:off x="475060" y="5715001"/>
            <a:ext cx="7135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1400" b="1" baseline="30000" dirty="0">
                <a:latin typeface="Calibri" pitchFamily="34" charset="0"/>
                <a:cs typeface="Arial" pitchFamily="34" charset="0"/>
              </a:rPr>
              <a:t>a </a:t>
            </a:r>
            <a:r>
              <a:rPr lang="ru-RU" altLang="ru-RU" sz="1400" b="1" dirty="0">
                <a:latin typeface="Calibri" pitchFamily="34" charset="0"/>
                <a:cs typeface="Arial" pitchFamily="34" charset="0"/>
              </a:rPr>
              <a:t>рассчитывается как </a:t>
            </a:r>
            <a:r>
              <a:rPr lang="en-US" altLang="ru-RU" sz="1400" b="1" dirty="0">
                <a:latin typeface="Calibri" pitchFamily="34" charset="0"/>
                <a:cs typeface="Arial" pitchFamily="34" charset="0"/>
              </a:rPr>
              <a:t>MPR</a:t>
            </a:r>
            <a:r>
              <a:rPr lang="ru-RU" altLang="ru-RU" sz="14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altLang="ru-RU" sz="1400" b="1" dirty="0">
                <a:latin typeface="Calibri" pitchFamily="34" charset="0"/>
                <a:cs typeface="Arial" pitchFamily="34" charset="0"/>
              </a:rPr>
              <a:t>(medication possession ratio) / </a:t>
            </a:r>
            <a:r>
              <a:rPr lang="ru-RU" altLang="ru-RU" sz="1400" b="1" dirty="0">
                <a:latin typeface="Calibri" pitchFamily="34" charset="0"/>
                <a:cs typeface="Arial" pitchFamily="34" charset="0"/>
              </a:rPr>
              <a:t>оптимально</a:t>
            </a:r>
            <a:r>
              <a:rPr lang="en-US" altLang="ru-RU" sz="1400" b="1" dirty="0">
                <a:latin typeface="Calibri" pitchFamily="34" charset="0"/>
                <a:cs typeface="Arial" pitchFamily="34" charset="0"/>
              </a:rPr>
              <a:t> </a:t>
            </a:r>
            <a:r>
              <a:rPr lang="ru-RU" altLang="ru-RU" sz="1400" b="1" dirty="0">
                <a:latin typeface="Calibri" pitchFamily="34" charset="0"/>
                <a:cs typeface="Arial" pitchFamily="34" charset="0"/>
              </a:rPr>
              <a:t>- </a:t>
            </a:r>
            <a:r>
              <a:rPr lang="en-US" altLang="ru-RU" sz="1400" b="1" dirty="0">
                <a:latin typeface="Calibri" pitchFamily="34" charset="0"/>
                <a:cs typeface="Arial" pitchFamily="34" charset="0"/>
              </a:rPr>
              <a:t>80-120% </a:t>
            </a:r>
          </a:p>
          <a:p>
            <a:pPr eaLnBrk="1" hangingPunct="1"/>
            <a:r>
              <a:rPr lang="ru-RU" altLang="ru-RU" sz="1400" b="1" baseline="30000" dirty="0">
                <a:latin typeface="Calibri" pitchFamily="34" charset="0"/>
                <a:cs typeface="Arial" pitchFamily="34" charset="0"/>
              </a:rPr>
              <a:t>б </a:t>
            </a:r>
            <a:r>
              <a:rPr lang="ru-RU" altLang="ru-RU" sz="1400" b="1" dirty="0">
                <a:latin typeface="Calibri" pitchFamily="34" charset="0"/>
                <a:cs typeface="Arial" pitchFamily="34" charset="0"/>
              </a:rPr>
              <a:t>рассчитывается посредством анализа</a:t>
            </a:r>
            <a:r>
              <a:rPr lang="en-US" altLang="ru-RU" sz="1400" b="1" dirty="0">
                <a:latin typeface="Calibri" pitchFamily="34" charset="0"/>
                <a:cs typeface="Arial" pitchFamily="34" charset="0"/>
              </a:rPr>
              <a:t> Kaplan-Meier TTD</a:t>
            </a:r>
            <a:r>
              <a:rPr lang="ru-RU" altLang="ru-RU" sz="1400" b="1" dirty="0">
                <a:latin typeface="Calibri" pitchFamily="34" charset="0"/>
                <a:cs typeface="Arial" pitchFamily="34" charset="0"/>
              </a:rPr>
              <a:t> (</a:t>
            </a:r>
            <a:r>
              <a:rPr lang="en-US" altLang="ru-RU" sz="1400" b="1" dirty="0">
                <a:latin typeface="Calibri" pitchFamily="34" charset="0"/>
                <a:cs typeface="Arial" pitchFamily="34" charset="0"/>
              </a:rPr>
              <a:t>time to discontinuation) </a:t>
            </a:r>
            <a:r>
              <a:rPr lang="ru-RU" altLang="ru-RU" sz="1400" b="1" dirty="0">
                <a:latin typeface="Calibri" pitchFamily="34" charset="0"/>
                <a:cs typeface="Arial" pitchFamily="34" charset="0"/>
              </a:rPr>
              <a:t>за 1 год</a:t>
            </a:r>
            <a:endParaRPr lang="en-US" altLang="ru-RU" sz="1400" b="1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59401" name="Object 6"/>
          <p:cNvGraphicFramePr>
            <a:graphicFrameLocks/>
          </p:cNvGraphicFramePr>
          <p:nvPr/>
        </p:nvGraphicFramePr>
        <p:xfrm>
          <a:off x="5684640" y="2054225"/>
          <a:ext cx="4402335" cy="3397250"/>
        </p:xfrm>
        <a:graphic>
          <a:graphicData uri="http://schemas.openxmlformats.org/presentationml/2006/ole">
            <p:oleObj spid="_x0000_s89091" name="Arbeitsblatt" r:id="rId5" imgW="3895857" imgH="3381480" progId="Excel.Sheet.8">
              <p:embed/>
            </p:oleObj>
          </a:graphicData>
        </a:graphic>
      </p:graphicFrame>
      <p:sp>
        <p:nvSpPr>
          <p:cNvPr id="59402" name="TextBox 5"/>
          <p:cNvSpPr txBox="1">
            <a:spLocks noChangeArrowheads="1"/>
          </p:cNvSpPr>
          <p:nvPr/>
        </p:nvSpPr>
        <p:spPr bwMode="auto">
          <a:xfrm>
            <a:off x="5057775" y="1676400"/>
            <a:ext cx="4972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Постоянство…</a:t>
            </a:r>
            <a:r>
              <a:rPr lang="ru-RU" altLang="ru-RU" b="1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б</a:t>
            </a:r>
            <a:endParaRPr lang="en-US" altLang="ru-RU" b="1" baseline="30000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59403" name="TextBox 6"/>
          <p:cNvSpPr txBox="1">
            <a:spLocks noChangeArrowheads="1"/>
          </p:cNvSpPr>
          <p:nvPr/>
        </p:nvSpPr>
        <p:spPr bwMode="auto">
          <a:xfrm rot="-5400000">
            <a:off x="4143772" y="3162727"/>
            <a:ext cx="2578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000000"/>
                </a:solidFill>
                <a:latin typeface="Calibri" pitchFamily="34" charset="0"/>
              </a:rPr>
              <a:t>Медиана</a:t>
            </a:r>
            <a:r>
              <a:rPr lang="en-US" altLang="ru-RU" b="1">
                <a:solidFill>
                  <a:srgbClr val="000000"/>
                </a:solidFill>
                <a:latin typeface="Calibri" pitchFamily="34" charset="0"/>
              </a:rPr>
              <a:t> TTD, </a:t>
            </a:r>
            <a:r>
              <a:rPr lang="ru-RU" altLang="ru-RU" b="1">
                <a:solidFill>
                  <a:srgbClr val="000000"/>
                </a:solidFill>
                <a:latin typeface="Calibri" pitchFamily="34" charset="0"/>
              </a:rPr>
              <a:t>дни</a:t>
            </a:r>
            <a:endParaRPr lang="en-US" altLang="ru-RU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9404" name="TextBox 7"/>
          <p:cNvSpPr txBox="1">
            <a:spLocks noChangeArrowheads="1"/>
          </p:cNvSpPr>
          <p:nvPr/>
        </p:nvSpPr>
        <p:spPr bwMode="auto">
          <a:xfrm>
            <a:off x="6343650" y="4619625"/>
            <a:ext cx="3257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000000"/>
                </a:solidFill>
                <a:latin typeface="Calibri" pitchFamily="34" charset="0"/>
              </a:rPr>
              <a:t>Популяции больных</a:t>
            </a:r>
            <a:endParaRPr lang="en-US" altLang="ru-RU" b="1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6142E09B-0DC9-48B8-995F-5A2274438BF2}"/>
              </a:ext>
            </a:extLst>
          </p:cNvPr>
          <p:cNvCxnSpPr/>
          <p:nvPr/>
        </p:nvCxnSpPr>
        <p:spPr>
          <a:xfrm>
            <a:off x="7263408" y="2433638"/>
            <a:ext cx="12858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BD8018F7-FD19-4A32-8BF5-34687B1F6AE7}"/>
              </a:ext>
            </a:extLst>
          </p:cNvPr>
          <p:cNvCxnSpPr/>
          <p:nvPr/>
        </p:nvCxnSpPr>
        <p:spPr>
          <a:xfrm>
            <a:off x="7250907" y="2446339"/>
            <a:ext cx="12502" cy="6492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6032DA3-862A-49BE-AAC7-80FD38B17A2C}"/>
              </a:ext>
            </a:extLst>
          </p:cNvPr>
          <p:cNvCxnSpPr/>
          <p:nvPr/>
        </p:nvCxnSpPr>
        <p:spPr>
          <a:xfrm>
            <a:off x="8549283" y="2443164"/>
            <a:ext cx="0" cy="2809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8" name="TextBox 1"/>
          <p:cNvSpPr txBox="1">
            <a:spLocks noChangeArrowheads="1"/>
          </p:cNvSpPr>
          <p:nvPr/>
        </p:nvSpPr>
        <p:spPr bwMode="auto">
          <a:xfrm>
            <a:off x="7329488" y="2136775"/>
            <a:ext cx="1285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ru-RU" b="1" i="1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altLang="ru-RU" b="1">
                <a:solidFill>
                  <a:srgbClr val="000000"/>
                </a:solidFill>
                <a:latin typeface="Calibri" pitchFamily="34" charset="0"/>
              </a:rPr>
              <a:t> &lt; .001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92D48E6-6202-42F7-A74D-C2B4C324CA34}"/>
              </a:ext>
            </a:extLst>
          </p:cNvPr>
          <p:cNvSpPr/>
          <p:nvPr/>
        </p:nvSpPr>
        <p:spPr bwMode="auto">
          <a:xfrm>
            <a:off x="1578769" y="5013325"/>
            <a:ext cx="648296" cy="2159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latin typeface="Arial" charset="0"/>
              </a:rPr>
              <a:t>Астма</a:t>
            </a:r>
          </a:p>
        </p:txBody>
      </p:sp>
      <p:sp>
        <p:nvSpPr>
          <p:cNvPr id="59410" name="Прямоугольник 20"/>
          <p:cNvSpPr>
            <a:spLocks noChangeArrowheads="1"/>
          </p:cNvSpPr>
          <p:nvPr/>
        </p:nvSpPr>
        <p:spPr bwMode="auto">
          <a:xfrm>
            <a:off x="3604022" y="5013325"/>
            <a:ext cx="971550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800">
                <a:cs typeface="Arial" pitchFamily="34" charset="0"/>
              </a:rPr>
              <a:t>ХОБЛ</a:t>
            </a:r>
          </a:p>
        </p:txBody>
      </p:sp>
      <p:sp>
        <p:nvSpPr>
          <p:cNvPr id="59411" name="Прямоугольник 21"/>
          <p:cNvSpPr>
            <a:spLocks noChangeArrowheads="1"/>
          </p:cNvSpPr>
          <p:nvPr/>
        </p:nvSpPr>
        <p:spPr bwMode="auto">
          <a:xfrm>
            <a:off x="1660922" y="5013325"/>
            <a:ext cx="1537693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200">
                <a:cs typeface="Arial" pitchFamily="34" charset="0"/>
              </a:rPr>
              <a:t>Астма (</a:t>
            </a:r>
            <a:r>
              <a:rPr lang="en-US" altLang="ru-RU" sz="1200">
                <a:cs typeface="Arial" pitchFamily="34" charset="0"/>
              </a:rPr>
              <a:t>n-10521)</a:t>
            </a:r>
            <a:endParaRPr lang="ru-RU" altLang="ru-RU" sz="1200">
              <a:cs typeface="Arial" pitchFamily="34" charset="0"/>
            </a:endParaRPr>
          </a:p>
        </p:txBody>
      </p:sp>
      <p:sp>
        <p:nvSpPr>
          <p:cNvPr id="59412" name="Прямоугольник 22"/>
          <p:cNvSpPr>
            <a:spLocks noChangeArrowheads="1"/>
          </p:cNvSpPr>
          <p:nvPr/>
        </p:nvSpPr>
        <p:spPr bwMode="auto">
          <a:xfrm>
            <a:off x="3361134" y="4989513"/>
            <a:ext cx="1459112" cy="2397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200">
                <a:cs typeface="Arial" pitchFamily="34" charset="0"/>
              </a:rPr>
              <a:t>ХОБЛ (</a:t>
            </a:r>
            <a:r>
              <a:rPr lang="en-US" altLang="ru-RU" sz="1200">
                <a:cs typeface="Arial" pitchFamily="34" charset="0"/>
              </a:rPr>
              <a:t>n-2801)</a:t>
            </a:r>
            <a:endParaRPr lang="ru-RU" altLang="ru-RU" sz="1200">
              <a:cs typeface="Arial" pitchFamily="34" charset="0"/>
            </a:endParaRPr>
          </a:p>
        </p:txBody>
      </p:sp>
      <p:sp>
        <p:nvSpPr>
          <p:cNvPr id="59413" name="Прямоугольник 23"/>
          <p:cNvSpPr>
            <a:spLocks noChangeArrowheads="1"/>
          </p:cNvSpPr>
          <p:nvPr/>
        </p:nvSpPr>
        <p:spPr bwMode="auto">
          <a:xfrm>
            <a:off x="6277572" y="5072064"/>
            <a:ext cx="1744860" cy="1809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200">
                <a:cs typeface="Arial" pitchFamily="34" charset="0"/>
              </a:rPr>
              <a:t>Астма (</a:t>
            </a:r>
            <a:r>
              <a:rPr lang="en-US" altLang="ru-RU" sz="1200">
                <a:cs typeface="Arial" pitchFamily="34" charset="0"/>
              </a:rPr>
              <a:t>n-10521)</a:t>
            </a:r>
            <a:endParaRPr lang="ru-RU" altLang="ru-RU" sz="1200">
              <a:cs typeface="Arial" pitchFamily="34" charset="0"/>
            </a:endParaRPr>
          </a:p>
        </p:txBody>
      </p:sp>
      <p:sp>
        <p:nvSpPr>
          <p:cNvPr id="59414" name="Прямоугольник 24"/>
          <p:cNvSpPr>
            <a:spLocks noChangeArrowheads="1"/>
          </p:cNvSpPr>
          <p:nvPr/>
        </p:nvSpPr>
        <p:spPr bwMode="auto">
          <a:xfrm>
            <a:off x="8302824" y="5072064"/>
            <a:ext cx="1457325" cy="1809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200">
                <a:cs typeface="Arial" pitchFamily="34" charset="0"/>
              </a:rPr>
              <a:t>ХОБЛ (</a:t>
            </a:r>
            <a:r>
              <a:rPr lang="en-US" altLang="ru-RU" sz="1200">
                <a:cs typeface="Arial" pitchFamily="34" charset="0"/>
              </a:rPr>
              <a:t>n-2801)</a:t>
            </a:r>
            <a:endParaRPr lang="ru-RU" altLang="ru-RU" sz="1200"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Текст 1"/>
          <p:cNvSpPr>
            <a:spLocks noGrp="1"/>
          </p:cNvSpPr>
          <p:nvPr>
            <p:ph type="body" sz="quarter" idx="11"/>
          </p:nvPr>
        </p:nvSpPr>
        <p:spPr>
          <a:xfrm>
            <a:off x="-526848" y="5973770"/>
            <a:ext cx="9235083" cy="339725"/>
          </a:xfrm>
        </p:spPr>
        <p:txBody>
          <a:bodyPr anchor="t"/>
          <a:lstStyle/>
          <a:p>
            <a:pPr algn="ctr">
              <a:spcBef>
                <a:spcPct val="0"/>
              </a:spcBef>
            </a:pPr>
            <a:r>
              <a:rPr lang="ru-RU" altLang="ru-RU" sz="1400" smtClean="0">
                <a:solidFill>
                  <a:schemeClr val="tx1"/>
                </a:solidFill>
              </a:rPr>
              <a:t>Тяжесть заболевания по </a:t>
            </a:r>
            <a:r>
              <a:rPr lang="en-US" altLang="ru-RU" sz="1400" smtClean="0">
                <a:solidFill>
                  <a:schemeClr val="tx1"/>
                </a:solidFill>
              </a:rPr>
              <a:t>GINA</a:t>
            </a:r>
            <a:endParaRPr lang="ru-RU" altLang="ru-RU" sz="1400" smtClean="0">
              <a:solidFill>
                <a:schemeClr val="tx1"/>
              </a:solidFill>
            </a:endParaRPr>
          </a:p>
        </p:txBody>
      </p:sp>
      <p:sp>
        <p:nvSpPr>
          <p:cNvPr id="56323" name="Заголовок 2">
            <a:extLst>
              <a:ext uri="{FF2B5EF4-FFF2-40B4-BE49-F238E27FC236}">
                <a16:creationId xmlns="" xmlns:a16="http://schemas.microsoft.com/office/drawing/2014/main" id="{A02B7710-92E9-4BA7-A061-DD0D4AC0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16" y="214290"/>
            <a:ext cx="10001284" cy="857256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Уровни контроля бронхиальной астмы </a:t>
            </a:r>
            <a:br>
              <a:rPr lang="ru-RU" alt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alt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 РФ</a:t>
            </a:r>
          </a:p>
        </p:txBody>
      </p:sp>
      <p:graphicFrame>
        <p:nvGraphicFramePr>
          <p:cNvPr id="57348" name="Диаграмма 3"/>
          <p:cNvGraphicFramePr>
            <a:graphicFrameLocks/>
          </p:cNvGraphicFramePr>
          <p:nvPr/>
        </p:nvGraphicFramePr>
        <p:xfrm>
          <a:off x="630437" y="1362075"/>
          <a:ext cx="9026128" cy="4764088"/>
        </p:xfrm>
        <a:graphic>
          <a:graphicData uri="http://schemas.openxmlformats.org/presentationml/2006/ole">
            <p:oleObj spid="_x0000_s83970" name="Chart" r:id="rId4" imgW="8035224" imgH="4767485" progId="Excel.Sheet.8">
              <p:embed/>
            </p:oleObj>
          </a:graphicData>
        </a:graphic>
      </p:graphicFrame>
      <p:graphicFrame>
        <p:nvGraphicFramePr>
          <p:cNvPr id="57349" name="Диаграмма 4"/>
          <p:cNvGraphicFramePr>
            <a:graphicFrameLocks/>
          </p:cNvGraphicFramePr>
          <p:nvPr/>
        </p:nvGraphicFramePr>
        <p:xfrm>
          <a:off x="6625828" y="1293820"/>
          <a:ext cx="3137893" cy="3500437"/>
        </p:xfrm>
        <a:graphic>
          <a:graphicData uri="http://schemas.openxmlformats.org/presentationml/2006/ole">
            <p:oleObj spid="_x0000_s83971" name="Chart" r:id="rId5" imgW="2792210" imgH="3505504" progId="Excel.Sheet.8">
              <p:embed/>
            </p:oleObj>
          </a:graphicData>
        </a:graphic>
      </p:graphicFrame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121444" y="6308731"/>
            <a:ext cx="9883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i="1" dirty="0">
                <a:latin typeface="Calibri" pitchFamily="34" charset="0"/>
              </a:rPr>
              <a:t>В.В.Архипов и </a:t>
            </a:r>
            <a:r>
              <a:rPr lang="ru-RU" altLang="ru-RU" i="1" dirty="0" err="1">
                <a:latin typeface="Calibri" pitchFamily="34" charset="0"/>
              </a:rPr>
              <a:t>соавт</a:t>
            </a:r>
            <a:r>
              <a:rPr lang="ru-RU" altLang="ru-RU" i="1" dirty="0">
                <a:latin typeface="Calibri" pitchFamily="34" charset="0"/>
              </a:rPr>
              <a:t>. Пульмонология 2011;</a:t>
            </a:r>
            <a:r>
              <a:rPr lang="en-US" altLang="ru-RU" i="1" dirty="0">
                <a:latin typeface="Calibri" pitchFamily="34" charset="0"/>
              </a:rPr>
              <a:t> </a:t>
            </a:r>
            <a:r>
              <a:rPr lang="ru-RU" altLang="ru-RU" i="1" dirty="0">
                <a:latin typeface="Calibri" pitchFamily="34" charset="0"/>
              </a:rPr>
              <a:t>6:</a:t>
            </a:r>
            <a:r>
              <a:rPr lang="en-US" altLang="ru-RU" i="1" dirty="0">
                <a:latin typeface="Calibri" pitchFamily="34" charset="0"/>
              </a:rPr>
              <a:t> </a:t>
            </a:r>
            <a:r>
              <a:rPr lang="ru-RU" altLang="ru-RU" i="1" dirty="0">
                <a:latin typeface="Calibri" pitchFamily="34" charset="0"/>
              </a:rPr>
              <a:t>87-93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71BD3B-336C-42AB-A439-B5F1B4E28492}"/>
              </a:ext>
            </a:extLst>
          </p:cNvPr>
          <p:cNvSpPr txBox="1"/>
          <p:nvPr/>
        </p:nvSpPr>
        <p:spPr bwMode="auto">
          <a:xfrm>
            <a:off x="1012628" y="3284540"/>
            <a:ext cx="5913239" cy="7699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57175" indent="-2571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rgbClr val="BB0513"/>
              </a:buClr>
              <a:defRPr/>
            </a:pPr>
            <a:r>
              <a:rPr lang="ru-RU" altLang="ru-RU" sz="2000" b="1" dirty="0">
                <a:latin typeface="Calibri" panose="020F0502020204030204" pitchFamily="34" charset="0"/>
              </a:rPr>
              <a:t>Только 23% российских пациентов с астмой</a:t>
            </a:r>
          </a:p>
          <a:p>
            <a:pPr algn="ctr">
              <a:spcBef>
                <a:spcPct val="20000"/>
              </a:spcBef>
              <a:buClr>
                <a:srgbClr val="BB0513"/>
              </a:buClr>
              <a:defRPr/>
            </a:pPr>
            <a:r>
              <a:rPr lang="ru-RU" altLang="ru-RU" sz="2000" b="1" dirty="0">
                <a:latin typeface="Calibri" panose="020F0502020204030204" pitchFamily="34" charset="0"/>
              </a:rPr>
              <a:t> достигают</a:t>
            </a:r>
            <a:r>
              <a:rPr lang="en-US" altLang="ru-RU" sz="2000" b="1" dirty="0">
                <a:latin typeface="Calibri" panose="020F0502020204030204" pitchFamily="34" charset="0"/>
              </a:rPr>
              <a:t> </a:t>
            </a:r>
            <a:r>
              <a:rPr lang="ru-RU" altLang="ru-RU" sz="2000" b="1" dirty="0">
                <a:latin typeface="Calibri" panose="020F0502020204030204" pitchFamily="34" charset="0"/>
              </a:rPr>
              <a:t>полного контроля</a:t>
            </a:r>
            <a:r>
              <a:rPr lang="en-US" altLang="ru-RU" sz="2000" b="1" dirty="0">
                <a:latin typeface="Calibri" panose="020F0502020204030204" pitchFamily="34" charset="0"/>
              </a:rPr>
              <a:t> </a:t>
            </a:r>
            <a:r>
              <a:rPr lang="ru-RU" altLang="ru-RU" sz="2000" b="1" dirty="0">
                <a:latin typeface="Calibri" panose="020F0502020204030204" pitchFamily="34" charset="0"/>
              </a:rPr>
              <a:t>астмы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>
            <a:extLst>
              <a:ext uri="{FF2B5EF4-FFF2-40B4-BE49-F238E27FC236}">
                <a16:creationId xmlns="" xmlns:a16="http://schemas.microsoft.com/office/drawing/2014/main" id="{7D2C2742-27A9-40B1-91BB-A542D7B9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03" y="692150"/>
            <a:ext cx="9552979" cy="5889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Meiryo" panose="020B0604030504040204" pitchFamily="34" charset="-128"/>
              </a:rPr>
              <a:t>Зарегистрированные комбинации    ДДБА и ИГКС в лечении астмы</a:t>
            </a:r>
          </a:p>
        </p:txBody>
      </p:sp>
      <p:sp>
        <p:nvSpPr>
          <p:cNvPr id="67587" name="Содержимое 2"/>
          <p:cNvSpPr>
            <a:spLocks noGrp="1"/>
          </p:cNvSpPr>
          <p:nvPr>
            <p:ph idx="4294967295"/>
          </p:nvPr>
        </p:nvSpPr>
        <p:spPr>
          <a:xfrm>
            <a:off x="907256" y="1773238"/>
            <a:ext cx="9258300" cy="4156092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Салметерол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Флутиказона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пропионат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Серетид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Тевакомб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Формотерол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Будесонид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Симбикорт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Дуоресп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Спиромакс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Форадил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комби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…)</a:t>
            </a:r>
          </a:p>
          <a:p>
            <a:pPr marL="0" indent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Формотерол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Беклометазона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дипропионат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Фостер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Формотерол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Мометазона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фуроат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Зенхейл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Вилантерол</a:t>
            </a:r>
            <a:r>
              <a:rPr lang="en-US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Флутиказона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фуроат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Релвар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Эллипта</a:t>
            </a:r>
            <a:r>
              <a:rPr lang="ru-RU" alt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altLang="ru-RU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Rectangle 1">
            <a:extLst>
              <a:ext uri="{FF2B5EF4-FFF2-40B4-BE49-F238E27FC236}">
                <a16:creationId xmlns="" xmlns:a16="http://schemas.microsoft.com/office/drawing/2014/main" id="{C0FC1349-6270-4504-98D8-6D50E5708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96" y="6181732"/>
            <a:ext cx="9611916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50" dirty="0">
                <a:solidFill>
                  <a:schemeClr val="tx1"/>
                </a:solidFill>
              </a:rPr>
              <a:t>Государственный реестр лекарственных средств. </a:t>
            </a:r>
            <a:r>
              <a:rPr lang="en-US" altLang="ru-RU" sz="1050" dirty="0">
                <a:solidFill>
                  <a:schemeClr val="tx1"/>
                </a:solidFill>
                <a:latin typeface="Arial" panose="020B0604020202020204" pitchFamily="34" charset="0"/>
              </a:rPr>
              <a:t>[</a:t>
            </a:r>
            <a:r>
              <a:rPr lang="ru-RU" altLang="ru-RU" sz="1050" dirty="0">
                <a:solidFill>
                  <a:schemeClr val="tx1"/>
                </a:solidFill>
                <a:latin typeface="Arial" panose="020B0604020202020204" pitchFamily="34" charset="0"/>
              </a:rPr>
              <a:t>Электронный ресурс</a:t>
            </a:r>
            <a:r>
              <a:rPr lang="en-US" altLang="ru-RU" sz="1050" dirty="0">
                <a:solidFill>
                  <a:schemeClr val="tx1"/>
                </a:solidFill>
                <a:latin typeface="Arial" panose="020B0604020202020204" pitchFamily="34" charset="0"/>
              </a:rPr>
              <a:t>] 30 </a:t>
            </a:r>
            <a:r>
              <a:rPr lang="ru-RU" altLang="ru-RU" sz="1050" dirty="0">
                <a:solidFill>
                  <a:schemeClr val="tx1"/>
                </a:solidFill>
                <a:latin typeface="Arial" panose="020B0604020202020204" pitchFamily="34" charset="0"/>
              </a:rPr>
              <a:t>января. 2018.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ru-RU" sz="1050" dirty="0">
                <a:solidFill>
                  <a:schemeClr val="tx1"/>
                </a:solidFill>
                <a:latin typeface="Arial" panose="020B0604020202020204" pitchFamily="34" charset="0"/>
              </a:rPr>
              <a:t>Available from http://www.grls.rosminzdrav.ru/Default.aspx</a:t>
            </a:r>
            <a:endParaRPr lang="ru-RU" altLang="ru-RU" sz="1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1790" y="1593"/>
          <a:ext cx="1785" cy="1587"/>
        </p:xfrm>
        <a:graphic>
          <a:graphicData uri="http://schemas.openxmlformats.org/presentationml/2006/ole">
            <p:oleObj spid="_x0000_s87042" name="think-cell Slide" r:id="rId7" imgW="360" imgH="360" progId="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3643" y="1274763"/>
            <a:ext cx="9279731" cy="4056062"/>
            <a:chOff x="-259808" y="1123525"/>
            <a:chExt cx="9210133" cy="3770544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71F79F58-4C9F-47FC-A9C7-67C8A7AA10F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-259808" y="4626958"/>
              <a:ext cx="9043514" cy="26711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ru-RU" sz="14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F1FC509-E451-4F3D-B3E0-7E8788A4E8B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56" y="1123525"/>
              <a:ext cx="8782950" cy="26711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ru-RU" sz="14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2505252F-4434-45BA-AFB4-04077156325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93633" y="1249768"/>
              <a:ext cx="8356692" cy="3525520"/>
            </a:xfrm>
            <a:prstGeom prst="rect">
              <a:avLst/>
            </a:prstGeom>
            <a:gradFill flip="none" rotWithShape="1">
              <a:gsLst>
                <a:gs pos="97000">
                  <a:schemeClr val="bg1"/>
                </a:gs>
                <a:gs pos="333">
                  <a:srgbClr val="FFFFFF">
                    <a:alpha val="0"/>
                  </a:srgbClr>
                </a:gs>
                <a:gs pos="6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ru-RU" sz="14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236" name="Title 4">
            <a:extLst>
              <a:ext uri="{FF2B5EF4-FFF2-40B4-BE49-F238E27FC236}">
                <a16:creationId xmlns="" xmlns:a16="http://schemas.microsoft.com/office/drawing/2014/main" id="{3361329C-1787-486E-9746-A32D34AAEB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0766" y="225430"/>
            <a:ext cx="9552980" cy="923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600" b="1" dirty="0">
                <a:solidFill>
                  <a:srgbClr val="083B7F"/>
                </a:solidFill>
                <a:latin typeface="+mn-lt"/>
                <a:cs typeface="Arial" panose="020B0604020202020204" pitchFamily="34" charset="0"/>
              </a:rPr>
              <a:t>Свободные комбинации,</a:t>
            </a:r>
            <a:br>
              <a:rPr lang="ru-RU" altLang="ru-RU" sz="3600" b="1" dirty="0">
                <a:solidFill>
                  <a:srgbClr val="083B7F"/>
                </a:solidFill>
                <a:latin typeface="+mn-lt"/>
                <a:cs typeface="Arial" panose="020B0604020202020204" pitchFamily="34" charset="0"/>
              </a:rPr>
            </a:br>
            <a:r>
              <a:rPr lang="ru-RU" altLang="ru-RU" sz="3600" b="1" dirty="0">
                <a:solidFill>
                  <a:srgbClr val="083B7F"/>
                </a:solidFill>
                <a:latin typeface="+mn-lt"/>
                <a:cs typeface="Arial" panose="020B0604020202020204" pitchFamily="34" charset="0"/>
              </a:rPr>
              <a:t>включая БУД/ФОРМ через </a:t>
            </a:r>
            <a:r>
              <a:rPr lang="ru-RU" altLang="ru-RU" sz="3600" b="1" dirty="0" err="1">
                <a:solidFill>
                  <a:srgbClr val="083B7F"/>
                </a:solidFill>
                <a:latin typeface="+mn-lt"/>
                <a:cs typeface="Arial" panose="020B0604020202020204" pitchFamily="34" charset="0"/>
              </a:rPr>
              <a:t>аэролайзер</a:t>
            </a:r>
            <a:endParaRPr lang="en-US" altLang="ru-RU" sz="3600" b="1" dirty="0">
              <a:solidFill>
                <a:srgbClr val="083B7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541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53644" y="1714505"/>
            <a:ext cx="8883253" cy="322421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2000" dirty="0" smtClean="0">
                <a:cs typeface="Arial" pitchFamily="34" charset="0"/>
              </a:rPr>
              <a:t> </a:t>
            </a: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Высокая вероятность того, что больной прекратит принимать ГКС</a:t>
            </a:r>
            <a:br>
              <a:rPr lang="ru-RU" alt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в первые дни терапии</a:t>
            </a:r>
            <a:r>
              <a:rPr lang="ru-RU" altLang="ru-RU" sz="1600" baseline="30000" dirty="0" smtClean="0">
                <a:latin typeface="Arial" pitchFamily="34" charset="0"/>
                <a:cs typeface="Arial" pitchFamily="34" charset="0"/>
              </a:rPr>
              <a:t>1,2</a:t>
            </a:r>
          </a:p>
          <a:p>
            <a:pPr marL="0" indent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 По оценкам </a:t>
            </a:r>
            <a:r>
              <a:rPr lang="en-US" altLang="ru-RU" sz="1600" dirty="0" smtClean="0">
                <a:latin typeface="Arial" pitchFamily="34" charset="0"/>
                <a:cs typeface="Arial" pitchFamily="34" charset="0"/>
              </a:rPr>
              <a:t>FDA </a:t>
            </a: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самостоятельная отмена ИГКС (при продолжении приема ДДБА) повышает риск летального исхода в целом в 2,8 раза,</a:t>
            </a:r>
            <a:br>
              <a:rPr lang="ru-RU" alt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а у детей 4-11 лет – в 14,8. Исходя из этого, в США свободные  комбинации запрещены у детей и ограничены у взрослых</a:t>
            </a:r>
            <a:r>
              <a:rPr lang="ru-RU" altLang="ru-RU" sz="1600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alt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 Свободные комбинации уступают фиксированным по эффективности</a:t>
            </a:r>
            <a:r>
              <a:rPr lang="ru-RU" altLang="ru-RU" sz="1600" baseline="30000" dirty="0" smtClean="0">
                <a:latin typeface="Arial" pitchFamily="34" charset="0"/>
                <a:cs typeface="Arial" pitchFamily="34" charset="0"/>
              </a:rPr>
              <a:t>4,6</a:t>
            </a:r>
            <a:endParaRPr lang="ru-RU" alt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latin typeface="Arial" pitchFamily="34" charset="0"/>
                <a:cs typeface="Arial" pitchFamily="34" charset="0"/>
              </a:rPr>
              <a:t>Симбикорт</a:t>
            </a:r>
            <a:r>
              <a:rPr lang="ru-RU" altLang="ru-RU" sz="1600" b="1" baseline="30000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en-US" alt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 err="1" smtClean="0">
                <a:latin typeface="Arial" pitchFamily="34" charset="0"/>
                <a:cs typeface="Arial" pitchFamily="34" charset="0"/>
              </a:rPr>
              <a:t>Турбухалер</a:t>
            </a:r>
            <a:r>
              <a:rPr lang="ru-RU" altLang="ru-RU" sz="1600" b="1" baseline="30000" dirty="0" smtClean="0">
                <a:latin typeface="Arial" pitchFamily="34" charset="0"/>
                <a:cs typeface="Arial" pitchFamily="34" charset="0"/>
              </a:rPr>
              <a:t>® 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снижает число обострений БА на 23% по сравнению со свободной комбинацией </a:t>
            </a:r>
            <a:r>
              <a:rPr lang="ru-RU" altLang="ru-RU" sz="1600" b="1" dirty="0" err="1" smtClean="0">
                <a:latin typeface="Arial" pitchFamily="34" charset="0"/>
                <a:cs typeface="Arial" pitchFamily="34" charset="0"/>
              </a:rPr>
              <a:t>Будесонида</a:t>
            </a:r>
            <a:r>
              <a:rPr lang="ru-RU" altLang="ru-RU" sz="16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altLang="ru-RU" sz="1600" b="1" dirty="0" err="1" smtClean="0">
                <a:latin typeface="Arial" pitchFamily="34" charset="0"/>
                <a:cs typeface="Arial" pitchFamily="34" charset="0"/>
              </a:rPr>
              <a:t>Формотерола</a:t>
            </a:r>
            <a:r>
              <a:rPr lang="en-US" altLang="ru-RU" sz="1600" b="1" baseline="30000" dirty="0" smtClean="0">
                <a:latin typeface="Arial" pitchFamily="34" charset="0"/>
                <a:cs typeface="Arial" pitchFamily="34" charset="0"/>
              </a:rPr>
              <a:t>5</a:t>
            </a:r>
            <a:endParaRPr lang="ru-RU" altLang="ru-RU" sz="1600" b="1" baseline="300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 Свободные комбинации не рекомендованы </a:t>
            </a:r>
            <a:r>
              <a:rPr lang="en-US" altLang="ru-RU" sz="1600" dirty="0" smtClean="0">
                <a:latin typeface="Arial" pitchFamily="34" charset="0"/>
                <a:cs typeface="Arial" pitchFamily="34" charset="0"/>
              </a:rPr>
              <a:t>GINA</a:t>
            </a:r>
            <a:r>
              <a:rPr lang="en-US" altLang="ru-RU" sz="1600" baseline="30000" dirty="0" smtClean="0">
                <a:latin typeface="Arial" pitchFamily="34" charset="0"/>
                <a:cs typeface="Arial" pitchFamily="34" charset="0"/>
              </a:rPr>
              <a:t>7</a:t>
            </a:r>
            <a:endParaRPr lang="ru-RU" altLang="ru-RU" sz="1800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8" name="Текст 3">
            <a:extLst>
              <a:ext uri="{FF2B5EF4-FFF2-40B4-BE49-F238E27FC236}">
                <a16:creationId xmlns="" xmlns:a16="http://schemas.microsoft.com/office/drawing/2014/main" id="{F4891753-C9EA-4A2B-97DB-697CDA34B20D}"/>
              </a:ext>
            </a:extLst>
          </p:cNvPr>
          <p:cNvSpPr txBox="1">
            <a:spLocks/>
          </p:cNvSpPr>
          <p:nvPr/>
        </p:nvSpPr>
        <p:spPr bwMode="auto">
          <a:xfrm>
            <a:off x="167881" y="5483230"/>
            <a:ext cx="988337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9" rIns="0" bIns="45719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85800" indent="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028700" indent="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371600" indent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28800" indent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86000" indent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743200" indent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200400" indent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da-DK" altLang="ru-RU" sz="1800" i="1" baseline="30000" dirty="0">
                <a:latin typeface="+mn-lt"/>
                <a:cs typeface="Arial" panose="020B0604020202020204" pitchFamily="34" charset="0"/>
              </a:rPr>
              <a:t>1</a:t>
            </a:r>
            <a:r>
              <a:rPr lang="da-DK" altLang="ru-RU" sz="1800" i="1" dirty="0">
                <a:latin typeface="+mn-lt"/>
                <a:cs typeface="Arial" panose="020B0604020202020204" pitchFamily="34" charset="0"/>
              </a:rPr>
              <a:t>Stoloff SW et al.  J Allergy Clin Immunol 2004;113(2):245–51.</a:t>
            </a:r>
            <a:r>
              <a:rPr lang="ru-RU" altLang="ru-RU" sz="18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da-DK" altLang="ru-RU" sz="1800" i="1" baseline="30000" dirty="0">
                <a:latin typeface="+mn-lt"/>
                <a:cs typeface="Arial" panose="020B0604020202020204" pitchFamily="34" charset="0"/>
              </a:rPr>
              <a:t>2</a:t>
            </a:r>
            <a:r>
              <a:rPr lang="da-DK" altLang="ru-RU" sz="1800" i="1" dirty="0">
                <a:latin typeface="+mn-lt"/>
                <a:cs typeface="Arial" panose="020B0604020202020204" pitchFamily="34" charset="0"/>
              </a:rPr>
              <a:t>Krishnan et al. Am J Respir Crit Care Med 2004; 170: 1281-85.</a:t>
            </a:r>
            <a:r>
              <a:rPr lang="ru-RU" altLang="ru-RU" sz="18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da-DK" altLang="ru-RU" sz="1800" i="1" baseline="30000" dirty="0">
                <a:latin typeface="+mn-lt"/>
                <a:cs typeface="Arial" panose="020B0604020202020204" pitchFamily="34" charset="0"/>
              </a:rPr>
              <a:t>3 </a:t>
            </a:r>
            <a:r>
              <a:rPr lang="da-DK" altLang="ru-RU" sz="1800" i="1" dirty="0">
                <a:latin typeface="+mn-lt"/>
                <a:cs typeface="Arial" panose="020B0604020202020204" pitchFamily="34" charset="0"/>
              </a:rPr>
              <a:t>Badrul A. Chowdhury NEJM 2010; Vol. 362:1169-71.</a:t>
            </a:r>
            <a:r>
              <a:rPr lang="ru-RU" altLang="ru-RU" sz="18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da-DK" altLang="ru-RU" sz="1800" i="1" baseline="30000" dirty="0">
                <a:latin typeface="+mn-lt"/>
                <a:cs typeface="Arial" panose="020B0604020202020204" pitchFamily="34" charset="0"/>
              </a:rPr>
              <a:t>4</a:t>
            </a:r>
            <a:r>
              <a:rPr lang="da-DK" altLang="ru-RU" sz="1800" i="1" dirty="0">
                <a:latin typeface="+mn-lt"/>
                <a:cs typeface="Arial" panose="020B0604020202020204" pitchFamily="34" charset="0"/>
              </a:rPr>
              <a:t>Huchon G et al. Respir Med. 2009 Jan;103(1):41-9.</a:t>
            </a:r>
            <a:r>
              <a:rPr lang="ru-RU" altLang="ru-RU" sz="18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da-DK" altLang="ru-RU" sz="1800" i="1" baseline="30000" dirty="0">
                <a:latin typeface="+mn-lt"/>
                <a:cs typeface="Arial" panose="020B0604020202020204" pitchFamily="34" charset="0"/>
              </a:rPr>
              <a:t>5</a:t>
            </a:r>
            <a:r>
              <a:rPr lang="da-DK" altLang="ru-RU" sz="1800" i="1" dirty="0">
                <a:latin typeface="+mn-lt"/>
                <a:cs typeface="Arial" panose="020B0604020202020204" pitchFamily="34" charset="0"/>
              </a:rPr>
              <a:t>Ställberg B et al. Respir Med. 2008 Oct;102(10):1360-70.</a:t>
            </a:r>
            <a:r>
              <a:rPr lang="ru-RU" altLang="ru-RU" sz="18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1800" i="1" baseline="30000" dirty="0">
                <a:latin typeface="+mn-lt"/>
                <a:cs typeface="Arial" panose="020B0604020202020204" pitchFamily="34" charset="0"/>
              </a:rPr>
              <a:t>6</a:t>
            </a:r>
            <a:r>
              <a:rPr lang="en-US" altLang="ru-RU" sz="1800" i="1" dirty="0" err="1">
                <a:latin typeface="+mn-lt"/>
                <a:cs typeface="Arial" panose="020B0604020202020204" pitchFamily="34" charset="0"/>
              </a:rPr>
              <a:t>Zetterström</a:t>
            </a:r>
            <a:r>
              <a:rPr lang="en-US" altLang="ru-RU" sz="1800" i="1" dirty="0">
                <a:latin typeface="+mn-lt"/>
                <a:cs typeface="Arial" panose="020B0604020202020204" pitchFamily="34" charset="0"/>
              </a:rPr>
              <a:t> O, et al. </a:t>
            </a:r>
            <a:r>
              <a:rPr lang="en-US" altLang="ru-RU" sz="1800" i="1" dirty="0" err="1">
                <a:latin typeface="+mn-lt"/>
                <a:cs typeface="Arial" panose="020B0604020202020204" pitchFamily="34" charset="0"/>
              </a:rPr>
              <a:t>Eur</a:t>
            </a:r>
            <a:r>
              <a:rPr lang="en-US" altLang="ru-RU" sz="18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800" i="1" dirty="0" err="1">
                <a:latin typeface="+mn-lt"/>
                <a:cs typeface="Arial" panose="020B0604020202020204" pitchFamily="34" charset="0"/>
              </a:rPr>
              <a:t>Respir</a:t>
            </a:r>
            <a:r>
              <a:rPr lang="en-US" altLang="ru-RU" sz="1800" i="1" dirty="0">
                <a:latin typeface="+mn-lt"/>
                <a:cs typeface="Arial" panose="020B0604020202020204" pitchFamily="34" charset="0"/>
              </a:rPr>
              <a:t> J 2001;18:262–268</a:t>
            </a:r>
            <a:r>
              <a:rPr lang="ru-RU" altLang="ru-RU" sz="18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1800" i="1" baseline="30000" dirty="0">
                <a:latin typeface="+mn-lt"/>
                <a:cs typeface="Arial" panose="020B0604020202020204" pitchFamily="34" charset="0"/>
              </a:rPr>
              <a:t>7</a:t>
            </a:r>
            <a:r>
              <a:rPr kumimoji="1" lang="en-US" altLang="ru-RU" sz="18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www.</a:t>
            </a:r>
            <a:r>
              <a:rPr kumimoji="1" lang="en-GB" altLang="ru-RU" sz="18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ginasthma.org/uploads/users/files/GINA_Report_2014.pdf</a:t>
            </a:r>
            <a:endParaRPr lang="ru-RU" altLang="ru-RU" sz="10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da-DK" altLang="ru-RU" sz="1000" dirty="0">
                <a:solidFill>
                  <a:srgbClr val="7F7F7F"/>
                </a:solidFill>
                <a:cs typeface="Arial" panose="020B0604020202020204" pitchFamily="34" charset="0"/>
              </a:rPr>
              <a:t> </a:t>
            </a:r>
            <a:endParaRPr lang="en-US" altLang="ru-RU" sz="10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0"/>
          <p:cNvGrpSpPr>
            <a:grpSpLocks/>
          </p:cNvGrpSpPr>
          <p:nvPr/>
        </p:nvGrpSpPr>
        <p:grpSpPr bwMode="auto">
          <a:xfrm>
            <a:off x="1268016" y="1722440"/>
            <a:ext cx="8629650" cy="4010025"/>
            <a:chOff x="419" y="1206"/>
            <a:chExt cx="4832" cy="2526"/>
          </a:xfrm>
        </p:grpSpPr>
        <p:sp>
          <p:nvSpPr>
            <p:cNvPr id="10343" name="Text Box 5">
              <a:extLst>
                <a:ext uri="{FF2B5EF4-FFF2-40B4-BE49-F238E27FC236}">
                  <a16:creationId xmlns="" xmlns:a16="http://schemas.microsoft.com/office/drawing/2014/main" id="{7B6F335A-04EE-4489-91CE-3866A4D72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52" y="2160"/>
              <a:ext cx="1436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ru-RU" sz="140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Изменение по сравнению с исходным, </a:t>
              </a:r>
              <a:r>
                <a:rPr lang="en-US" sz="140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%</a:t>
              </a:r>
              <a:endParaRPr lang="en-GB" sz="14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26" name="Line 6">
              <a:extLst>
                <a:ext uri="{FF2B5EF4-FFF2-40B4-BE49-F238E27FC236}">
                  <a16:creationId xmlns="" xmlns:a16="http://schemas.microsoft.com/office/drawing/2014/main" id="{570F14C3-2221-4C43-8719-87E080AA1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0" y="2958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27" name="Line 7">
              <a:extLst>
                <a:ext uri="{FF2B5EF4-FFF2-40B4-BE49-F238E27FC236}">
                  <a16:creationId xmlns="" xmlns:a16="http://schemas.microsoft.com/office/drawing/2014/main" id="{B7CD5181-4E2D-4C48-AA68-6A9103ADB2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9" y="3336"/>
              <a:ext cx="355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10346" name="Text Box 8">
              <a:extLst>
                <a:ext uri="{FF2B5EF4-FFF2-40B4-BE49-F238E27FC236}">
                  <a16:creationId xmlns="" xmlns:a16="http://schemas.microsoft.com/office/drawing/2014/main" id="{FFFA27B0-EC03-4036-AC27-6C8E51058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" y="1206"/>
              <a:ext cx="38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en-US" sz="120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100</a:t>
              </a:r>
              <a:endParaRPr lang="en-GB" sz="120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7" name="Text Box 9">
              <a:extLst>
                <a:ext uri="{FF2B5EF4-FFF2-40B4-BE49-F238E27FC236}">
                  <a16:creationId xmlns="" xmlns:a16="http://schemas.microsoft.com/office/drawing/2014/main" id="{05AE83B2-74F4-43C1-9C7A-88111E983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" y="1584"/>
              <a:ext cx="2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en-US" sz="120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80</a:t>
              </a:r>
              <a:endParaRPr lang="en-GB" sz="120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8" name="Text Box 10">
              <a:extLst>
                <a:ext uri="{FF2B5EF4-FFF2-40B4-BE49-F238E27FC236}">
                  <a16:creationId xmlns="" xmlns:a16="http://schemas.microsoft.com/office/drawing/2014/main" id="{4ACA588F-CCF1-49A8-94B0-7A108CA27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" y="1948"/>
              <a:ext cx="33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en-US" sz="120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60</a:t>
              </a:r>
              <a:endParaRPr lang="en-GB" sz="120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9" name="Text Box 11">
              <a:extLst>
                <a:ext uri="{FF2B5EF4-FFF2-40B4-BE49-F238E27FC236}">
                  <a16:creationId xmlns="" xmlns:a16="http://schemas.microsoft.com/office/drawing/2014/main" id="{B43AB8B4-B1AA-462A-AA78-88AC04B11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2305"/>
              <a:ext cx="28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en-US" sz="120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40</a:t>
              </a:r>
              <a:endParaRPr lang="en-GB" sz="120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0" name="Text Box 12">
              <a:extLst>
                <a:ext uri="{FF2B5EF4-FFF2-40B4-BE49-F238E27FC236}">
                  <a16:creationId xmlns="" xmlns:a16="http://schemas.microsoft.com/office/drawing/2014/main" id="{2867E141-43C1-4889-A001-CE10278DB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" y="2683"/>
              <a:ext cx="3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en-US" sz="120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20</a:t>
              </a:r>
              <a:endParaRPr lang="en-GB" sz="120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1" name="Text Box 13">
              <a:extLst>
                <a:ext uri="{FF2B5EF4-FFF2-40B4-BE49-F238E27FC236}">
                  <a16:creationId xmlns="" xmlns:a16="http://schemas.microsoft.com/office/drawing/2014/main" id="{BECB24FA-7032-480B-B801-560C85235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" y="3046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en-US" sz="120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0</a:t>
              </a:r>
              <a:endParaRPr lang="en-GB" sz="120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2" name="Text Box 14">
              <a:extLst>
                <a:ext uri="{FF2B5EF4-FFF2-40B4-BE49-F238E27FC236}">
                  <a16:creationId xmlns="" xmlns:a16="http://schemas.microsoft.com/office/drawing/2014/main" id="{B829003D-071C-41D7-96FC-41E586636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" y="3370"/>
              <a:ext cx="3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20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–15</a:t>
              </a:r>
              <a:endParaRPr lang="en-GB" sz="120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3" name="Text Box 15">
              <a:extLst>
                <a:ext uri="{FF2B5EF4-FFF2-40B4-BE49-F238E27FC236}">
                  <a16:creationId xmlns="" xmlns:a16="http://schemas.microsoft.com/office/drawing/2014/main" id="{328E0687-980D-4AAE-9C96-795717082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3" y="3370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20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–5</a:t>
              </a:r>
              <a:endParaRPr lang="en-GB" sz="120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4" name="Text Box 16">
              <a:extLst>
                <a:ext uri="{FF2B5EF4-FFF2-40B4-BE49-F238E27FC236}">
                  <a16:creationId xmlns="" xmlns:a16="http://schemas.microsoft.com/office/drawing/2014/main" id="{A6D5F1CD-3136-4B86-A6E4-D3375AD6F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4" y="3370"/>
              <a:ext cx="4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20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–10</a:t>
              </a:r>
              <a:endParaRPr lang="en-GB" sz="120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5" name="Text Box 17">
              <a:extLst>
                <a:ext uri="{FF2B5EF4-FFF2-40B4-BE49-F238E27FC236}">
                  <a16:creationId xmlns="" xmlns:a16="http://schemas.microsoft.com/office/drawing/2014/main" id="{BCF55648-D5D3-48DB-878A-16E356B0E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5" y="3370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20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5</a:t>
              </a:r>
              <a:endParaRPr lang="en-GB" sz="120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6" name="Text Box 18">
              <a:extLst>
                <a:ext uri="{FF2B5EF4-FFF2-40B4-BE49-F238E27FC236}">
                  <a16:creationId xmlns="" xmlns:a16="http://schemas.microsoft.com/office/drawing/2014/main" id="{4143DCF3-A4C7-40D0-8690-B8A1D34B7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0" y="3370"/>
              <a:ext cx="22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20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0</a:t>
              </a:r>
              <a:endParaRPr lang="en-GB" sz="120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7" name="Text Box 19">
              <a:extLst>
                <a:ext uri="{FF2B5EF4-FFF2-40B4-BE49-F238E27FC236}">
                  <a16:creationId xmlns="" xmlns:a16="http://schemas.microsoft.com/office/drawing/2014/main" id="{4B9CF191-51DA-449D-B91F-C929F0F3B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1" y="3370"/>
              <a:ext cx="3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20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10</a:t>
              </a:r>
              <a:endParaRPr lang="en-GB" sz="120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58" name="Text Box 20">
              <a:extLst>
                <a:ext uri="{FF2B5EF4-FFF2-40B4-BE49-F238E27FC236}">
                  <a16:creationId xmlns="" xmlns:a16="http://schemas.microsoft.com/office/drawing/2014/main" id="{2C62A11B-60D6-4BD2-9D65-665BA762D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" y="3370"/>
              <a:ext cx="37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20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15</a:t>
              </a:r>
              <a:endParaRPr lang="en-GB" sz="120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41" name="Line 21">
              <a:extLst>
                <a:ext uri="{FF2B5EF4-FFF2-40B4-BE49-F238E27FC236}">
                  <a16:creationId xmlns="" xmlns:a16="http://schemas.microsoft.com/office/drawing/2014/main" id="{BC9B0BDB-B66C-489B-B95D-E8D79B961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" y="1313"/>
              <a:ext cx="4" cy="2028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23" name="Freeform 3">
              <a:extLst>
                <a:ext uri="{FF2B5EF4-FFF2-40B4-BE49-F238E27FC236}">
                  <a16:creationId xmlns="" xmlns:a16="http://schemas.microsoft.com/office/drawing/2014/main" id="{4BD74425-C10E-42D7-A1E8-B23BEBD32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" y="1309"/>
              <a:ext cx="3231" cy="1867"/>
            </a:xfrm>
            <a:custGeom>
              <a:avLst/>
              <a:gdLst>
                <a:gd name="T0" fmla="*/ 0 w 3231"/>
                <a:gd name="T1" fmla="*/ 1856 h 1867"/>
                <a:gd name="T2" fmla="*/ 168 w 3231"/>
                <a:gd name="T3" fmla="*/ 1799 h 1867"/>
                <a:gd name="T4" fmla="*/ 211 w 3231"/>
                <a:gd name="T5" fmla="*/ 1789 h 1867"/>
                <a:gd name="T6" fmla="*/ 264 w 3231"/>
                <a:gd name="T7" fmla="*/ 1813 h 1867"/>
                <a:gd name="T8" fmla="*/ 307 w 3231"/>
                <a:gd name="T9" fmla="*/ 1851 h 1867"/>
                <a:gd name="T10" fmla="*/ 341 w 3231"/>
                <a:gd name="T11" fmla="*/ 1866 h 1867"/>
                <a:gd name="T12" fmla="*/ 375 w 3231"/>
                <a:gd name="T13" fmla="*/ 1842 h 1867"/>
                <a:gd name="T14" fmla="*/ 413 w 3231"/>
                <a:gd name="T15" fmla="*/ 1823 h 1867"/>
                <a:gd name="T16" fmla="*/ 451 w 3231"/>
                <a:gd name="T17" fmla="*/ 1823 h 1867"/>
                <a:gd name="T18" fmla="*/ 504 w 3231"/>
                <a:gd name="T19" fmla="*/ 1823 h 1867"/>
                <a:gd name="T20" fmla="*/ 547 w 3231"/>
                <a:gd name="T21" fmla="*/ 1827 h 1867"/>
                <a:gd name="T22" fmla="*/ 619 w 3231"/>
                <a:gd name="T23" fmla="*/ 1770 h 1867"/>
                <a:gd name="T24" fmla="*/ 730 w 3231"/>
                <a:gd name="T25" fmla="*/ 1698 h 1867"/>
                <a:gd name="T26" fmla="*/ 811 w 3231"/>
                <a:gd name="T27" fmla="*/ 1688 h 1867"/>
                <a:gd name="T28" fmla="*/ 883 w 3231"/>
                <a:gd name="T29" fmla="*/ 1683 h 1867"/>
                <a:gd name="T30" fmla="*/ 1023 w 3231"/>
                <a:gd name="T31" fmla="*/ 1602 h 1867"/>
                <a:gd name="T32" fmla="*/ 1109 w 3231"/>
                <a:gd name="T33" fmla="*/ 1501 h 1867"/>
                <a:gd name="T34" fmla="*/ 1215 w 3231"/>
                <a:gd name="T35" fmla="*/ 1376 h 1867"/>
                <a:gd name="T36" fmla="*/ 1311 w 3231"/>
                <a:gd name="T37" fmla="*/ 1218 h 1867"/>
                <a:gd name="T38" fmla="*/ 1397 w 3231"/>
                <a:gd name="T39" fmla="*/ 1011 h 1867"/>
                <a:gd name="T40" fmla="*/ 1479 w 3231"/>
                <a:gd name="T41" fmla="*/ 752 h 1867"/>
                <a:gd name="T42" fmla="*/ 1560 w 3231"/>
                <a:gd name="T43" fmla="*/ 378 h 1867"/>
                <a:gd name="T44" fmla="*/ 1575 w 3231"/>
                <a:gd name="T45" fmla="*/ 219 h 1867"/>
                <a:gd name="T46" fmla="*/ 1599 w 3231"/>
                <a:gd name="T47" fmla="*/ 56 h 1867"/>
                <a:gd name="T48" fmla="*/ 1613 w 3231"/>
                <a:gd name="T49" fmla="*/ 13 h 1867"/>
                <a:gd name="T50" fmla="*/ 1651 w 3231"/>
                <a:gd name="T51" fmla="*/ 133 h 1867"/>
                <a:gd name="T52" fmla="*/ 1695 w 3231"/>
                <a:gd name="T53" fmla="*/ 277 h 1867"/>
                <a:gd name="T54" fmla="*/ 1738 w 3231"/>
                <a:gd name="T55" fmla="*/ 435 h 1867"/>
                <a:gd name="T56" fmla="*/ 1877 w 3231"/>
                <a:gd name="T57" fmla="*/ 887 h 1867"/>
                <a:gd name="T58" fmla="*/ 1944 w 3231"/>
                <a:gd name="T59" fmla="*/ 1021 h 1867"/>
                <a:gd name="T60" fmla="*/ 2059 w 3231"/>
                <a:gd name="T61" fmla="*/ 1242 h 1867"/>
                <a:gd name="T62" fmla="*/ 2079 w 3231"/>
                <a:gd name="T63" fmla="*/ 1285 h 1867"/>
                <a:gd name="T64" fmla="*/ 2256 w 3231"/>
                <a:gd name="T65" fmla="*/ 1419 h 1867"/>
                <a:gd name="T66" fmla="*/ 2362 w 3231"/>
                <a:gd name="T67" fmla="*/ 1506 h 1867"/>
                <a:gd name="T68" fmla="*/ 2367 w 3231"/>
                <a:gd name="T69" fmla="*/ 1544 h 1867"/>
                <a:gd name="T70" fmla="*/ 2424 w 3231"/>
                <a:gd name="T71" fmla="*/ 1645 h 1867"/>
                <a:gd name="T72" fmla="*/ 2511 w 3231"/>
                <a:gd name="T73" fmla="*/ 1659 h 1867"/>
                <a:gd name="T74" fmla="*/ 2573 w 3231"/>
                <a:gd name="T75" fmla="*/ 1688 h 1867"/>
                <a:gd name="T76" fmla="*/ 2635 w 3231"/>
                <a:gd name="T77" fmla="*/ 1722 h 1867"/>
                <a:gd name="T78" fmla="*/ 2808 w 3231"/>
                <a:gd name="T79" fmla="*/ 1760 h 1867"/>
                <a:gd name="T80" fmla="*/ 2904 w 3231"/>
                <a:gd name="T81" fmla="*/ 1799 h 1867"/>
                <a:gd name="T82" fmla="*/ 2991 w 3231"/>
                <a:gd name="T83" fmla="*/ 1770 h 1867"/>
                <a:gd name="T84" fmla="*/ 3231 w 3231"/>
                <a:gd name="T85" fmla="*/ 1722 h 18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31" h="1867">
                  <a:moveTo>
                    <a:pt x="0" y="1856"/>
                  </a:moveTo>
                  <a:cubicBezTo>
                    <a:pt x="66" y="1833"/>
                    <a:pt x="133" y="1810"/>
                    <a:pt x="168" y="1799"/>
                  </a:cubicBezTo>
                  <a:cubicBezTo>
                    <a:pt x="203" y="1788"/>
                    <a:pt x="195" y="1787"/>
                    <a:pt x="211" y="1789"/>
                  </a:cubicBezTo>
                  <a:cubicBezTo>
                    <a:pt x="227" y="1791"/>
                    <a:pt x="248" y="1803"/>
                    <a:pt x="264" y="1813"/>
                  </a:cubicBezTo>
                  <a:cubicBezTo>
                    <a:pt x="280" y="1823"/>
                    <a:pt x="294" y="1842"/>
                    <a:pt x="307" y="1851"/>
                  </a:cubicBezTo>
                  <a:cubicBezTo>
                    <a:pt x="320" y="1860"/>
                    <a:pt x="330" y="1867"/>
                    <a:pt x="341" y="1866"/>
                  </a:cubicBezTo>
                  <a:cubicBezTo>
                    <a:pt x="352" y="1865"/>
                    <a:pt x="363" y="1849"/>
                    <a:pt x="375" y="1842"/>
                  </a:cubicBezTo>
                  <a:cubicBezTo>
                    <a:pt x="387" y="1835"/>
                    <a:pt x="400" y="1826"/>
                    <a:pt x="413" y="1823"/>
                  </a:cubicBezTo>
                  <a:cubicBezTo>
                    <a:pt x="426" y="1820"/>
                    <a:pt x="436" y="1823"/>
                    <a:pt x="451" y="1823"/>
                  </a:cubicBezTo>
                  <a:cubicBezTo>
                    <a:pt x="466" y="1823"/>
                    <a:pt x="488" y="1822"/>
                    <a:pt x="504" y="1823"/>
                  </a:cubicBezTo>
                  <a:cubicBezTo>
                    <a:pt x="520" y="1824"/>
                    <a:pt x="528" y="1836"/>
                    <a:pt x="547" y="1827"/>
                  </a:cubicBezTo>
                  <a:cubicBezTo>
                    <a:pt x="566" y="1818"/>
                    <a:pt x="589" y="1791"/>
                    <a:pt x="619" y="1770"/>
                  </a:cubicBezTo>
                  <a:cubicBezTo>
                    <a:pt x="649" y="1749"/>
                    <a:pt x="698" y="1712"/>
                    <a:pt x="730" y="1698"/>
                  </a:cubicBezTo>
                  <a:cubicBezTo>
                    <a:pt x="762" y="1684"/>
                    <a:pt x="786" y="1690"/>
                    <a:pt x="811" y="1688"/>
                  </a:cubicBezTo>
                  <a:cubicBezTo>
                    <a:pt x="836" y="1686"/>
                    <a:pt x="848" y="1697"/>
                    <a:pt x="883" y="1683"/>
                  </a:cubicBezTo>
                  <a:cubicBezTo>
                    <a:pt x="918" y="1669"/>
                    <a:pt x="986" y="1632"/>
                    <a:pt x="1023" y="1602"/>
                  </a:cubicBezTo>
                  <a:cubicBezTo>
                    <a:pt x="1060" y="1572"/>
                    <a:pt x="1077" y="1539"/>
                    <a:pt x="1109" y="1501"/>
                  </a:cubicBezTo>
                  <a:cubicBezTo>
                    <a:pt x="1141" y="1463"/>
                    <a:pt x="1181" y="1423"/>
                    <a:pt x="1215" y="1376"/>
                  </a:cubicBezTo>
                  <a:cubicBezTo>
                    <a:pt x="1249" y="1329"/>
                    <a:pt x="1281" y="1279"/>
                    <a:pt x="1311" y="1218"/>
                  </a:cubicBezTo>
                  <a:cubicBezTo>
                    <a:pt x="1341" y="1157"/>
                    <a:pt x="1369" y="1089"/>
                    <a:pt x="1397" y="1011"/>
                  </a:cubicBezTo>
                  <a:cubicBezTo>
                    <a:pt x="1425" y="933"/>
                    <a:pt x="1452" y="857"/>
                    <a:pt x="1479" y="752"/>
                  </a:cubicBezTo>
                  <a:cubicBezTo>
                    <a:pt x="1506" y="647"/>
                    <a:pt x="1544" y="467"/>
                    <a:pt x="1560" y="378"/>
                  </a:cubicBezTo>
                  <a:cubicBezTo>
                    <a:pt x="1576" y="289"/>
                    <a:pt x="1569" y="273"/>
                    <a:pt x="1575" y="219"/>
                  </a:cubicBezTo>
                  <a:cubicBezTo>
                    <a:pt x="1581" y="165"/>
                    <a:pt x="1593" y="90"/>
                    <a:pt x="1599" y="56"/>
                  </a:cubicBezTo>
                  <a:cubicBezTo>
                    <a:pt x="1605" y="22"/>
                    <a:pt x="1604" y="0"/>
                    <a:pt x="1613" y="13"/>
                  </a:cubicBezTo>
                  <a:cubicBezTo>
                    <a:pt x="1622" y="26"/>
                    <a:pt x="1637" y="89"/>
                    <a:pt x="1651" y="133"/>
                  </a:cubicBezTo>
                  <a:cubicBezTo>
                    <a:pt x="1665" y="177"/>
                    <a:pt x="1681" y="227"/>
                    <a:pt x="1695" y="277"/>
                  </a:cubicBezTo>
                  <a:cubicBezTo>
                    <a:pt x="1709" y="327"/>
                    <a:pt x="1708" y="333"/>
                    <a:pt x="1738" y="435"/>
                  </a:cubicBezTo>
                  <a:cubicBezTo>
                    <a:pt x="1768" y="537"/>
                    <a:pt x="1843" y="789"/>
                    <a:pt x="1877" y="887"/>
                  </a:cubicBezTo>
                  <a:cubicBezTo>
                    <a:pt x="1911" y="985"/>
                    <a:pt x="1914" y="962"/>
                    <a:pt x="1944" y="1021"/>
                  </a:cubicBezTo>
                  <a:cubicBezTo>
                    <a:pt x="1974" y="1080"/>
                    <a:pt x="2037" y="1198"/>
                    <a:pt x="2059" y="1242"/>
                  </a:cubicBezTo>
                  <a:cubicBezTo>
                    <a:pt x="2081" y="1286"/>
                    <a:pt x="2046" y="1256"/>
                    <a:pt x="2079" y="1285"/>
                  </a:cubicBezTo>
                  <a:cubicBezTo>
                    <a:pt x="2112" y="1314"/>
                    <a:pt x="2209" y="1382"/>
                    <a:pt x="2256" y="1419"/>
                  </a:cubicBezTo>
                  <a:cubicBezTo>
                    <a:pt x="2303" y="1456"/>
                    <a:pt x="2344" y="1485"/>
                    <a:pt x="2362" y="1506"/>
                  </a:cubicBezTo>
                  <a:cubicBezTo>
                    <a:pt x="2380" y="1527"/>
                    <a:pt x="2357" y="1521"/>
                    <a:pt x="2367" y="1544"/>
                  </a:cubicBezTo>
                  <a:cubicBezTo>
                    <a:pt x="2377" y="1567"/>
                    <a:pt x="2400" y="1626"/>
                    <a:pt x="2424" y="1645"/>
                  </a:cubicBezTo>
                  <a:cubicBezTo>
                    <a:pt x="2448" y="1664"/>
                    <a:pt x="2486" y="1652"/>
                    <a:pt x="2511" y="1659"/>
                  </a:cubicBezTo>
                  <a:cubicBezTo>
                    <a:pt x="2536" y="1666"/>
                    <a:pt x="2552" y="1677"/>
                    <a:pt x="2573" y="1688"/>
                  </a:cubicBezTo>
                  <a:cubicBezTo>
                    <a:pt x="2594" y="1699"/>
                    <a:pt x="2596" y="1710"/>
                    <a:pt x="2635" y="1722"/>
                  </a:cubicBezTo>
                  <a:cubicBezTo>
                    <a:pt x="2674" y="1734"/>
                    <a:pt x="2763" y="1747"/>
                    <a:pt x="2808" y="1760"/>
                  </a:cubicBezTo>
                  <a:cubicBezTo>
                    <a:pt x="2853" y="1773"/>
                    <a:pt x="2874" y="1797"/>
                    <a:pt x="2904" y="1799"/>
                  </a:cubicBezTo>
                  <a:cubicBezTo>
                    <a:pt x="2934" y="1801"/>
                    <a:pt x="2937" y="1783"/>
                    <a:pt x="2991" y="1770"/>
                  </a:cubicBezTo>
                  <a:cubicBezTo>
                    <a:pt x="3045" y="1757"/>
                    <a:pt x="3138" y="1739"/>
                    <a:pt x="3231" y="1722"/>
                  </a:cubicBezTo>
                </a:path>
              </a:pathLst>
            </a:custGeom>
            <a:noFill/>
            <a:ln w="349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42" name="Line 22">
              <a:extLst>
                <a:ext uri="{FF2B5EF4-FFF2-40B4-BE49-F238E27FC236}">
                  <a16:creationId xmlns="" xmlns:a16="http://schemas.microsoft.com/office/drawing/2014/main" id="{C79794B0-EA17-4DD1-A68C-A891BDF04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9" y="1447"/>
              <a:ext cx="266" cy="0"/>
            </a:xfrm>
            <a:prstGeom prst="line">
              <a:avLst/>
            </a:prstGeom>
            <a:noFill/>
            <a:ln w="349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10363" name="Rectangle 24">
              <a:extLst>
                <a:ext uri="{FF2B5EF4-FFF2-40B4-BE49-F238E27FC236}">
                  <a16:creationId xmlns="" xmlns:a16="http://schemas.microsoft.com/office/drawing/2014/main" id="{CB36EE25-2A92-4F0B-AC53-5D14B903F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" y="1342"/>
              <a:ext cx="134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Ночные симптомы</a:t>
              </a:r>
              <a:endParaRPr lang="en-GB" sz="1400" baseline="-250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" name="Group 124"/>
            <p:cNvGrpSpPr>
              <a:grpSpLocks/>
            </p:cNvGrpSpPr>
            <p:nvPr/>
          </p:nvGrpSpPr>
          <p:grpSpPr bwMode="auto">
            <a:xfrm>
              <a:off x="1039" y="1293"/>
              <a:ext cx="3832" cy="1811"/>
              <a:chOff x="1039" y="1217"/>
              <a:chExt cx="3832" cy="1811"/>
            </a:xfrm>
          </p:grpSpPr>
          <p:sp>
            <p:nvSpPr>
              <p:cNvPr id="875524" name="Freeform 4">
                <a:extLst>
                  <a:ext uri="{FF2B5EF4-FFF2-40B4-BE49-F238E27FC236}">
                    <a16:creationId xmlns="" xmlns:a16="http://schemas.microsoft.com/office/drawing/2014/main" id="{1F0CC404-70EF-45AE-A33C-14EC3717D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1217"/>
                <a:ext cx="3240" cy="1811"/>
              </a:xfrm>
              <a:custGeom>
                <a:avLst/>
                <a:gdLst>
                  <a:gd name="T0" fmla="*/ 0 w 3240"/>
                  <a:gd name="T1" fmla="*/ 1771 h 1811"/>
                  <a:gd name="T2" fmla="*/ 58 w 3240"/>
                  <a:gd name="T3" fmla="*/ 1743 h 1811"/>
                  <a:gd name="T4" fmla="*/ 120 w 3240"/>
                  <a:gd name="T5" fmla="*/ 1743 h 1811"/>
                  <a:gd name="T6" fmla="*/ 192 w 3240"/>
                  <a:gd name="T7" fmla="*/ 1728 h 1811"/>
                  <a:gd name="T8" fmla="*/ 240 w 3240"/>
                  <a:gd name="T9" fmla="*/ 1699 h 1811"/>
                  <a:gd name="T10" fmla="*/ 308 w 3240"/>
                  <a:gd name="T11" fmla="*/ 1699 h 1811"/>
                  <a:gd name="T12" fmla="*/ 360 w 3240"/>
                  <a:gd name="T13" fmla="*/ 1699 h 1811"/>
                  <a:gd name="T14" fmla="*/ 413 w 3240"/>
                  <a:gd name="T15" fmla="*/ 1671 h 1811"/>
                  <a:gd name="T16" fmla="*/ 461 w 3240"/>
                  <a:gd name="T17" fmla="*/ 1627 h 1811"/>
                  <a:gd name="T18" fmla="*/ 528 w 3240"/>
                  <a:gd name="T19" fmla="*/ 1618 h 1811"/>
                  <a:gd name="T20" fmla="*/ 600 w 3240"/>
                  <a:gd name="T21" fmla="*/ 1584 h 1811"/>
                  <a:gd name="T22" fmla="*/ 716 w 3240"/>
                  <a:gd name="T23" fmla="*/ 1498 h 1811"/>
                  <a:gd name="T24" fmla="*/ 821 w 3240"/>
                  <a:gd name="T25" fmla="*/ 1440 h 1811"/>
                  <a:gd name="T26" fmla="*/ 884 w 3240"/>
                  <a:gd name="T27" fmla="*/ 1416 h 1811"/>
                  <a:gd name="T28" fmla="*/ 936 w 3240"/>
                  <a:gd name="T29" fmla="*/ 1373 h 1811"/>
                  <a:gd name="T30" fmla="*/ 1023 w 3240"/>
                  <a:gd name="T31" fmla="*/ 1253 h 1811"/>
                  <a:gd name="T32" fmla="*/ 1114 w 3240"/>
                  <a:gd name="T33" fmla="*/ 1176 h 1811"/>
                  <a:gd name="T34" fmla="*/ 1157 w 3240"/>
                  <a:gd name="T35" fmla="*/ 1152 h 1811"/>
                  <a:gd name="T36" fmla="*/ 1186 w 3240"/>
                  <a:gd name="T37" fmla="*/ 1051 h 1811"/>
                  <a:gd name="T38" fmla="*/ 1248 w 3240"/>
                  <a:gd name="T39" fmla="*/ 960 h 1811"/>
                  <a:gd name="T40" fmla="*/ 1277 w 3240"/>
                  <a:gd name="T41" fmla="*/ 783 h 1811"/>
                  <a:gd name="T42" fmla="*/ 1354 w 3240"/>
                  <a:gd name="T43" fmla="*/ 610 h 1811"/>
                  <a:gd name="T44" fmla="*/ 1388 w 3240"/>
                  <a:gd name="T45" fmla="*/ 485 h 1811"/>
                  <a:gd name="T46" fmla="*/ 1416 w 3240"/>
                  <a:gd name="T47" fmla="*/ 269 h 1811"/>
                  <a:gd name="T48" fmla="*/ 1431 w 3240"/>
                  <a:gd name="T49" fmla="*/ 82 h 1811"/>
                  <a:gd name="T50" fmla="*/ 1493 w 3240"/>
                  <a:gd name="T51" fmla="*/ 24 h 1811"/>
                  <a:gd name="T52" fmla="*/ 1580 w 3240"/>
                  <a:gd name="T53" fmla="*/ 10 h 1811"/>
                  <a:gd name="T54" fmla="*/ 1666 w 3240"/>
                  <a:gd name="T55" fmla="*/ 82 h 1811"/>
                  <a:gd name="T56" fmla="*/ 1714 w 3240"/>
                  <a:gd name="T57" fmla="*/ 192 h 1811"/>
                  <a:gd name="T58" fmla="*/ 1724 w 3240"/>
                  <a:gd name="T59" fmla="*/ 346 h 1811"/>
                  <a:gd name="T60" fmla="*/ 1776 w 3240"/>
                  <a:gd name="T61" fmla="*/ 504 h 1811"/>
                  <a:gd name="T62" fmla="*/ 1901 w 3240"/>
                  <a:gd name="T63" fmla="*/ 936 h 1811"/>
                  <a:gd name="T64" fmla="*/ 1997 w 3240"/>
                  <a:gd name="T65" fmla="*/ 1047 h 1811"/>
                  <a:gd name="T66" fmla="*/ 2256 w 3240"/>
                  <a:gd name="T67" fmla="*/ 1325 h 1811"/>
                  <a:gd name="T68" fmla="*/ 2396 w 3240"/>
                  <a:gd name="T69" fmla="*/ 1474 h 1811"/>
                  <a:gd name="T70" fmla="*/ 2631 w 3240"/>
                  <a:gd name="T71" fmla="*/ 1690 h 1811"/>
                  <a:gd name="T72" fmla="*/ 2703 w 3240"/>
                  <a:gd name="T73" fmla="*/ 1738 h 1811"/>
                  <a:gd name="T74" fmla="*/ 2765 w 3240"/>
                  <a:gd name="T75" fmla="*/ 1800 h 1811"/>
                  <a:gd name="T76" fmla="*/ 2818 w 3240"/>
                  <a:gd name="T77" fmla="*/ 1786 h 1811"/>
                  <a:gd name="T78" fmla="*/ 2900 w 3240"/>
                  <a:gd name="T79" fmla="*/ 1776 h 1811"/>
                  <a:gd name="T80" fmla="*/ 2991 w 3240"/>
                  <a:gd name="T81" fmla="*/ 1810 h 1811"/>
                  <a:gd name="T82" fmla="*/ 3077 w 3240"/>
                  <a:gd name="T83" fmla="*/ 1781 h 1811"/>
                  <a:gd name="T84" fmla="*/ 3173 w 3240"/>
                  <a:gd name="T85" fmla="*/ 1733 h 1811"/>
                  <a:gd name="T86" fmla="*/ 3240 w 3240"/>
                  <a:gd name="T87" fmla="*/ 1738 h 18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240" h="1811">
                    <a:moveTo>
                      <a:pt x="0" y="1771"/>
                    </a:moveTo>
                    <a:cubicBezTo>
                      <a:pt x="19" y="1759"/>
                      <a:pt x="38" y="1748"/>
                      <a:pt x="58" y="1743"/>
                    </a:cubicBezTo>
                    <a:cubicBezTo>
                      <a:pt x="78" y="1738"/>
                      <a:pt x="98" y="1745"/>
                      <a:pt x="120" y="1743"/>
                    </a:cubicBezTo>
                    <a:cubicBezTo>
                      <a:pt x="142" y="1741"/>
                      <a:pt x="172" y="1735"/>
                      <a:pt x="192" y="1728"/>
                    </a:cubicBezTo>
                    <a:cubicBezTo>
                      <a:pt x="212" y="1721"/>
                      <a:pt x="221" y="1704"/>
                      <a:pt x="240" y="1699"/>
                    </a:cubicBezTo>
                    <a:cubicBezTo>
                      <a:pt x="259" y="1694"/>
                      <a:pt x="288" y="1699"/>
                      <a:pt x="308" y="1699"/>
                    </a:cubicBezTo>
                    <a:cubicBezTo>
                      <a:pt x="328" y="1699"/>
                      <a:pt x="343" y="1704"/>
                      <a:pt x="360" y="1699"/>
                    </a:cubicBezTo>
                    <a:cubicBezTo>
                      <a:pt x="377" y="1694"/>
                      <a:pt x="396" y="1683"/>
                      <a:pt x="413" y="1671"/>
                    </a:cubicBezTo>
                    <a:cubicBezTo>
                      <a:pt x="430" y="1659"/>
                      <a:pt x="442" y="1636"/>
                      <a:pt x="461" y="1627"/>
                    </a:cubicBezTo>
                    <a:cubicBezTo>
                      <a:pt x="480" y="1618"/>
                      <a:pt x="505" y="1625"/>
                      <a:pt x="528" y="1618"/>
                    </a:cubicBezTo>
                    <a:cubicBezTo>
                      <a:pt x="551" y="1611"/>
                      <a:pt x="569" y="1604"/>
                      <a:pt x="600" y="1584"/>
                    </a:cubicBezTo>
                    <a:cubicBezTo>
                      <a:pt x="631" y="1564"/>
                      <a:pt x="679" y="1522"/>
                      <a:pt x="716" y="1498"/>
                    </a:cubicBezTo>
                    <a:cubicBezTo>
                      <a:pt x="753" y="1474"/>
                      <a:pt x="793" y="1454"/>
                      <a:pt x="821" y="1440"/>
                    </a:cubicBezTo>
                    <a:cubicBezTo>
                      <a:pt x="849" y="1426"/>
                      <a:pt x="865" y="1427"/>
                      <a:pt x="884" y="1416"/>
                    </a:cubicBezTo>
                    <a:cubicBezTo>
                      <a:pt x="903" y="1405"/>
                      <a:pt x="913" y="1400"/>
                      <a:pt x="936" y="1373"/>
                    </a:cubicBezTo>
                    <a:cubicBezTo>
                      <a:pt x="959" y="1346"/>
                      <a:pt x="993" y="1286"/>
                      <a:pt x="1023" y="1253"/>
                    </a:cubicBezTo>
                    <a:cubicBezTo>
                      <a:pt x="1053" y="1220"/>
                      <a:pt x="1092" y="1193"/>
                      <a:pt x="1114" y="1176"/>
                    </a:cubicBezTo>
                    <a:cubicBezTo>
                      <a:pt x="1136" y="1159"/>
                      <a:pt x="1145" y="1173"/>
                      <a:pt x="1157" y="1152"/>
                    </a:cubicBezTo>
                    <a:cubicBezTo>
                      <a:pt x="1169" y="1131"/>
                      <a:pt x="1171" y="1083"/>
                      <a:pt x="1186" y="1051"/>
                    </a:cubicBezTo>
                    <a:cubicBezTo>
                      <a:pt x="1201" y="1019"/>
                      <a:pt x="1233" y="1005"/>
                      <a:pt x="1248" y="960"/>
                    </a:cubicBezTo>
                    <a:cubicBezTo>
                      <a:pt x="1263" y="915"/>
                      <a:pt x="1259" y="841"/>
                      <a:pt x="1277" y="783"/>
                    </a:cubicBezTo>
                    <a:cubicBezTo>
                      <a:pt x="1295" y="725"/>
                      <a:pt x="1336" y="660"/>
                      <a:pt x="1354" y="610"/>
                    </a:cubicBezTo>
                    <a:cubicBezTo>
                      <a:pt x="1372" y="560"/>
                      <a:pt x="1378" y="542"/>
                      <a:pt x="1388" y="485"/>
                    </a:cubicBezTo>
                    <a:cubicBezTo>
                      <a:pt x="1398" y="428"/>
                      <a:pt x="1409" y="336"/>
                      <a:pt x="1416" y="269"/>
                    </a:cubicBezTo>
                    <a:cubicBezTo>
                      <a:pt x="1423" y="202"/>
                      <a:pt x="1418" y="123"/>
                      <a:pt x="1431" y="82"/>
                    </a:cubicBezTo>
                    <a:cubicBezTo>
                      <a:pt x="1444" y="41"/>
                      <a:pt x="1468" y="36"/>
                      <a:pt x="1493" y="24"/>
                    </a:cubicBezTo>
                    <a:cubicBezTo>
                      <a:pt x="1518" y="12"/>
                      <a:pt x="1551" y="0"/>
                      <a:pt x="1580" y="10"/>
                    </a:cubicBezTo>
                    <a:cubicBezTo>
                      <a:pt x="1609" y="20"/>
                      <a:pt x="1644" y="52"/>
                      <a:pt x="1666" y="82"/>
                    </a:cubicBezTo>
                    <a:cubicBezTo>
                      <a:pt x="1688" y="112"/>
                      <a:pt x="1704" y="148"/>
                      <a:pt x="1714" y="192"/>
                    </a:cubicBezTo>
                    <a:cubicBezTo>
                      <a:pt x="1724" y="236"/>
                      <a:pt x="1714" y="294"/>
                      <a:pt x="1724" y="346"/>
                    </a:cubicBezTo>
                    <a:cubicBezTo>
                      <a:pt x="1734" y="398"/>
                      <a:pt x="1747" y="406"/>
                      <a:pt x="1776" y="504"/>
                    </a:cubicBezTo>
                    <a:cubicBezTo>
                      <a:pt x="1805" y="602"/>
                      <a:pt x="1864" y="846"/>
                      <a:pt x="1901" y="936"/>
                    </a:cubicBezTo>
                    <a:cubicBezTo>
                      <a:pt x="1938" y="1026"/>
                      <a:pt x="1938" y="982"/>
                      <a:pt x="1997" y="1047"/>
                    </a:cubicBezTo>
                    <a:cubicBezTo>
                      <a:pt x="2056" y="1112"/>
                      <a:pt x="2189" y="1254"/>
                      <a:pt x="2256" y="1325"/>
                    </a:cubicBezTo>
                    <a:cubicBezTo>
                      <a:pt x="2323" y="1396"/>
                      <a:pt x="2334" y="1413"/>
                      <a:pt x="2396" y="1474"/>
                    </a:cubicBezTo>
                    <a:cubicBezTo>
                      <a:pt x="2458" y="1535"/>
                      <a:pt x="2580" y="1646"/>
                      <a:pt x="2631" y="1690"/>
                    </a:cubicBezTo>
                    <a:cubicBezTo>
                      <a:pt x="2682" y="1734"/>
                      <a:pt x="2681" y="1720"/>
                      <a:pt x="2703" y="1738"/>
                    </a:cubicBezTo>
                    <a:cubicBezTo>
                      <a:pt x="2725" y="1756"/>
                      <a:pt x="2746" y="1792"/>
                      <a:pt x="2765" y="1800"/>
                    </a:cubicBezTo>
                    <a:cubicBezTo>
                      <a:pt x="2784" y="1808"/>
                      <a:pt x="2796" y="1790"/>
                      <a:pt x="2818" y="1786"/>
                    </a:cubicBezTo>
                    <a:cubicBezTo>
                      <a:pt x="2840" y="1782"/>
                      <a:pt x="2871" y="1772"/>
                      <a:pt x="2900" y="1776"/>
                    </a:cubicBezTo>
                    <a:cubicBezTo>
                      <a:pt x="2929" y="1780"/>
                      <a:pt x="2962" y="1809"/>
                      <a:pt x="2991" y="1810"/>
                    </a:cubicBezTo>
                    <a:cubicBezTo>
                      <a:pt x="3020" y="1811"/>
                      <a:pt x="3047" y="1794"/>
                      <a:pt x="3077" y="1781"/>
                    </a:cubicBezTo>
                    <a:cubicBezTo>
                      <a:pt x="3107" y="1768"/>
                      <a:pt x="3146" y="1740"/>
                      <a:pt x="3173" y="1733"/>
                    </a:cubicBezTo>
                    <a:cubicBezTo>
                      <a:pt x="3200" y="1726"/>
                      <a:pt x="3220" y="1732"/>
                      <a:pt x="3240" y="1738"/>
                    </a:cubicBezTo>
                  </a:path>
                </a:pathLst>
              </a:custGeom>
              <a:noFill/>
              <a:ln w="349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10366" name="Rectangle 23">
                <a:extLst>
                  <a:ext uri="{FF2B5EF4-FFF2-40B4-BE49-F238E27FC236}">
                    <a16:creationId xmlns="" xmlns:a16="http://schemas.microsoft.com/office/drawing/2014/main" id="{61C0646A-DCA6-40A2-BC5B-D7A5653F1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5" y="1453"/>
                <a:ext cx="996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400" dirty="0">
                    <a:solidFill>
                      <a:schemeClr val="accent4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ru-RU" sz="1400" dirty="0">
                    <a:solidFill>
                      <a:schemeClr val="accent4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Потребность в КДБА</a:t>
                </a:r>
                <a:endParaRPr lang="en-GB" sz="140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75545" name="Line 25">
                <a:extLst>
                  <a:ext uri="{FF2B5EF4-FFF2-40B4-BE49-F238E27FC236}">
                    <a16:creationId xmlns="" xmlns:a16="http://schemas.microsoft.com/office/drawing/2014/main" id="{78680338-8C60-4EFB-BD78-BDB26A262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9" y="1564"/>
                <a:ext cx="271" cy="0"/>
              </a:xfrm>
              <a:prstGeom prst="line">
                <a:avLst/>
              </a:prstGeom>
              <a:noFill/>
              <a:ln w="349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p:grpSp>
        <p:sp>
          <p:nvSpPr>
            <p:cNvPr id="10368" name="Text Box 26">
              <a:extLst>
                <a:ext uri="{FF2B5EF4-FFF2-40B4-BE49-F238E27FC236}">
                  <a16:creationId xmlns="" xmlns:a16="http://schemas.microsoft.com/office/drawing/2014/main" id="{062B68D4-68EC-429B-B841-9398E8539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" y="3540"/>
              <a:ext cx="30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ru-RU" sz="140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Дни до и после обострения</a:t>
              </a:r>
              <a:endParaRPr lang="en-US" sz="14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" name="Group 129"/>
            <p:cNvGrpSpPr>
              <a:grpSpLocks/>
            </p:cNvGrpSpPr>
            <p:nvPr/>
          </p:nvGrpSpPr>
          <p:grpSpPr bwMode="auto">
            <a:xfrm>
              <a:off x="915" y="1466"/>
              <a:ext cx="1553" cy="1473"/>
              <a:chOff x="915" y="1390"/>
              <a:chExt cx="1553" cy="1473"/>
            </a:xfrm>
          </p:grpSpPr>
          <p:sp>
            <p:nvSpPr>
              <p:cNvPr id="875548" name="Oval 28">
                <a:extLst>
                  <a:ext uri="{FF2B5EF4-FFF2-40B4-BE49-F238E27FC236}">
                    <a16:creationId xmlns="" xmlns:a16="http://schemas.microsoft.com/office/drawing/2014/main" id="{A2A8444C-0A13-498A-8297-5E0AB86E7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2123"/>
                <a:ext cx="459" cy="740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solidFill>
                    <a:schemeClr val="accent4">
                      <a:lumMod val="1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371" name="Text Box 29">
                <a:extLst>
                  <a:ext uri="{FF2B5EF4-FFF2-40B4-BE49-F238E27FC236}">
                    <a16:creationId xmlns="" xmlns:a16="http://schemas.microsoft.com/office/drawing/2014/main" id="{A6DA4027-5DC1-4EC8-B2AA-CFA7B0C8F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5" y="1390"/>
                <a:ext cx="155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>
                <a:spAutoFit/>
              </a:bodyPr>
              <a:lstStyle>
                <a:lvl1pPr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sz="1400" b="0" dirty="0">
                    <a:solidFill>
                      <a:schemeClr val="accent4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«Терапевтическое окно» для противовоспалительного лечения</a:t>
                </a:r>
                <a:endParaRPr lang="en-US" sz="1400" b="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75550" name="Line 30">
                <a:extLst>
                  <a:ext uri="{FF2B5EF4-FFF2-40B4-BE49-F238E27FC236}">
                    <a16:creationId xmlns="" xmlns:a16="http://schemas.microsoft.com/office/drawing/2014/main" id="{69988A62-81DA-44B1-8DC8-DD466C7D0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7" y="1873"/>
                <a:ext cx="148" cy="58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p:grpSp>
        <p:sp>
          <p:nvSpPr>
            <p:cNvPr id="875551" name="Line 31">
              <a:extLst>
                <a:ext uri="{FF2B5EF4-FFF2-40B4-BE49-F238E27FC236}">
                  <a16:creationId xmlns="" xmlns:a16="http://schemas.microsoft.com/office/drawing/2014/main" id="{BD532D12-0E50-42A3-B9E3-0F8A42267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" y="1322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52" name="Line 32">
              <a:extLst>
                <a:ext uri="{FF2B5EF4-FFF2-40B4-BE49-F238E27FC236}">
                  <a16:creationId xmlns="" xmlns:a16="http://schemas.microsoft.com/office/drawing/2014/main" id="{7BE51121-E4ED-4E15-B309-4184B4EDF2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" y="1688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53" name="Line 33">
              <a:extLst>
                <a:ext uri="{FF2B5EF4-FFF2-40B4-BE49-F238E27FC236}">
                  <a16:creationId xmlns="" xmlns:a16="http://schemas.microsoft.com/office/drawing/2014/main" id="{C49B25B7-8CD0-4BEA-8B05-E43A844E2E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" y="2054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54" name="Line 34">
              <a:extLst>
                <a:ext uri="{FF2B5EF4-FFF2-40B4-BE49-F238E27FC236}">
                  <a16:creationId xmlns="" xmlns:a16="http://schemas.microsoft.com/office/drawing/2014/main" id="{4CD3CE03-93B2-4EE7-9728-CF30D44E4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" y="2406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55" name="Line 35">
              <a:extLst>
                <a:ext uri="{FF2B5EF4-FFF2-40B4-BE49-F238E27FC236}">
                  <a16:creationId xmlns="" xmlns:a16="http://schemas.microsoft.com/office/drawing/2014/main" id="{3CA32D5F-7989-461E-94E5-097EB0141C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" y="2772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56" name="Line 36">
              <a:extLst>
                <a:ext uri="{FF2B5EF4-FFF2-40B4-BE49-F238E27FC236}">
                  <a16:creationId xmlns="" xmlns:a16="http://schemas.microsoft.com/office/drawing/2014/main" id="{44517371-673A-4BBD-A498-5F13BF0B5F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930" y="3364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57" name="Line 37">
              <a:extLst>
                <a:ext uri="{FF2B5EF4-FFF2-40B4-BE49-F238E27FC236}">
                  <a16:creationId xmlns="" xmlns:a16="http://schemas.microsoft.com/office/drawing/2014/main" id="{2BE7A393-BD36-4F5A-8285-78E4F3F7E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" y="3156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58" name="Line 38">
              <a:extLst>
                <a:ext uri="{FF2B5EF4-FFF2-40B4-BE49-F238E27FC236}">
                  <a16:creationId xmlns="" xmlns:a16="http://schemas.microsoft.com/office/drawing/2014/main" id="{2EFA0C19-CC4D-4853-95AF-6265736A96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514" y="3364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59" name="Line 39">
              <a:extLst>
                <a:ext uri="{FF2B5EF4-FFF2-40B4-BE49-F238E27FC236}">
                  <a16:creationId xmlns="" xmlns:a16="http://schemas.microsoft.com/office/drawing/2014/main" id="{64F84700-97F4-4DAB-BCC3-2E0678BB27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094" y="3364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60" name="Line 40">
              <a:extLst>
                <a:ext uri="{FF2B5EF4-FFF2-40B4-BE49-F238E27FC236}">
                  <a16:creationId xmlns="" xmlns:a16="http://schemas.microsoft.com/office/drawing/2014/main" id="{0B51AEE4-D678-4472-BF94-B33862DC600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630" y="3364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61" name="Line 41">
              <a:extLst>
                <a:ext uri="{FF2B5EF4-FFF2-40B4-BE49-F238E27FC236}">
                  <a16:creationId xmlns="" xmlns:a16="http://schemas.microsoft.com/office/drawing/2014/main" id="{78286379-2490-4377-8095-B6E5D347DB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244" y="3364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62" name="Line 42">
              <a:extLst>
                <a:ext uri="{FF2B5EF4-FFF2-40B4-BE49-F238E27FC236}">
                  <a16:creationId xmlns="" xmlns:a16="http://schemas.microsoft.com/office/drawing/2014/main" id="{DFD5B370-2865-407D-B771-034AF0B281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840" y="3364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63" name="Line 43">
              <a:extLst>
                <a:ext uri="{FF2B5EF4-FFF2-40B4-BE49-F238E27FC236}">
                  <a16:creationId xmlns="" xmlns:a16="http://schemas.microsoft.com/office/drawing/2014/main" id="{7A957E2D-BE9B-4D9F-9DCA-69D596416C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404" y="3364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78" name="Freeform 58">
              <a:extLst>
                <a:ext uri="{FF2B5EF4-FFF2-40B4-BE49-F238E27FC236}">
                  <a16:creationId xmlns="" xmlns:a16="http://schemas.microsoft.com/office/drawing/2014/main" id="{1F46FC2B-6662-4202-91C4-B50CBB3D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2487"/>
              <a:ext cx="1981" cy="664"/>
            </a:xfrm>
            <a:custGeom>
              <a:avLst/>
              <a:gdLst>
                <a:gd name="T0" fmla="*/ 0 w 1981"/>
                <a:gd name="T1" fmla="*/ 263 h 664"/>
                <a:gd name="T2" fmla="*/ 157 w 1981"/>
                <a:gd name="T3" fmla="*/ 150 h 664"/>
                <a:gd name="T4" fmla="*/ 261 w 1981"/>
                <a:gd name="T5" fmla="*/ 19 h 664"/>
                <a:gd name="T6" fmla="*/ 410 w 1981"/>
                <a:gd name="T7" fmla="*/ 36 h 664"/>
                <a:gd name="T8" fmla="*/ 602 w 1981"/>
                <a:gd name="T9" fmla="*/ 211 h 664"/>
                <a:gd name="T10" fmla="*/ 741 w 1981"/>
                <a:gd name="T11" fmla="*/ 350 h 664"/>
                <a:gd name="T12" fmla="*/ 942 w 1981"/>
                <a:gd name="T13" fmla="*/ 472 h 664"/>
                <a:gd name="T14" fmla="*/ 1291 w 1981"/>
                <a:gd name="T15" fmla="*/ 603 h 664"/>
                <a:gd name="T16" fmla="*/ 1588 w 1981"/>
                <a:gd name="T17" fmla="*/ 647 h 664"/>
                <a:gd name="T18" fmla="*/ 1745 w 1981"/>
                <a:gd name="T19" fmla="*/ 647 h 664"/>
                <a:gd name="T20" fmla="*/ 1981 w 1981"/>
                <a:gd name="T21" fmla="*/ 664 h 6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81" h="664">
                  <a:moveTo>
                    <a:pt x="0" y="263"/>
                  </a:moveTo>
                  <a:cubicBezTo>
                    <a:pt x="57" y="227"/>
                    <a:pt x="114" y="191"/>
                    <a:pt x="157" y="150"/>
                  </a:cubicBezTo>
                  <a:cubicBezTo>
                    <a:pt x="200" y="109"/>
                    <a:pt x="219" y="38"/>
                    <a:pt x="261" y="19"/>
                  </a:cubicBezTo>
                  <a:cubicBezTo>
                    <a:pt x="303" y="0"/>
                    <a:pt x="353" y="4"/>
                    <a:pt x="410" y="36"/>
                  </a:cubicBezTo>
                  <a:cubicBezTo>
                    <a:pt x="467" y="68"/>
                    <a:pt x="547" y="159"/>
                    <a:pt x="602" y="211"/>
                  </a:cubicBezTo>
                  <a:cubicBezTo>
                    <a:pt x="657" y="263"/>
                    <a:pt x="684" y="307"/>
                    <a:pt x="741" y="350"/>
                  </a:cubicBezTo>
                  <a:cubicBezTo>
                    <a:pt x="798" y="393"/>
                    <a:pt x="850" y="430"/>
                    <a:pt x="942" y="472"/>
                  </a:cubicBezTo>
                  <a:cubicBezTo>
                    <a:pt x="1034" y="514"/>
                    <a:pt x="1183" y="574"/>
                    <a:pt x="1291" y="603"/>
                  </a:cubicBezTo>
                  <a:cubicBezTo>
                    <a:pt x="1399" y="632"/>
                    <a:pt x="1512" y="640"/>
                    <a:pt x="1588" y="647"/>
                  </a:cubicBezTo>
                  <a:cubicBezTo>
                    <a:pt x="1664" y="654"/>
                    <a:pt x="1680" y="644"/>
                    <a:pt x="1745" y="647"/>
                  </a:cubicBezTo>
                  <a:cubicBezTo>
                    <a:pt x="1810" y="650"/>
                    <a:pt x="1940" y="661"/>
                    <a:pt x="1981" y="664"/>
                  </a:cubicBezTo>
                </a:path>
              </a:pathLst>
            </a:custGeom>
            <a:noFill/>
            <a:ln w="34925" cap="flat" cmpd="sng">
              <a:solidFill>
                <a:srgbClr val="FF66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68" name="Freeform 48">
              <a:extLst>
                <a:ext uri="{FF2B5EF4-FFF2-40B4-BE49-F238E27FC236}">
                  <a16:creationId xmlns="" xmlns:a16="http://schemas.microsoft.com/office/drawing/2014/main" id="{F4E1C7E9-6532-44E8-BAA0-B5A72DFB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2114"/>
              <a:ext cx="2862" cy="1047"/>
            </a:xfrm>
            <a:custGeom>
              <a:avLst/>
              <a:gdLst>
                <a:gd name="T0" fmla="*/ 8 w 2862"/>
                <a:gd name="T1" fmla="*/ 872 h 1047"/>
                <a:gd name="T2" fmla="*/ 17 w 2862"/>
                <a:gd name="T3" fmla="*/ 880 h 1047"/>
                <a:gd name="T4" fmla="*/ 17 w 2862"/>
                <a:gd name="T5" fmla="*/ 861 h 1047"/>
                <a:gd name="T6" fmla="*/ 121 w 2862"/>
                <a:gd name="T7" fmla="*/ 811 h 1047"/>
                <a:gd name="T8" fmla="*/ 278 w 2862"/>
                <a:gd name="T9" fmla="*/ 758 h 1047"/>
                <a:gd name="T10" fmla="*/ 427 w 2862"/>
                <a:gd name="T11" fmla="*/ 653 h 1047"/>
                <a:gd name="T12" fmla="*/ 654 w 2862"/>
                <a:gd name="T13" fmla="*/ 483 h 1047"/>
                <a:gd name="T14" fmla="*/ 741 w 2862"/>
                <a:gd name="T15" fmla="*/ 377 h 1047"/>
                <a:gd name="T16" fmla="*/ 881 w 2862"/>
                <a:gd name="T17" fmla="*/ 309 h 1047"/>
                <a:gd name="T18" fmla="*/ 959 w 2862"/>
                <a:gd name="T19" fmla="*/ 221 h 1047"/>
                <a:gd name="T20" fmla="*/ 1151 w 2862"/>
                <a:gd name="T21" fmla="*/ 18 h 1047"/>
                <a:gd name="T22" fmla="*/ 1291 w 2862"/>
                <a:gd name="T23" fmla="*/ 114 h 1047"/>
                <a:gd name="T24" fmla="*/ 1404 w 2862"/>
                <a:gd name="T25" fmla="*/ 221 h 1047"/>
                <a:gd name="T26" fmla="*/ 1492 w 2862"/>
                <a:gd name="T27" fmla="*/ 387 h 1047"/>
                <a:gd name="T28" fmla="*/ 1605 w 2862"/>
                <a:gd name="T29" fmla="*/ 551 h 1047"/>
                <a:gd name="T30" fmla="*/ 1780 w 2862"/>
                <a:gd name="T31" fmla="*/ 707 h 1047"/>
                <a:gd name="T32" fmla="*/ 1910 w 2862"/>
                <a:gd name="T33" fmla="*/ 861 h 1047"/>
                <a:gd name="T34" fmla="*/ 2146 w 2862"/>
                <a:gd name="T35" fmla="*/ 939 h 1047"/>
                <a:gd name="T36" fmla="*/ 2399 w 2862"/>
                <a:gd name="T37" fmla="*/ 1027 h 1047"/>
                <a:gd name="T38" fmla="*/ 2539 w 2862"/>
                <a:gd name="T39" fmla="*/ 1046 h 1047"/>
                <a:gd name="T40" fmla="*/ 2678 w 2862"/>
                <a:gd name="T41" fmla="*/ 1017 h 1047"/>
                <a:gd name="T42" fmla="*/ 2862 w 2862"/>
                <a:gd name="T43" fmla="*/ 998 h 10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62" h="1047">
                  <a:moveTo>
                    <a:pt x="8" y="872"/>
                  </a:moveTo>
                  <a:cubicBezTo>
                    <a:pt x="9" y="873"/>
                    <a:pt x="16" y="882"/>
                    <a:pt x="17" y="880"/>
                  </a:cubicBezTo>
                  <a:cubicBezTo>
                    <a:pt x="18" y="878"/>
                    <a:pt x="0" y="872"/>
                    <a:pt x="17" y="861"/>
                  </a:cubicBezTo>
                  <a:cubicBezTo>
                    <a:pt x="34" y="850"/>
                    <a:pt x="78" y="828"/>
                    <a:pt x="121" y="811"/>
                  </a:cubicBezTo>
                  <a:cubicBezTo>
                    <a:pt x="164" y="794"/>
                    <a:pt x="227" y="784"/>
                    <a:pt x="278" y="758"/>
                  </a:cubicBezTo>
                  <a:cubicBezTo>
                    <a:pt x="329" y="732"/>
                    <a:pt x="364" y="699"/>
                    <a:pt x="427" y="653"/>
                  </a:cubicBezTo>
                  <a:cubicBezTo>
                    <a:pt x="490" y="607"/>
                    <a:pt x="602" y="529"/>
                    <a:pt x="654" y="483"/>
                  </a:cubicBezTo>
                  <a:cubicBezTo>
                    <a:pt x="706" y="437"/>
                    <a:pt x="703" y="406"/>
                    <a:pt x="741" y="377"/>
                  </a:cubicBezTo>
                  <a:cubicBezTo>
                    <a:pt x="779" y="348"/>
                    <a:pt x="845" y="335"/>
                    <a:pt x="881" y="309"/>
                  </a:cubicBezTo>
                  <a:cubicBezTo>
                    <a:pt x="917" y="283"/>
                    <a:pt x="914" y="270"/>
                    <a:pt x="959" y="221"/>
                  </a:cubicBezTo>
                  <a:cubicBezTo>
                    <a:pt x="1004" y="172"/>
                    <a:pt x="1096" y="36"/>
                    <a:pt x="1151" y="18"/>
                  </a:cubicBezTo>
                  <a:cubicBezTo>
                    <a:pt x="1206" y="0"/>
                    <a:pt x="1249" y="81"/>
                    <a:pt x="1291" y="114"/>
                  </a:cubicBezTo>
                  <a:cubicBezTo>
                    <a:pt x="1333" y="148"/>
                    <a:pt x="1370" y="176"/>
                    <a:pt x="1404" y="221"/>
                  </a:cubicBezTo>
                  <a:cubicBezTo>
                    <a:pt x="1438" y="267"/>
                    <a:pt x="1459" y="332"/>
                    <a:pt x="1492" y="387"/>
                  </a:cubicBezTo>
                  <a:cubicBezTo>
                    <a:pt x="1525" y="441"/>
                    <a:pt x="1557" y="498"/>
                    <a:pt x="1605" y="551"/>
                  </a:cubicBezTo>
                  <a:cubicBezTo>
                    <a:pt x="1653" y="605"/>
                    <a:pt x="1729" y="656"/>
                    <a:pt x="1780" y="707"/>
                  </a:cubicBezTo>
                  <a:cubicBezTo>
                    <a:pt x="1831" y="758"/>
                    <a:pt x="1849" y="822"/>
                    <a:pt x="1910" y="861"/>
                  </a:cubicBezTo>
                  <a:cubicBezTo>
                    <a:pt x="1971" y="900"/>
                    <a:pt x="2065" y="911"/>
                    <a:pt x="2146" y="939"/>
                  </a:cubicBezTo>
                  <a:cubicBezTo>
                    <a:pt x="2227" y="967"/>
                    <a:pt x="2334" y="1009"/>
                    <a:pt x="2399" y="1027"/>
                  </a:cubicBezTo>
                  <a:cubicBezTo>
                    <a:pt x="2464" y="1045"/>
                    <a:pt x="2493" y="1047"/>
                    <a:pt x="2539" y="1046"/>
                  </a:cubicBezTo>
                  <a:cubicBezTo>
                    <a:pt x="2585" y="1045"/>
                    <a:pt x="2624" y="1025"/>
                    <a:pt x="2678" y="1017"/>
                  </a:cubicBezTo>
                  <a:cubicBezTo>
                    <a:pt x="2732" y="1009"/>
                    <a:pt x="2824" y="998"/>
                    <a:pt x="2862" y="998"/>
                  </a:cubicBezTo>
                </a:path>
              </a:pathLst>
            </a:custGeom>
            <a:noFill/>
            <a:ln w="34925" cap="flat" cmpd="sng">
              <a:solidFill>
                <a:srgbClr val="3366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75582" name="Text Box 62">
              <a:extLst>
                <a:ext uri="{FF2B5EF4-FFF2-40B4-BE49-F238E27FC236}">
                  <a16:creationId xmlns="" xmlns:a16="http://schemas.microsoft.com/office/drawing/2014/main" id="{110EECA6-5F40-4BDF-B904-15BE09311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" y="1943"/>
              <a:ext cx="161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sv-SE" sz="140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……   </a:t>
              </a:r>
              <a:r>
                <a:rPr lang="ru-RU" sz="140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гипотетический исход</a:t>
              </a:r>
              <a:endParaRPr lang="en-GB" sz="14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391" name="Text Box 151">
            <a:extLst>
              <a:ext uri="{FF2B5EF4-FFF2-40B4-BE49-F238E27FC236}">
                <a16:creationId xmlns="" xmlns:a16="http://schemas.microsoft.com/office/drawing/2014/main" id="{2B39DF94-0ED7-4999-8DFF-5C1A70AC3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9" y="5989640"/>
            <a:ext cx="92690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i="1" baseline="300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lang="en-US" i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AE </a:t>
            </a:r>
            <a:r>
              <a:rPr lang="en-GB" i="1" dirty="0" err="1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Tattersfield</a:t>
            </a:r>
            <a:r>
              <a:rPr lang="en-GB" i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, et al. Am J </a:t>
            </a:r>
            <a:r>
              <a:rPr lang="en-GB" i="1" dirty="0" err="1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Respir</a:t>
            </a:r>
            <a:r>
              <a:rPr lang="en-GB" i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GB" i="1" dirty="0" err="1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Crit</a:t>
            </a:r>
            <a:r>
              <a:rPr lang="en-GB" i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Care Med 1999; 160: 594-599</a:t>
            </a:r>
            <a:endParaRPr lang="ru-RU" i="1" dirty="0">
              <a:solidFill>
                <a:schemeClr val="accent4">
                  <a:lumMod val="10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algn="r">
              <a:defRPr/>
            </a:pP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i="1" baseline="30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GB" i="1" dirty="0">
                <a:solidFill>
                  <a:srgbClr val="000000"/>
                </a:solidFill>
                <a:latin typeface="+mn-lt"/>
              </a:rPr>
              <a:t>JAnkerst, et al. J Asthma 2005; 42: 715–724</a:t>
            </a:r>
            <a:endParaRPr lang="en-GB" sz="1400" i="1" dirty="0">
              <a:solidFill>
                <a:schemeClr val="accent4">
                  <a:lumMod val="10000"/>
                </a:schemeClr>
              </a:solidFill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49C84C0-C41A-4D3D-8C1F-79D1381A259E}"/>
              </a:ext>
            </a:extLst>
          </p:cNvPr>
          <p:cNvSpPr txBox="1"/>
          <p:nvPr/>
        </p:nvSpPr>
        <p:spPr>
          <a:xfrm>
            <a:off x="1012629" y="-17463"/>
            <a:ext cx="8917218" cy="1201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Стратегия «единого ингалятора» в предотвращении обострений астмы</a:t>
            </a:r>
          </a:p>
        </p:txBody>
      </p:sp>
      <p:sp>
        <p:nvSpPr>
          <p:cNvPr id="74757" name="Rectangle 16"/>
          <p:cNvSpPr>
            <a:spLocks noChangeArrowheads="1"/>
          </p:cNvSpPr>
          <p:nvPr/>
        </p:nvSpPr>
        <p:spPr bwMode="auto">
          <a:xfrm>
            <a:off x="639365" y="1239840"/>
            <a:ext cx="8602862" cy="307775"/>
          </a:xfrm>
          <a:prstGeom prst="rect">
            <a:avLst/>
          </a:prstGeom>
          <a:solidFill>
            <a:srgbClr val="DCE6F2"/>
          </a:solidFill>
          <a:ln w="9525">
            <a:noFill/>
            <a:miter lim="800000"/>
            <a:headEnd/>
            <a:tailEnd/>
          </a:ln>
        </p:spPr>
        <p:txBody>
          <a:bodyPr lIns="0" tIns="45719" rIns="0" bIns="45719">
            <a:spAutoFit/>
          </a:bodyPr>
          <a:lstStyle/>
          <a:p>
            <a:pPr algn="ctr" eaLnBrk="1" hangingPunct="1"/>
            <a:r>
              <a:rPr lang="ru-RU" altLang="ru-RU" sz="1400" b="1">
                <a:solidFill>
                  <a:srgbClr val="000090"/>
                </a:solidFill>
                <a:cs typeface="Arial" pitchFamily="34" charset="0"/>
              </a:rPr>
              <a:t>Ранняя коррекция терапии ИГКС при ухудшении симптомов астмы может предотвратить обострения</a:t>
            </a:r>
            <a:r>
              <a:rPr lang="en-US" altLang="ru-RU" sz="1400" b="1" baseline="30000">
                <a:solidFill>
                  <a:srgbClr val="000090"/>
                </a:solidFill>
                <a:cs typeface="Arial" pitchFamily="34" charset="0"/>
              </a:rPr>
              <a:t>1,2</a:t>
            </a:r>
            <a:endParaRPr lang="en-GB" altLang="ru-RU" sz="1400" b="1" baseline="30000">
              <a:solidFill>
                <a:srgbClr val="00009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8743950" cy="1143000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CPGs </a:t>
            </a:r>
            <a:r>
              <a:rPr lang="ru-RU" b="1" smtClean="0">
                <a:solidFill>
                  <a:srgbClr val="FFFF00"/>
                </a:solidFill>
              </a:rPr>
              <a:t>по ПБА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0" y="1279525"/>
            <a:ext cx="45974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3" y="1254125"/>
            <a:ext cx="4741863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1788" y="1591"/>
          <a:ext cx="1785" cy="1587"/>
        </p:xfrm>
        <a:graphic>
          <a:graphicData uri="http://schemas.openxmlformats.org/presentationml/2006/ole">
            <p:oleObj spid="_x0000_s88066" name="think-cell Slide" r:id="rId4" imgW="360" imgH="360" progId="">
              <p:embed/>
            </p:oleObj>
          </a:graphicData>
        </a:graphic>
      </p:graphicFrame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2346722" y="1458913"/>
            <a:ext cx="7661672" cy="18288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ru-RU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2340" name="Title 1">
            <a:extLst>
              <a:ext uri="{FF2B5EF4-FFF2-40B4-BE49-F238E27FC236}">
                <a16:creationId xmlns="" xmlns:a16="http://schemas.microsoft.com/office/drawing/2014/main" id="{48637806-3953-48DC-89F7-E57424192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22" y="598488"/>
            <a:ext cx="9552980" cy="5889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err="1">
                <a:solidFill>
                  <a:srgbClr val="083B7F"/>
                </a:solidFill>
                <a:latin typeface="+mn-lt"/>
                <a:ea typeface="SimSun" panose="02010600030101010101" pitchFamily="2" charset="-122"/>
              </a:rPr>
              <a:t>Будесонид</a:t>
            </a:r>
            <a:r>
              <a:rPr lang="ru-RU" altLang="ru-RU" sz="3600">
                <a:solidFill>
                  <a:srgbClr val="083B7F"/>
                </a:solidFill>
                <a:latin typeface="+mn-lt"/>
                <a:ea typeface="SimSun" panose="02010600030101010101" pitchFamily="2" charset="-122"/>
              </a:rPr>
              <a:t>/</a:t>
            </a:r>
            <a:r>
              <a:rPr lang="ru-RU" altLang="ru-RU" sz="3600" err="1">
                <a:solidFill>
                  <a:srgbClr val="083B7F"/>
                </a:solidFill>
                <a:latin typeface="+mn-lt"/>
                <a:ea typeface="SimSun" panose="02010600030101010101" pitchFamily="2" charset="-122"/>
              </a:rPr>
              <a:t>формотерол</a:t>
            </a:r>
            <a:r>
              <a:rPr lang="ru-RU" altLang="ru-RU" sz="3600">
                <a:solidFill>
                  <a:srgbClr val="083B7F"/>
                </a:solidFill>
                <a:latin typeface="+mn-lt"/>
                <a:ea typeface="SimSun" panose="02010600030101010101" pitchFamily="2" charset="-122"/>
              </a:rPr>
              <a:t> в режиме </a:t>
            </a:r>
            <a:r>
              <a:rPr lang="en-US" altLang="ru-RU" sz="3600">
                <a:solidFill>
                  <a:srgbClr val="083B7F"/>
                </a:solidFill>
                <a:latin typeface="+mn-lt"/>
                <a:ea typeface="SimSun" panose="02010600030101010101" pitchFamily="2" charset="-122"/>
              </a:rPr>
              <a:t>SMART</a:t>
            </a:r>
          </a:p>
        </p:txBody>
      </p:sp>
      <p:sp>
        <p:nvSpPr>
          <p:cNvPr id="152581" name="Rectangle 4">
            <a:extLst>
              <a:ext uri="{FF2B5EF4-FFF2-40B4-BE49-F238E27FC236}">
                <a16:creationId xmlns="" xmlns:a16="http://schemas.microsoft.com/office/drawing/2014/main" id="{EC2B16C0-5096-4E34-86E2-3016CBC68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" y="1458913"/>
            <a:ext cx="1973462" cy="18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Показана</a:t>
            </a:r>
            <a:endParaRPr lang="en-US" alt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6806" name="TextBox 7"/>
          <p:cNvSpPr txBox="1">
            <a:spLocks noChangeArrowheads="1"/>
          </p:cNvSpPr>
          <p:nvPr/>
        </p:nvSpPr>
        <p:spPr bwMode="auto">
          <a:xfrm>
            <a:off x="2337793" y="1611315"/>
            <a:ext cx="754022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ru-RU" altLang="ru-RU">
                <a:cs typeface="Arial" pitchFamily="34" charset="0"/>
              </a:rPr>
              <a:t>Лицам  </a:t>
            </a:r>
            <a:r>
              <a:rPr lang="ru-RU" altLang="ru-RU" b="1">
                <a:solidFill>
                  <a:srgbClr val="FF0000"/>
                </a:solidFill>
                <a:cs typeface="Arial" pitchFamily="34" charset="0"/>
              </a:rPr>
              <a:t>старше 12 лет</a:t>
            </a:r>
          </a:p>
          <a:p>
            <a:pPr marL="180975" indent="-180975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ru-RU" altLang="ru-RU" sz="150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Бронхиальная астма, в качестве поддерживающей терапии и для купирования приступов (недостаточно контролируемая приёмом ингаляционных ГКС и бета2-адреностимуляторов короткого действия в качестве терапии по требованию, или адекватно контролируемая ингаляционными ГКС и бета2-адреностимуляторами длительного действия). </a:t>
            </a:r>
            <a:endParaRPr lang="ru-RU" altLang="ru-RU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6807" name="Rectangle 8"/>
          <p:cNvSpPr>
            <a:spLocks noChangeArrowheads="1"/>
          </p:cNvSpPr>
          <p:nvPr/>
        </p:nvSpPr>
        <p:spPr bwMode="auto">
          <a:xfrm>
            <a:off x="2346722" y="3363913"/>
            <a:ext cx="7661672" cy="18288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ru-RU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2584" name="Rectangle 9">
            <a:extLst>
              <a:ext uri="{FF2B5EF4-FFF2-40B4-BE49-F238E27FC236}">
                <a16:creationId xmlns="" xmlns:a16="http://schemas.microsoft.com/office/drawing/2014/main" id="{B8B29C0E-0263-499A-A4D3-85F84B848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" y="3363913"/>
            <a:ext cx="1973462" cy="1828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Режим дозирования</a:t>
            </a:r>
            <a:endParaRPr lang="en-US" altLang="ru-RU" sz="1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6809" name="TextBox 10"/>
          <p:cNvSpPr txBox="1">
            <a:spLocks noChangeArrowheads="1"/>
          </p:cNvSpPr>
          <p:nvPr/>
        </p:nvSpPr>
        <p:spPr bwMode="auto">
          <a:xfrm>
            <a:off x="2496742" y="3540128"/>
            <a:ext cx="73937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ru-RU" altLang="ru-RU">
                <a:cs typeface="Arial" pitchFamily="34" charset="0"/>
              </a:rPr>
              <a:t>По 1-2 вдоха Симбикорта 160/4,5 мкг или 80/4,5 мкг утром и вечером + по потребности</a:t>
            </a:r>
            <a:br>
              <a:rPr lang="ru-RU" altLang="ru-RU">
                <a:cs typeface="Arial" pitchFamily="34" charset="0"/>
              </a:rPr>
            </a:br>
            <a:r>
              <a:rPr lang="ru-RU" altLang="ru-RU">
                <a:cs typeface="Arial" pitchFamily="34" charset="0"/>
              </a:rPr>
              <a:t>(Но не более 12 ингаляций в сутки)</a:t>
            </a:r>
          </a:p>
        </p:txBody>
      </p:sp>
      <p:sp>
        <p:nvSpPr>
          <p:cNvPr id="142346" name="TextBox 12">
            <a:extLst>
              <a:ext uri="{FF2B5EF4-FFF2-40B4-BE49-F238E27FC236}">
                <a16:creationId xmlns="" xmlns:a16="http://schemas.microsoft.com/office/drawing/2014/main" id="{AC27C337-135B-48ED-8516-E4ED5B83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35" y="6165850"/>
            <a:ext cx="954762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85800" indent="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028700" indent="3429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371600" indent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28800" indent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86000" indent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743200" indent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200400" indent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defRPr sz="15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ts val="1000"/>
              </a:spcBef>
              <a:defRPr/>
            </a:pPr>
            <a:r>
              <a:rPr lang="ru-RU" altLang="ru-RU" sz="1600" i="1" dirty="0">
                <a:solidFill>
                  <a:schemeClr val="tx1"/>
                </a:solidFill>
                <a:latin typeface="+mn-lt"/>
              </a:rPr>
              <a:t>Инструкция по медицинскому применению препарата </a:t>
            </a:r>
            <a:r>
              <a:rPr lang="ru-RU" altLang="ru-RU" sz="1600" i="1" dirty="0" err="1">
                <a:solidFill>
                  <a:schemeClr val="tx1"/>
                </a:solidFill>
                <a:latin typeface="+mn-lt"/>
              </a:rPr>
              <a:t>Симбикорт</a:t>
            </a:r>
            <a:r>
              <a:rPr lang="ru-RU" altLang="ru-RU" sz="16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altLang="ru-RU" sz="1600" i="1" dirty="0" err="1">
                <a:solidFill>
                  <a:schemeClr val="tx1"/>
                </a:solidFill>
                <a:latin typeface="+mn-lt"/>
              </a:rPr>
              <a:t>Турбухалер</a:t>
            </a:r>
            <a:r>
              <a:rPr lang="ru-RU" altLang="ru-RU" sz="1600" i="1" dirty="0">
                <a:solidFill>
                  <a:schemeClr val="tx1"/>
                </a:solidFill>
                <a:latin typeface="+mn-lt"/>
              </a:rPr>
              <a:t> 80/4,5 мкг и 160/4,5 мкг. Регистрационное удостоверение П № 13167/01. (Изменение № 7 от 21.12.2017)</a:t>
            </a:r>
            <a:endParaRPr lang="en-US" altLang="ru-RU" sz="160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5">
            <a:extLst>
              <a:ext uri="{FF2B5EF4-FFF2-40B4-BE49-F238E27FC236}">
                <a16:creationId xmlns="" xmlns:a16="http://schemas.microsoft.com/office/drawing/2014/main" id="{CC977B2E-B865-4187-B093-5328E186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22" y="225425"/>
            <a:ext cx="9479756" cy="960438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altLang="ru-RU" sz="3600" b="1" dirty="0">
                <a:solidFill>
                  <a:srgbClr val="083B7F"/>
                </a:solidFill>
                <a:latin typeface="+mn-lt"/>
                <a:cs typeface="Arial" panose="020B0604020202020204" pitchFamily="34" charset="0"/>
              </a:rPr>
              <a:t>Как больные оценивают стратегию </a:t>
            </a:r>
            <a:r>
              <a:rPr lang="en-US" altLang="ru-RU" sz="3600" b="1" dirty="0">
                <a:solidFill>
                  <a:srgbClr val="083B7F"/>
                </a:solidFill>
                <a:latin typeface="+mn-lt"/>
                <a:cs typeface="Arial" panose="020B0604020202020204" pitchFamily="34" charset="0"/>
              </a:rPr>
              <a:t>SMART</a:t>
            </a:r>
            <a:r>
              <a:rPr lang="ru-RU" altLang="ru-RU" sz="3600" b="1" dirty="0">
                <a:solidFill>
                  <a:srgbClr val="083B7F"/>
                </a:solidFill>
                <a:latin typeface="+mn-lt"/>
                <a:cs typeface="Arial" panose="020B0604020202020204" pitchFamily="34" charset="0"/>
              </a:rPr>
              <a:t>?</a:t>
            </a:r>
            <a:endParaRPr lang="en-US" altLang="ru-RU" sz="3600" b="1" dirty="0">
              <a:solidFill>
                <a:srgbClr val="083B7F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10765" y="1323976"/>
            <a:ext cx="16073438" cy="4346575"/>
            <a:chOff x="380144" y="1257586"/>
            <a:chExt cx="14289017" cy="4346923"/>
          </a:xfrm>
        </p:grpSpPr>
        <p:sp>
          <p:nvSpPr>
            <p:cNvPr id="89094" name="Rectangle 7"/>
            <p:cNvSpPr>
              <a:spLocks noChangeArrowheads="1"/>
            </p:cNvSpPr>
            <p:nvPr/>
          </p:nvSpPr>
          <p:spPr bwMode="auto">
            <a:xfrm>
              <a:off x="380144" y="1980023"/>
              <a:ext cx="5477731" cy="31101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altLang="ru-RU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89095" name="TextBox 8"/>
            <p:cNvSpPr txBox="1">
              <a:spLocks noChangeArrowheads="1"/>
            </p:cNvSpPr>
            <p:nvPr/>
          </p:nvSpPr>
          <p:spPr bwMode="auto">
            <a:xfrm>
              <a:off x="6051811" y="1257586"/>
              <a:ext cx="2791907" cy="646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ru-RU" altLang="ru-RU" sz="1400" b="1">
                  <a:latin typeface="Calibri" pitchFamily="34" charset="0"/>
                  <a:cs typeface="Arial" pitchFamily="34" charset="0"/>
                </a:rPr>
                <a:t>Комплаенс больных, получающих фиксированные комбинации (ФК) </a:t>
              </a:r>
              <a:r>
                <a:rPr lang="en-US" altLang="ru-RU" sz="1400" b="1">
                  <a:latin typeface="Calibri" pitchFamily="34" charset="0"/>
                  <a:cs typeface="Arial" pitchFamily="34" charset="0"/>
                </a:rPr>
                <a:t>n=2 786</a:t>
              </a:r>
              <a:endParaRPr lang="en-US" altLang="ru-RU" sz="1400" b="1" baseline="30000">
                <a:latin typeface="Calibri" pitchFamily="34" charset="0"/>
                <a:cs typeface="Arial" pitchFamily="34" charset="0"/>
              </a:endParaRPr>
            </a:p>
          </p:txBody>
        </p:sp>
        <p:pic>
          <p:nvPicPr>
            <p:cNvPr id="89096" name="Picture 16"/>
            <p:cNvPicPr>
              <a:picLocks noChangeAspect="1" noChangeArrowheads="1"/>
            </p:cNvPicPr>
            <p:nvPr/>
          </p:nvPicPr>
          <p:blipFill>
            <a:blip r:embed="rId3"/>
            <a:srcRect t="19856" b="7292"/>
            <a:stretch>
              <a:fillRect/>
            </a:stretch>
          </p:blipFill>
          <p:spPr bwMode="auto">
            <a:xfrm>
              <a:off x="5965825" y="2276475"/>
              <a:ext cx="2832100" cy="2737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097" name="Rectangle 10"/>
            <p:cNvSpPr>
              <a:spLocks noChangeArrowheads="1"/>
            </p:cNvSpPr>
            <p:nvPr/>
          </p:nvSpPr>
          <p:spPr bwMode="auto">
            <a:xfrm>
              <a:off x="5972175" y="1980023"/>
              <a:ext cx="2971799" cy="31101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US" altLang="ru-RU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89098" name="Picture 17"/>
            <p:cNvPicPr>
              <a:picLocks noChangeAspect="1" noChangeArrowheads="1"/>
            </p:cNvPicPr>
            <p:nvPr/>
          </p:nvPicPr>
          <p:blipFill>
            <a:blip r:embed="rId4"/>
            <a:srcRect t="10567" b="7294"/>
            <a:stretch>
              <a:fillRect/>
            </a:stretch>
          </p:blipFill>
          <p:spPr bwMode="auto">
            <a:xfrm>
              <a:off x="431800" y="2143126"/>
              <a:ext cx="5387975" cy="2855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099" name="TextBox 11"/>
            <p:cNvSpPr txBox="1">
              <a:spLocks noChangeArrowheads="1"/>
            </p:cNvSpPr>
            <p:nvPr/>
          </p:nvSpPr>
          <p:spPr bwMode="auto">
            <a:xfrm>
              <a:off x="1058311" y="1707450"/>
              <a:ext cx="4552950" cy="21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/>
              <a:r>
                <a:rPr lang="ru-RU" altLang="ru-RU" sz="1400" b="1">
                  <a:latin typeface="Calibri" pitchFamily="34" charset="0"/>
                  <a:cs typeface="Arial" pitchFamily="34" charset="0"/>
                </a:rPr>
                <a:t>Удовлетворенность больных лечением</a:t>
              </a:r>
              <a:endParaRPr lang="en-US" altLang="ru-RU" sz="1400" b="1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1868" name="TextBox 9">
              <a:extLst>
                <a:ext uri="{FF2B5EF4-FFF2-40B4-BE49-F238E27FC236}">
                  <a16:creationId xmlns="" xmlns:a16="http://schemas.microsoft.com/office/drawing/2014/main" id="{6C2F6E42-BD96-4DB7-8F22-F27A8ED05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306" y="5234592"/>
              <a:ext cx="4753480" cy="369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5719" rIns="0" bIns="4571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685800" indent="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028700" indent="3429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1371600" indent="4572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1828800" indent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286000" indent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2743200" indent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200400" indent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800" i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Р </a:t>
              </a:r>
              <a:r>
                <a:rPr lang="en-US" altLang="ru-RU" sz="1800" i="1" dirty="0" err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Kardos</a:t>
              </a:r>
              <a:r>
                <a:rPr lang="en-US" altLang="ru-RU" sz="1800" i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. </a:t>
              </a:r>
              <a:r>
                <a:rPr lang="en-US" altLang="ru-RU" sz="1800" i="1" dirty="0" err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Pneumologie</a:t>
              </a:r>
              <a:r>
                <a:rPr lang="en-US" altLang="ru-RU" sz="1800" i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2013; 67:463-470</a:t>
              </a:r>
              <a:endParaRPr lang="ru-RU" altLang="ru-RU" sz="18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1869" name="TextBox 12">
              <a:extLst>
                <a:ext uri="{FF2B5EF4-FFF2-40B4-BE49-F238E27FC236}">
                  <a16:creationId xmlns="" xmlns:a16="http://schemas.microsoft.com/office/drawing/2014/main" id="{8D92DCC1-6395-4749-9DD4-70043D8E1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03" y="5177438"/>
              <a:ext cx="8786158" cy="369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5719" rIns="0" bIns="4571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685800" indent="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028700" indent="3429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1371600" indent="4572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1828800" indent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286000" indent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2743200" indent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200400" indent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defRPr sz="15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ru-RU" sz="1800" i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 </a:t>
              </a:r>
              <a:r>
                <a:rPr lang="en-US" altLang="ru-RU" sz="1800" i="1" dirty="0" err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Kasak</a:t>
              </a:r>
              <a:r>
                <a:rPr lang="en-US" altLang="ru-RU" sz="1800" i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, et al ERS 2012; p. 2095</a:t>
              </a:r>
              <a:r>
                <a:rPr lang="ru-RU" altLang="ru-RU" sz="1800" i="1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89092" name="TextBox 14"/>
          <p:cNvSpPr txBox="1">
            <a:spLocks noChangeArrowheads="1"/>
          </p:cNvSpPr>
          <p:nvPr/>
        </p:nvSpPr>
        <p:spPr bwMode="auto">
          <a:xfrm>
            <a:off x="7397354" y="4833939"/>
            <a:ext cx="898327" cy="23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900">
                <a:solidFill>
                  <a:srgbClr val="7F5D00"/>
                </a:solidFill>
                <a:latin typeface="Calibri" pitchFamily="34" charset="0"/>
              </a:rPr>
              <a:t>комбинация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AD09423-A7DD-4FDD-9442-9F6960ED370C}"/>
              </a:ext>
            </a:extLst>
          </p:cNvPr>
          <p:cNvSpPr/>
          <p:nvPr/>
        </p:nvSpPr>
        <p:spPr>
          <a:xfrm>
            <a:off x="6804423" y="2133601"/>
            <a:ext cx="3127177" cy="29305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latin typeface="Calibri" panose="020F0502020204030204" pitchFamily="34" charset="0"/>
              </a:rPr>
              <a:t> Общий комплаенс в группе терапии ФК: 53%</a:t>
            </a:r>
            <a:endParaRPr lang="en-US" altLang="ru-RU" sz="18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8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latin typeface="Calibri" panose="020F0502020204030204" pitchFamily="34" charset="0"/>
              </a:rPr>
              <a:t> Комплаенс в  группе терапии ФК в режиме базисной терапии: 48,5%</a:t>
            </a:r>
            <a:endParaRPr lang="en-US" altLang="ru-RU" sz="18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ru-RU" altLang="ru-RU" sz="800" dirty="0">
              <a:latin typeface="Calibri" panose="020F0502020204030204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800" dirty="0">
                <a:latin typeface="Calibri" panose="020F0502020204030204" pitchFamily="34" charset="0"/>
              </a:rPr>
              <a:t> Комплаенс в группе терапии в режиме </a:t>
            </a:r>
            <a:r>
              <a:rPr lang="en-US" altLang="ru-RU" sz="1800" dirty="0">
                <a:latin typeface="Calibri" panose="020F0502020204030204" pitchFamily="34" charset="0"/>
              </a:rPr>
              <a:t>SMART</a:t>
            </a:r>
            <a:r>
              <a:rPr lang="en-US" altLang="ru-RU" sz="1800" b="1" dirty="0">
                <a:latin typeface="Calibri" panose="020F0502020204030204" pitchFamily="34" charset="0"/>
              </a:rPr>
              <a:t>:</a:t>
            </a:r>
            <a:r>
              <a:rPr lang="en-US" altLang="ru-RU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68%</a:t>
            </a:r>
            <a:endParaRPr lang="ru-RU" altLang="ru-RU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6391" y="2997200"/>
            <a:ext cx="17684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3966" y="2708275"/>
            <a:ext cx="17684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>
            <a:lum bright="-14000" contrast="-18000"/>
          </a:blip>
          <a:srcRect/>
          <a:stretch>
            <a:fillRect/>
          </a:stretch>
        </p:blipFill>
        <p:spPr bwMode="auto">
          <a:xfrm>
            <a:off x="282575" y="2565406"/>
            <a:ext cx="2679701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pk179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0253" y="3644900"/>
            <a:ext cx="18732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551117" y="1773238"/>
            <a:ext cx="5183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6600"/>
                </a:solidFill>
                <a:latin typeface="Tahoma" pitchFamily="34" charset="0"/>
              </a:rPr>
              <a:t>УЧИТЕЛЯ НАЙДУТСЯ!!!</a:t>
            </a:r>
            <a:endParaRPr lang="en-US" sz="2800" b="1" dirty="0">
              <a:solidFill>
                <a:srgbClr val="FF6600"/>
              </a:solidFill>
              <a:latin typeface="Tahoma" pitchFamily="34" charset="0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509842" y="333381"/>
            <a:ext cx="5265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</a:rPr>
              <a:t>ОБУЧЕНИЕ ПАЦИЕНТОВ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56" y="168953"/>
            <a:ext cx="4714908" cy="650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-214313"/>
            <a:ext cx="8743950" cy="1143001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Определение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500032" y="785794"/>
            <a:ext cx="9501253" cy="578647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Профессиональная бронхиальная астма </a:t>
            </a:r>
            <a:r>
              <a:rPr lang="ru-RU" dirty="0" smtClean="0">
                <a:solidFill>
                  <a:schemeClr val="bg1"/>
                </a:solidFill>
              </a:rPr>
              <a:t>– это заболевание, характеризующееся гиперчувствительностью дыхательных путей и преходящим ограничением проходимости воздушного потока с развитием воспаления </a:t>
            </a:r>
            <a:r>
              <a:rPr lang="ru-RU" b="1" dirty="0" smtClean="0">
                <a:solidFill>
                  <a:schemeClr val="bg1"/>
                </a:solidFill>
              </a:rPr>
              <a:t>в ответ на экспозицию специфического агента (или в комбинации с другими факторами</a:t>
            </a:r>
            <a:r>
              <a:rPr lang="ru-RU" dirty="0" smtClean="0">
                <a:solidFill>
                  <a:schemeClr val="bg1"/>
                </a:solidFill>
              </a:rPr>
              <a:t>), присутствующего на рабочем месте </a:t>
            </a:r>
            <a:r>
              <a:rPr lang="ru-RU" b="1" dirty="0" smtClean="0">
                <a:solidFill>
                  <a:schemeClr val="bg1"/>
                </a:solidFill>
              </a:rPr>
              <a:t>в виде пыли, газов, аэрозолей или веществ </a:t>
            </a:r>
            <a:r>
              <a:rPr lang="ru-RU" b="1" dirty="0" err="1" smtClean="0">
                <a:solidFill>
                  <a:schemeClr val="bg1"/>
                </a:solidFill>
              </a:rPr>
              <a:t>токсико-аллергенного</a:t>
            </a:r>
            <a:r>
              <a:rPr lang="ru-RU" b="1" dirty="0" smtClean="0">
                <a:solidFill>
                  <a:schemeClr val="bg1"/>
                </a:solidFill>
              </a:rPr>
              <a:t> действия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При этом подчеркнуто, что заболевание не может быть вызвано другими причинными факторами вне рабочего места.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2" y="0"/>
            <a:ext cx="8743950" cy="100010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Этиология и патогенез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2" y="1214422"/>
            <a:ext cx="9572693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/>
                </a:solidFill>
              </a:rPr>
              <a:t>      Существует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несколько сотен веществ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3"/>
                </a:solidFill>
              </a:rPr>
              <a:t>которые могут вызывать развитие профессиональной астмы.</a:t>
            </a:r>
          </a:p>
          <a:p>
            <a:pPr>
              <a:buNone/>
            </a:pPr>
            <a:r>
              <a:rPr lang="ru-RU" dirty="0" smtClean="0">
                <a:solidFill>
                  <a:schemeClr val="accent3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accent3"/>
                </a:solidFill>
              </a:rPr>
              <a:t>    Наиболее частыми причинами профессиональной астмы в мире являются: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 </a:t>
            </a:r>
            <a:r>
              <a:rPr lang="ru-RU" dirty="0" err="1" smtClean="0">
                <a:solidFill>
                  <a:schemeClr val="accent3"/>
                </a:solidFill>
              </a:rPr>
              <a:t>изоцианаты</a:t>
            </a:r>
            <a:r>
              <a:rPr lang="ru-RU" dirty="0" smtClean="0">
                <a:solidFill>
                  <a:schemeClr val="accent3"/>
                </a:solidFill>
              </a:rPr>
              <a:t>, </a:t>
            </a:r>
            <a:r>
              <a:rPr lang="ru-RU" dirty="0" err="1" smtClean="0">
                <a:solidFill>
                  <a:schemeClr val="accent3"/>
                </a:solidFill>
              </a:rPr>
              <a:t>фталаты</a:t>
            </a:r>
            <a:r>
              <a:rPr lang="ru-RU" dirty="0" smtClean="0">
                <a:solidFill>
                  <a:schemeClr val="accent3"/>
                </a:solidFill>
              </a:rPr>
              <a:t>, альдегиды, металлы, 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мучная и зерновая пыль, </a:t>
            </a:r>
            <a:r>
              <a:rPr lang="ru-RU" dirty="0" err="1" smtClean="0">
                <a:solidFill>
                  <a:schemeClr val="accent3"/>
                </a:solidFill>
              </a:rPr>
              <a:t>эпихлоргидрин</a:t>
            </a:r>
            <a:r>
              <a:rPr lang="ru-RU" dirty="0" smtClean="0">
                <a:solidFill>
                  <a:schemeClr val="accent3"/>
                </a:solidFill>
              </a:rPr>
              <a:t>, формальдегид, флюсы, 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аллергены животных, 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клеи, смолы и древесная пыль, латекс (уровень доказательности А).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2" y="0"/>
            <a:ext cx="8743950" cy="100010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Этиология и патогенез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3" y="1214422"/>
            <a:ext cx="9429816" cy="52864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Этиологические факторы риска профессиональной астмы принято подразделять: </a:t>
            </a:r>
          </a:p>
          <a:p>
            <a:pPr>
              <a:buNone/>
            </a:pPr>
            <a:endParaRPr lang="ru-RU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95000"/>
                  </a:schemeClr>
                </a:solidFill>
              </a:rPr>
              <a:t>сенсибилизирующие вещества, или индукторы астмы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(вызывают аллергическую форму профессиональной астмы), </a:t>
            </a:r>
          </a:p>
          <a:p>
            <a:pPr>
              <a:buNone/>
            </a:pPr>
            <a:endParaRPr lang="ru-RU" dirty="0" smtClean="0">
              <a:solidFill>
                <a:schemeClr val="accent3">
                  <a:lumMod val="9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95000"/>
                  </a:schemeClr>
                </a:solidFill>
              </a:rPr>
              <a:t>вещества раздражающего действия, или триггеры 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астмы (вызывают неаллергическую форму профессиональной астмы).</a:t>
            </a:r>
          </a:p>
          <a:p>
            <a:pPr>
              <a:buNone/>
            </a:pPr>
            <a:endParaRPr lang="ru-RU" dirty="0" smtClean="0">
              <a:solidFill>
                <a:schemeClr val="accent3">
                  <a:lumMod val="9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   При смешанной форме астмы </a:t>
            </a:r>
            <a:r>
              <a:rPr lang="ru-RU" b="1" dirty="0" smtClean="0">
                <a:solidFill>
                  <a:schemeClr val="accent3">
                    <a:lumMod val="95000"/>
                  </a:schemeClr>
                </a:solidFill>
              </a:rPr>
              <a:t>подтверждено этиологическое воздействие аллергенов и </a:t>
            </a:r>
            <a:r>
              <a:rPr lang="ru-RU" b="1" dirty="0" err="1" smtClean="0">
                <a:solidFill>
                  <a:schemeClr val="accent3">
                    <a:lumMod val="95000"/>
                  </a:schemeClr>
                </a:solidFill>
              </a:rPr>
              <a:t>ирритантов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. </a:t>
            </a:r>
            <a:endParaRPr lang="ru-RU" dirty="0">
              <a:solidFill>
                <a:schemeClr val="accent3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2" y="0"/>
            <a:ext cx="8743950" cy="100010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Этиология и патогенез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3" y="1214422"/>
            <a:ext cx="9429816" cy="52864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На сегодня получены доказательные данные</a:t>
            </a:r>
          </a:p>
          <a:p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95000"/>
                  </a:schemeClr>
                </a:solidFill>
              </a:rPr>
              <a:t>о 372 этиологических факторах аллергической формы профессиональной астмы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95000"/>
                  </a:schemeClr>
                </a:solidFill>
              </a:rPr>
              <a:t>о 184 – </a:t>
            </a:r>
            <a:r>
              <a:rPr lang="ru-RU" b="1" dirty="0" err="1" smtClean="0">
                <a:solidFill>
                  <a:schemeClr val="accent3">
                    <a:lumMod val="95000"/>
                  </a:schemeClr>
                </a:solidFill>
              </a:rPr>
              <a:t>ирритантной</a:t>
            </a:r>
            <a:r>
              <a:rPr lang="ru-RU" b="1" dirty="0" smtClean="0">
                <a:solidFill>
                  <a:schemeClr val="accent3">
                    <a:lumMod val="9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формы профессиональной астмы. </a:t>
            </a:r>
          </a:p>
          <a:p>
            <a:endParaRPr lang="ru-RU" dirty="0" smtClean="0">
              <a:solidFill>
                <a:schemeClr val="accent3">
                  <a:lumMod val="95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95000"/>
                  </a:schemeClr>
                </a:solidFill>
              </a:rPr>
              <a:t>Наиболее сильный уровень доказательности получен для аллергенов лабораторных животных при их совместном воздействии (уровень доказательности А).</a:t>
            </a:r>
            <a:endParaRPr lang="ru-RU" dirty="0">
              <a:solidFill>
                <a:schemeClr val="accent3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e0PEkp0kW_eHShH8si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XbMg.Gf06HF7wS8kRTC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gOS2DIkubXijNlaWsKQ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">
  <a:themeElements>
    <a:clrScheme name="2014">
      <a:dk1>
        <a:srgbClr val="000000"/>
      </a:dk1>
      <a:lt1>
        <a:srgbClr val="FFBA00"/>
      </a:lt1>
      <a:dk2>
        <a:srgbClr val="FFFFFF"/>
      </a:dk2>
      <a:lt2>
        <a:srgbClr val="FF4F00"/>
      </a:lt2>
      <a:accent1>
        <a:srgbClr val="CBEFAF"/>
      </a:accent1>
      <a:accent2>
        <a:srgbClr val="93E2FF"/>
      </a:accent2>
      <a:accent3>
        <a:srgbClr val="1D77F1"/>
      </a:accent3>
      <a:accent4>
        <a:srgbClr val="FFB999"/>
      </a:accent4>
      <a:accent5>
        <a:srgbClr val="B2B2B2"/>
      </a:accent5>
      <a:accent6>
        <a:srgbClr val="FFE477"/>
      </a:accent6>
      <a:hlink>
        <a:srgbClr val="C7A2E3"/>
      </a:hlink>
      <a:folHlink>
        <a:srgbClr val="00B0F0"/>
      </a:folHlink>
    </a:clrScheme>
    <a:fontScheme name="Другая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2000" b="1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headEnd type="none" w="med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emplate" id="{892C764A-2599-478D-970D-26E7AFBF40E9}" vid="{F6A6ABCC-21FD-4933-B884-D383419C1207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2966</Words>
  <Application>Microsoft PowerPoint</Application>
  <PresentationFormat>Слайд 35 мм</PresentationFormat>
  <Paragraphs>367</Paragraphs>
  <Slides>42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Default Design</vt:lpstr>
      <vt:lpstr>Template</vt:lpstr>
      <vt:lpstr>think-cell Slide</vt:lpstr>
      <vt:lpstr>Лист Microsoft Office Excel 97-2003</vt:lpstr>
      <vt:lpstr>Worksheet</vt:lpstr>
      <vt:lpstr>Arbeitsblatt</vt:lpstr>
      <vt:lpstr>Chart</vt:lpstr>
      <vt:lpstr> Профессиональная  бронхиальная астма. Клинические рекомендации</vt:lpstr>
      <vt:lpstr>Астма - недооценка проблемы  в РФ</vt:lpstr>
      <vt:lpstr>Слайд 3</vt:lpstr>
      <vt:lpstr>CPGs по ПБА</vt:lpstr>
      <vt:lpstr>Слайд 5</vt:lpstr>
      <vt:lpstr>Определение</vt:lpstr>
      <vt:lpstr>Этиология и патогенез</vt:lpstr>
      <vt:lpstr>Этиология и патогенез</vt:lpstr>
      <vt:lpstr>Этиология и патогенез</vt:lpstr>
      <vt:lpstr>Слайд 10</vt:lpstr>
      <vt:lpstr>Слайд 11</vt:lpstr>
      <vt:lpstr>Этиология и патогенез</vt:lpstr>
      <vt:lpstr>Эпидемиология профессиональной бронхиальной астмы</vt:lpstr>
      <vt:lpstr>Эпидемиология ПБА</vt:lpstr>
      <vt:lpstr>1.5 Классификация </vt:lpstr>
      <vt:lpstr>Слайд 16</vt:lpstr>
      <vt:lpstr>Ранние признаки профессиональной БА</vt:lpstr>
      <vt:lpstr>Ранние признаки  профессиональной  БА.</vt:lpstr>
      <vt:lpstr>Ранние признаки ПБА</vt:lpstr>
      <vt:lpstr>Причинно-следственная связь  БА с профессией </vt:lpstr>
      <vt:lpstr>При проведении ПМО</vt:lpstr>
      <vt:lpstr>При проведении ПМО</vt:lpstr>
      <vt:lpstr>Методы специфической аллергологической диагностики профессиональной бронхиальной астмы</vt:lpstr>
      <vt:lpstr>Определение количества эозинофилов в периферической крови и мокроте </vt:lpstr>
      <vt:lpstr>Слайд 25</vt:lpstr>
      <vt:lpstr>Мониторинг пиковой скорости выдоха (ПСВ)</vt:lpstr>
      <vt:lpstr>Диагностический алгоритм при ПБА в ходе ПМО</vt:lpstr>
      <vt:lpstr>Диагностический алгоритм при ПБА в ходе ПМО</vt:lpstr>
      <vt:lpstr>Слайд 29</vt:lpstr>
      <vt:lpstr>Слайд 30</vt:lpstr>
      <vt:lpstr>Слайд 31</vt:lpstr>
      <vt:lpstr>Ступенчатая терапия профессиональной бронхиальной астмы ( основана на ступенчатой терапии БА любого генеза – GINA, 2016)</vt:lpstr>
      <vt:lpstr>Ступенчатая терапия бронхиальной астмы</vt:lpstr>
      <vt:lpstr>Основные проблемы на пути к достижению полного контроля</vt:lpstr>
      <vt:lpstr>Больные астмой и ХОБЛ:  приверженность врачебным предписаниям</vt:lpstr>
      <vt:lpstr>Уровни контроля бронхиальной астмы  в РФ</vt:lpstr>
      <vt:lpstr>Зарегистрированные комбинации    ДДБА и ИГКС в лечении астмы</vt:lpstr>
      <vt:lpstr>Свободные комбинации, включая БУД/ФОРМ через аэролайзер</vt:lpstr>
      <vt:lpstr>Слайд 39</vt:lpstr>
      <vt:lpstr>Будесонид/формотерол в режиме SMART</vt:lpstr>
      <vt:lpstr>Как больные оценивают стратегию SMART?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Truda</dc:creator>
  <cp:lastModifiedBy>Truda</cp:lastModifiedBy>
  <cp:revision>150</cp:revision>
  <dcterms:created xsi:type="dcterms:W3CDTF">1601-01-01T00:00:00Z</dcterms:created>
  <dcterms:modified xsi:type="dcterms:W3CDTF">2018-03-27T09:06:54Z</dcterms:modified>
</cp:coreProperties>
</file>