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69" r:id="rId2"/>
  </p:sldMasterIdLst>
  <p:notesMasterIdLst>
    <p:notesMasterId r:id="rId26"/>
  </p:notesMasterIdLst>
  <p:sldIdLst>
    <p:sldId id="256" r:id="rId3"/>
    <p:sldId id="288" r:id="rId4"/>
    <p:sldId id="289" r:id="rId5"/>
    <p:sldId id="272" r:id="rId6"/>
    <p:sldId id="273" r:id="rId7"/>
    <p:sldId id="274" r:id="rId8"/>
    <p:sldId id="275" r:id="rId9"/>
    <p:sldId id="258" r:id="rId10"/>
    <p:sldId id="259" r:id="rId11"/>
    <p:sldId id="260" r:id="rId12"/>
    <p:sldId id="262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3" r:id="rId22"/>
    <p:sldId id="287" r:id="rId23"/>
    <p:sldId id="277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7" autoAdjust="0"/>
    <p:restoredTop sz="45554" autoAdjust="0"/>
  </p:normalViewPr>
  <p:slideViewPr>
    <p:cSldViewPr snapToGrid="0">
      <p:cViewPr varScale="1">
        <p:scale>
          <a:sx n="39" d="100"/>
          <a:sy n="39" d="100"/>
        </p:scale>
        <p:origin x="21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vgeny:Desktop: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пациентов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иГКС</c:v>
                </c:pt>
                <c:pt idx="1">
                  <c:v>иГКС (небул.)</c:v>
                </c:pt>
                <c:pt idx="2">
                  <c:v>иГКС/ДДБА</c:v>
                </c:pt>
                <c:pt idx="3">
                  <c:v>сист.ГКС</c:v>
                </c:pt>
                <c:pt idx="4">
                  <c:v>ДДАХ (моно)</c:v>
                </c:pt>
                <c:pt idx="5">
                  <c:v>иГКС/ДДБА/ДДАХ</c:v>
                </c:pt>
                <c:pt idx="6">
                  <c:v>АЛТ</c:v>
                </c:pt>
                <c:pt idx="7">
                  <c:v>NAC</c:v>
                </c:pt>
                <c:pt idx="8">
                  <c:v>Ксантины</c:v>
                </c:pt>
                <c:pt idx="9">
                  <c:v>ДДАХ/ДДБА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4182</c:v>
                </c:pt>
                <c:pt idx="1">
                  <c:v>954</c:v>
                </c:pt>
                <c:pt idx="2">
                  <c:v>9400</c:v>
                </c:pt>
                <c:pt idx="3">
                  <c:v>64</c:v>
                </c:pt>
                <c:pt idx="4">
                  <c:v>31</c:v>
                </c:pt>
                <c:pt idx="5">
                  <c:v>186</c:v>
                </c:pt>
                <c:pt idx="6">
                  <c:v>283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0-4BB0-BB9E-FE7960315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4682312"/>
        <c:axId val="394678704"/>
      </c:barChart>
      <c:catAx>
        <c:axId val="39468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678704"/>
        <c:crosses val="autoZero"/>
        <c:auto val="1"/>
        <c:lblAlgn val="ctr"/>
        <c:lblOffset val="100"/>
        <c:noMultiLvlLbl val="0"/>
      </c:catAx>
      <c:valAx>
        <c:axId val="39467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68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больных (чел.)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ДДАХ+ ДДБА/ИГКС</c:v>
                </c:pt>
                <c:pt idx="1">
                  <c:v>только ИГКС</c:v>
                </c:pt>
                <c:pt idx="2">
                  <c:v>только ИГКС для небулайзера</c:v>
                </c:pt>
                <c:pt idx="3">
                  <c:v>ИГКС + системные ГКС</c:v>
                </c:pt>
                <c:pt idx="4">
                  <c:v>только ДДАХ</c:v>
                </c:pt>
                <c:pt idx="5">
                  <c:v>ДДАХ/ИГКС</c:v>
                </c:pt>
                <c:pt idx="6">
                  <c:v>ДДАХ + ИГКС для небулайзера</c:v>
                </c:pt>
                <c:pt idx="7">
                  <c:v>ДДАХ+ДДБА+ИГКС раствор+ИГКС/ДДБА</c:v>
                </c:pt>
                <c:pt idx="8">
                  <c:v>ДДАХ+ДДБА+ИГКС/ДДБА</c:v>
                </c:pt>
                <c:pt idx="9">
                  <c:v>ДДАХ+ ДДБА/ИГКС+ АЛТ</c:v>
                </c:pt>
                <c:pt idx="10">
                  <c:v>ДДАХ+ИГКС/ДДБА+АЛТ+ системные ГКС</c:v>
                </c:pt>
                <c:pt idx="11">
                  <c:v>ДДАХ+ АЛТ</c:v>
                </c:pt>
                <c:pt idx="12">
                  <c:v>ИГКС/ДДБА</c:v>
                </c:pt>
                <c:pt idx="13">
                  <c:v>ИГКС/ДДБА + ИГКС</c:v>
                </c:pt>
                <c:pt idx="14">
                  <c:v>ИГКС/ДДБА +ДДБА</c:v>
                </c:pt>
                <c:pt idx="15">
                  <c:v>системные ГКС</c:v>
                </c:pt>
                <c:pt idx="16">
                  <c:v>Только ККДА+КДБА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441</c:v>
                </c:pt>
                <c:pt idx="1">
                  <c:v>327</c:v>
                </c:pt>
                <c:pt idx="2">
                  <c:v>22</c:v>
                </c:pt>
                <c:pt idx="3">
                  <c:v>4</c:v>
                </c:pt>
                <c:pt idx="4">
                  <c:v>23</c:v>
                </c:pt>
                <c:pt idx="5">
                  <c:v>27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13</c:v>
                </c:pt>
                <c:pt idx="10">
                  <c:v>1</c:v>
                </c:pt>
                <c:pt idx="11">
                  <c:v>5</c:v>
                </c:pt>
                <c:pt idx="12">
                  <c:v>1144</c:v>
                </c:pt>
                <c:pt idx="13">
                  <c:v>26</c:v>
                </c:pt>
                <c:pt idx="14">
                  <c:v>4</c:v>
                </c:pt>
                <c:pt idx="15">
                  <c:v>2</c:v>
                </c:pt>
                <c:pt idx="1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7-46FA-B6A8-B62B94900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826344"/>
        <c:axId val="2115829384"/>
        <c:axId val="2115832424"/>
      </c:bar3DChart>
      <c:catAx>
        <c:axId val="2115826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Arial"/>
                <a:cs typeface="Arial"/>
              </a:defRPr>
            </a:pPr>
            <a:endParaRPr lang="ru-RU"/>
          </a:p>
        </c:txPr>
        <c:crossAx val="2115829384"/>
        <c:crosses val="autoZero"/>
        <c:auto val="1"/>
        <c:lblAlgn val="ctr"/>
        <c:lblOffset val="100"/>
        <c:noMultiLvlLbl val="0"/>
      </c:catAx>
      <c:valAx>
        <c:axId val="2115829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826344"/>
        <c:crosses val="autoZero"/>
        <c:crossBetween val="between"/>
      </c:valAx>
      <c:serAx>
        <c:axId val="2115832424"/>
        <c:scaling>
          <c:orientation val="minMax"/>
        </c:scaling>
        <c:delete val="1"/>
        <c:axPos val="b"/>
        <c:majorTickMark val="out"/>
        <c:minorTickMark val="none"/>
        <c:tickLblPos val="nextTo"/>
        <c:crossAx val="211582938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0B12-EB4F-4B1D-A196-55995AF3C416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B1CF5-57C3-45F2-8D15-1818B4CFE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7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dirty="0">
                <a:solidFill>
                  <a:srgbClr val="5C5C5C"/>
                </a:solidFill>
              </a:rPr>
              <a:t>Перевод подписей к графикам на слайде:</a:t>
            </a:r>
          </a:p>
          <a:p>
            <a:pPr>
              <a:spcBef>
                <a:spcPct val="0"/>
              </a:spcBef>
            </a:pPr>
            <a:r>
              <a:rPr lang="ru-RU" b="0" i="1" dirty="0">
                <a:solidFill>
                  <a:srgbClr val="5C5C5C"/>
                </a:solidFill>
              </a:rPr>
              <a:t>Ось </a:t>
            </a:r>
            <a:r>
              <a:rPr lang="ru-RU" b="0" i="1" dirty="0" err="1">
                <a:solidFill>
                  <a:srgbClr val="5C5C5C"/>
                </a:solidFill>
              </a:rPr>
              <a:t>х</a:t>
            </a:r>
            <a:r>
              <a:rPr lang="ru-RU" b="0" i="1" dirty="0">
                <a:solidFill>
                  <a:srgbClr val="5C5C5C"/>
                </a:solidFill>
              </a:rPr>
              <a:t> – Дети / Взрослые</a:t>
            </a:r>
          </a:p>
          <a:p>
            <a:pPr>
              <a:spcBef>
                <a:spcPct val="0"/>
              </a:spcBef>
            </a:pPr>
            <a:r>
              <a:rPr lang="ru-RU" b="0" i="1" dirty="0">
                <a:solidFill>
                  <a:srgbClr val="5C5C5C"/>
                </a:solidFill>
              </a:rPr>
              <a:t>Ось у – Пациенты</a:t>
            </a:r>
            <a:r>
              <a:rPr lang="ru-RU" b="0" i="1" baseline="0" dirty="0">
                <a:solidFill>
                  <a:srgbClr val="5C5C5C"/>
                </a:solidFill>
              </a:rPr>
              <a:t> (%)</a:t>
            </a:r>
          </a:p>
          <a:p>
            <a:pPr>
              <a:spcBef>
                <a:spcPct val="0"/>
              </a:spcBef>
            </a:pPr>
            <a:r>
              <a:rPr lang="ru-RU" b="0" i="1" baseline="0" dirty="0">
                <a:solidFill>
                  <a:srgbClr val="5C5C5C"/>
                </a:solidFill>
              </a:rPr>
              <a:t>Легенда: красным цветом - </a:t>
            </a:r>
            <a:r>
              <a:rPr lang="en-US" sz="1200" i="1" dirty="0">
                <a:solidFill>
                  <a:srgbClr val="5C5C5C"/>
                </a:solidFill>
              </a:rPr>
              <a:t>β</a:t>
            </a:r>
            <a:r>
              <a:rPr lang="en-US" sz="1200" i="1" baseline="-25000" dirty="0">
                <a:solidFill>
                  <a:srgbClr val="5C5C5C"/>
                </a:solidFill>
              </a:rPr>
              <a:t>2</a:t>
            </a:r>
            <a:r>
              <a:rPr lang="en-US" sz="1200" i="1" dirty="0">
                <a:solidFill>
                  <a:srgbClr val="5C5C5C"/>
                </a:solidFill>
              </a:rPr>
              <a:t>-адреномиметик</a:t>
            </a:r>
            <a:r>
              <a:rPr lang="ru-RU" sz="1200" i="1" dirty="0">
                <a:solidFill>
                  <a:srgbClr val="5C5C5C"/>
                </a:solidFill>
              </a:rPr>
              <a:t>,</a:t>
            </a:r>
            <a:r>
              <a:rPr lang="ru-RU" sz="1200" i="1" baseline="0" dirty="0">
                <a:solidFill>
                  <a:srgbClr val="5C5C5C"/>
                </a:solidFill>
              </a:rPr>
              <a:t> серым цветом - ИГКС</a:t>
            </a:r>
            <a:endParaRPr lang="ru-RU" b="0" i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endParaRPr lang="ru-RU" b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5C5C5C"/>
                </a:solidFill>
              </a:rPr>
              <a:t>Подробные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данные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об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исследованиях</a:t>
            </a:r>
            <a:endParaRPr lang="en-US" b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5C5C5C"/>
                </a:solidFill>
              </a:rPr>
              <a:t>Rabe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b="1" dirty="0">
                <a:solidFill>
                  <a:srgbClr val="5C5C5C"/>
                </a:solidFill>
              </a:rPr>
              <a:t>2000 </a:t>
            </a:r>
            <a:r>
              <a:rPr lang="en-US" dirty="0">
                <a:solidFill>
                  <a:srgbClr val="5C5C5C"/>
                </a:solidFill>
              </a:rPr>
              <a:t>– </a:t>
            </a:r>
            <a:r>
              <a:rPr lang="en-US" dirty="0" err="1">
                <a:solidFill>
                  <a:srgbClr val="5C5C5C"/>
                </a:solidFill>
              </a:rPr>
              <a:t>При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телефонного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скрининга</a:t>
            </a:r>
            <a:r>
              <a:rPr lang="en-US" dirty="0">
                <a:solidFill>
                  <a:srgbClr val="5C5C5C"/>
                </a:solidFill>
              </a:rPr>
              <a:t> 73 880 </a:t>
            </a:r>
            <a:r>
              <a:rPr lang="en-US" dirty="0" err="1">
                <a:solidFill>
                  <a:srgbClr val="5C5C5C"/>
                </a:solidFill>
              </a:rPr>
              <a:t>домохозяйств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семи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европейских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стран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идентифицированы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пациенты</a:t>
            </a:r>
            <a:r>
              <a:rPr lang="en-US" dirty="0">
                <a:solidFill>
                  <a:srgbClr val="5C5C5C"/>
                </a:solidFill>
              </a:rPr>
              <a:t>, в </a:t>
            </a:r>
            <a:r>
              <a:rPr lang="en-US" dirty="0" err="1">
                <a:solidFill>
                  <a:srgbClr val="5C5C5C"/>
                </a:solidFill>
              </a:rPr>
              <a:t>настоящее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время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страдающие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. С </a:t>
            </a:r>
            <a:r>
              <a:rPr lang="en-US" dirty="0" err="1">
                <a:solidFill>
                  <a:srgbClr val="5C5C5C"/>
                </a:solidFill>
              </a:rPr>
              <a:t>выделенными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респондентами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проведены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интервью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вопросам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использования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ресурсов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здравоохранения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тяжести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симптоматики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заболевания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ограничений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активности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контроля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. В 3 488 </a:t>
            </a:r>
            <a:r>
              <a:rPr lang="en-US" dirty="0" err="1">
                <a:solidFill>
                  <a:srgbClr val="5C5C5C"/>
                </a:solidFill>
              </a:rPr>
              <a:t>домохозяйствах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идентифицированы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пациенты</a:t>
            </a:r>
            <a:r>
              <a:rPr lang="en-US" dirty="0">
                <a:solidFill>
                  <a:srgbClr val="5C5C5C"/>
                </a:solidFill>
              </a:rPr>
              <a:t>, в </a:t>
            </a:r>
            <a:r>
              <a:rPr lang="en-US" dirty="0" err="1">
                <a:solidFill>
                  <a:srgbClr val="5C5C5C"/>
                </a:solidFill>
              </a:rPr>
              <a:t>настоящее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время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страдающие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Из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них</a:t>
            </a:r>
            <a:r>
              <a:rPr lang="en-US" dirty="0">
                <a:solidFill>
                  <a:srgbClr val="5C5C5C"/>
                </a:solidFill>
              </a:rPr>
              <a:t> 2 803 (80,4%) </a:t>
            </a:r>
            <a:r>
              <a:rPr lang="en-US" dirty="0" err="1">
                <a:solidFill>
                  <a:srgbClr val="5C5C5C"/>
                </a:solidFill>
              </a:rPr>
              <a:t>приняли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участие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опросе</a:t>
            </a:r>
            <a:r>
              <a:rPr lang="en-US" dirty="0">
                <a:solidFill>
                  <a:srgbClr val="5C5C5C"/>
                </a:solidFill>
              </a:rPr>
              <a:t>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36FA5B6-F927-4079-A69E-4C45B281110B}" type="slidenum">
              <a:rPr lang="en-US">
                <a:solidFill>
                  <a:srgbClr val="5C5C5C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>
              <a:solidFill>
                <a:srgbClr val="5C5C5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3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dirty="0">
                <a:solidFill>
                  <a:srgbClr val="5C5C5C"/>
                </a:solidFill>
              </a:rPr>
              <a:t>Перевод подписей к графикам на слайде: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i="1" dirty="0">
                <a:solidFill>
                  <a:srgbClr val="5C5C5C"/>
                </a:solidFill>
              </a:rPr>
              <a:t>Ось </a:t>
            </a:r>
            <a:r>
              <a:rPr lang="ru-RU" b="0" i="1" dirty="0" err="1">
                <a:solidFill>
                  <a:srgbClr val="5C5C5C"/>
                </a:solidFill>
              </a:rPr>
              <a:t>х</a:t>
            </a:r>
            <a:r>
              <a:rPr lang="ru-RU" b="0" i="1" dirty="0">
                <a:solidFill>
                  <a:srgbClr val="5C5C5C"/>
                </a:solidFill>
              </a:rPr>
              <a:t> – Опрашиваемые лица (%)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i="1" dirty="0">
                <a:solidFill>
                  <a:srgbClr val="5C5C5C"/>
                </a:solidFill>
              </a:rPr>
              <a:t>Легенда: серый цвет – в сумме, красный цвет – контроль, желтый цвет – частичный контроль, синий цвет – отсутствие контроля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i="1" baseline="0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5C5C5C"/>
                </a:solidFill>
              </a:rPr>
              <a:t>Подробные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данные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об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исследованиях</a:t>
            </a:r>
            <a:endParaRPr lang="en-US" b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5C5C5C"/>
                </a:solidFill>
              </a:rPr>
              <a:t>Price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b="1" dirty="0">
                <a:solidFill>
                  <a:srgbClr val="5C5C5C"/>
                </a:solidFill>
              </a:rPr>
              <a:t>2014</a:t>
            </a:r>
            <a:r>
              <a:rPr lang="en-US" dirty="0">
                <a:solidFill>
                  <a:srgbClr val="5C5C5C"/>
                </a:solidFill>
              </a:rPr>
              <a:t> – В 11 </a:t>
            </a:r>
            <a:r>
              <a:rPr lang="en-US" dirty="0" err="1">
                <a:solidFill>
                  <a:srgbClr val="5C5C5C"/>
                </a:solidFill>
              </a:rPr>
              <a:t>европейских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странах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проведены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опросы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посредством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сети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интернет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участием</a:t>
            </a:r>
            <a:r>
              <a:rPr lang="en-US" dirty="0">
                <a:solidFill>
                  <a:srgbClr val="5C5C5C"/>
                </a:solidFill>
              </a:rPr>
              <a:t> 8 000 </a:t>
            </a:r>
            <a:r>
              <a:rPr lang="en-US" dirty="0" err="1">
                <a:solidFill>
                  <a:srgbClr val="5C5C5C"/>
                </a:solidFill>
              </a:rPr>
              <a:t>пациентов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астмой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en-US" dirty="0" err="1">
                <a:solidFill>
                  <a:srgbClr val="5C5C5C"/>
                </a:solidFill>
              </a:rPr>
              <a:t>возраст</a:t>
            </a:r>
            <a:r>
              <a:rPr lang="en-US" dirty="0">
                <a:solidFill>
                  <a:srgbClr val="5C5C5C"/>
                </a:solidFill>
              </a:rPr>
              <a:t> 18-50 </a:t>
            </a:r>
            <a:r>
              <a:rPr lang="en-US" dirty="0" err="1">
                <a:solidFill>
                  <a:srgbClr val="5C5C5C"/>
                </a:solidFill>
              </a:rPr>
              <a:t>лет</a:t>
            </a:r>
            <a:r>
              <a:rPr lang="en-US" dirty="0">
                <a:solidFill>
                  <a:srgbClr val="5C5C5C"/>
                </a:solidFill>
              </a:rPr>
              <a:t>, ⩾2 </a:t>
            </a:r>
            <a:r>
              <a:rPr lang="en-US" dirty="0" err="1">
                <a:solidFill>
                  <a:srgbClr val="5C5C5C"/>
                </a:solidFill>
              </a:rPr>
              <a:t>назначений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предшествующие</a:t>
            </a:r>
            <a:r>
              <a:rPr lang="en-US" dirty="0">
                <a:solidFill>
                  <a:srgbClr val="5C5C5C"/>
                </a:solidFill>
              </a:rPr>
              <a:t> 2 </a:t>
            </a:r>
            <a:r>
              <a:rPr lang="en-US" dirty="0" err="1">
                <a:solidFill>
                  <a:srgbClr val="5C5C5C"/>
                </a:solidFill>
              </a:rPr>
              <a:t>года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активность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социальных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сетях</a:t>
            </a:r>
            <a:r>
              <a:rPr lang="en-US" dirty="0">
                <a:solidFill>
                  <a:srgbClr val="5C5C5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5C5C5C"/>
                </a:solidFill>
              </a:rPr>
              <a:t>В </a:t>
            </a:r>
            <a:r>
              <a:rPr lang="en-US" dirty="0" err="1">
                <a:solidFill>
                  <a:srgbClr val="5C5C5C"/>
                </a:solidFill>
              </a:rPr>
              <a:t>рамках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данного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опроса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проводилась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оценка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симптоматики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степени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контроля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условиях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жизненной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ситуации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Также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изучалось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каким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образом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симптомы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признаки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острых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приступов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связаны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контролем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определению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руководства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различными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этапами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терапии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Кроме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этого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выполнялся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анализ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текущего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контроля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относительно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анамнеза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обострений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Также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изучалось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восприятие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контроля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симптоматики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самими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пациентами</a:t>
            </a:r>
            <a:r>
              <a:rPr lang="en-US" dirty="0">
                <a:solidFill>
                  <a:srgbClr val="5C5C5C"/>
                </a:solidFill>
              </a:rPr>
              <a:t>.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2E7776C5-C8ED-4BC2-B671-3EB109D85FF9}" type="slidenum">
              <a:rPr lang="en-US">
                <a:solidFill>
                  <a:srgbClr val="5C5C5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en-US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2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D120708-1C06-4F97-9D94-C12136D02DAB}" type="slidenum">
              <a:rPr lang="en-US">
                <a:solidFill>
                  <a:srgbClr val="5C5C5C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en-US">
              <a:solidFill>
                <a:srgbClr val="5C5C5C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21488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76900" cy="4605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dirty="0">
                <a:solidFill>
                  <a:srgbClr val="5C5C5C"/>
                </a:solidFill>
              </a:rPr>
              <a:t>Перевод подписей к графикам на слайде:</a:t>
            </a:r>
          </a:p>
          <a:p>
            <a:pPr>
              <a:spcBef>
                <a:spcPct val="0"/>
              </a:spcBef>
            </a:pPr>
            <a:r>
              <a:rPr lang="ru-RU" b="0" i="1" dirty="0">
                <a:solidFill>
                  <a:srgbClr val="5C5C5C"/>
                </a:solidFill>
              </a:rPr>
              <a:t>Ось </a:t>
            </a:r>
            <a:r>
              <a:rPr lang="ru-RU" b="0" i="1" dirty="0" err="1">
                <a:solidFill>
                  <a:srgbClr val="5C5C5C"/>
                </a:solidFill>
              </a:rPr>
              <a:t>х</a:t>
            </a:r>
            <a:r>
              <a:rPr lang="ru-RU" b="0" i="1" dirty="0">
                <a:solidFill>
                  <a:srgbClr val="5C5C5C"/>
                </a:solidFill>
              </a:rPr>
              <a:t> – Хорошее самочувствие; Признаки/предвещающие симптомы; Наихудшее</a:t>
            </a:r>
            <a:r>
              <a:rPr lang="ru-RU" b="0" i="1" baseline="0" dirty="0">
                <a:solidFill>
                  <a:srgbClr val="5C5C5C"/>
                </a:solidFill>
              </a:rPr>
              <a:t> состояние; Нормализация</a:t>
            </a:r>
            <a:endParaRPr lang="ru-RU" b="0" i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ru-RU" b="0" i="1" dirty="0">
                <a:solidFill>
                  <a:srgbClr val="5C5C5C"/>
                </a:solidFill>
              </a:rPr>
              <a:t>Ось у – график</a:t>
            </a:r>
            <a:r>
              <a:rPr lang="ru-RU" b="0" i="1" baseline="0" dirty="0">
                <a:solidFill>
                  <a:srgbClr val="5C5C5C"/>
                </a:solidFill>
              </a:rPr>
              <a:t> слева – Среднее число ингаляций </a:t>
            </a:r>
            <a:r>
              <a:rPr lang="en-GB" b="0" i="1" baseline="0" dirty="0">
                <a:solidFill>
                  <a:srgbClr val="5C5C5C"/>
                </a:solidFill>
              </a:rPr>
              <a:t>SABA </a:t>
            </a:r>
            <a:r>
              <a:rPr lang="ru-RU" b="0" i="1" baseline="0" dirty="0">
                <a:solidFill>
                  <a:srgbClr val="5C5C5C"/>
                </a:solidFill>
              </a:rPr>
              <a:t>в сутки, график справа – Среднее число ингаляций ИГКС в сутки</a:t>
            </a:r>
          </a:p>
          <a:p>
            <a:pPr>
              <a:spcBef>
                <a:spcPct val="0"/>
              </a:spcBef>
            </a:pPr>
            <a:r>
              <a:rPr lang="ru-RU" b="0" i="1" baseline="0" dirty="0">
                <a:solidFill>
                  <a:srgbClr val="5C5C5C"/>
                </a:solidFill>
              </a:rPr>
              <a:t>Легенда: красным цветом – </a:t>
            </a:r>
            <a:r>
              <a:rPr lang="ru-RU" sz="1200" b="0" i="1" baseline="0" dirty="0">
                <a:solidFill>
                  <a:srgbClr val="5C5C5C"/>
                </a:solidFill>
              </a:rPr>
              <a:t>ИГКС + </a:t>
            </a:r>
            <a:r>
              <a:rPr lang="en-US" sz="1200" b="0" i="1" baseline="0" dirty="0">
                <a:solidFill>
                  <a:srgbClr val="5C5C5C"/>
                </a:solidFill>
              </a:rPr>
              <a:t>LABA</a:t>
            </a:r>
            <a:r>
              <a:rPr lang="ru-RU" sz="1200" i="1" dirty="0">
                <a:solidFill>
                  <a:srgbClr val="5C5C5C"/>
                </a:solidFill>
              </a:rPr>
              <a:t>,</a:t>
            </a:r>
            <a:r>
              <a:rPr lang="ru-RU" sz="1200" i="1" baseline="0" dirty="0">
                <a:solidFill>
                  <a:srgbClr val="5C5C5C"/>
                </a:solidFill>
              </a:rPr>
              <a:t> серым цветом – ИГКС</a:t>
            </a:r>
            <a:r>
              <a:rPr lang="en-US" sz="1200" i="1" baseline="0" dirty="0">
                <a:solidFill>
                  <a:srgbClr val="5C5C5C"/>
                </a:solidFill>
              </a:rPr>
              <a:t> </a:t>
            </a:r>
            <a:r>
              <a:rPr lang="ru-RU" sz="1200" i="1" baseline="0" dirty="0">
                <a:solidFill>
                  <a:srgbClr val="5C5C5C"/>
                </a:solidFill>
              </a:rPr>
              <a:t>без </a:t>
            </a:r>
            <a:r>
              <a:rPr lang="en-US" sz="1200" i="1" baseline="0" dirty="0">
                <a:solidFill>
                  <a:srgbClr val="5C5C5C"/>
                </a:solidFill>
              </a:rPr>
              <a:t>LABA</a:t>
            </a:r>
          </a:p>
          <a:p>
            <a:pPr>
              <a:spcBef>
                <a:spcPct val="0"/>
              </a:spcBef>
            </a:pPr>
            <a:r>
              <a:rPr lang="ru-RU" sz="1200" b="0" i="1" baseline="0" dirty="0">
                <a:solidFill>
                  <a:srgbClr val="5C5C5C"/>
                </a:solidFill>
              </a:rPr>
              <a:t>Подпись к графику слева: Ранняя корректировка; Увеличение не менее чем в 4 раза в момент наихудшего состояния</a:t>
            </a:r>
            <a:endParaRPr lang="ru-RU" b="0" i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endParaRPr lang="ru-RU" b="1" dirty="0">
              <a:solidFill>
                <a:srgbClr val="5C5C5C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5C5C5C"/>
                </a:solidFill>
                <a:latin typeface="Arial" pitchFamily="34" charset="0"/>
              </a:rPr>
              <a:t>Подробные</a:t>
            </a:r>
            <a:r>
              <a:rPr lang="en-US" b="1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5C5C5C"/>
                </a:solidFill>
                <a:latin typeface="Arial" pitchFamily="34" charset="0"/>
              </a:rPr>
              <a:t>данные</a:t>
            </a:r>
            <a:r>
              <a:rPr lang="en-US" b="1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5C5C5C"/>
                </a:solidFill>
                <a:latin typeface="Arial" pitchFamily="34" charset="0"/>
              </a:rPr>
              <a:t>об</a:t>
            </a:r>
            <a:r>
              <a:rPr lang="en-US" b="1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5C5C5C"/>
                </a:solidFill>
                <a:latin typeface="Arial" pitchFamily="34" charset="0"/>
              </a:rPr>
              <a:t>исследованиях</a:t>
            </a:r>
            <a:endParaRPr lang="en-US" b="1" dirty="0">
              <a:solidFill>
                <a:srgbClr val="5C5C5C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5C5C5C"/>
                </a:solidFill>
                <a:latin typeface="Arial" pitchFamily="34" charset="0"/>
              </a:rPr>
              <a:t>Partridge 2006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– В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рамках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данного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исследования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,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проведенного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в 11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странах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,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изучались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мнения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и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действия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3 415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набранных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врачом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взрослых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пациентов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с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астмой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в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возрасте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≥ 16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лет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,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которым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была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назначена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регулярная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поддерживающая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терапия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ингаляционными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глюкокортикостероидами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или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комбинацией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ингаляционных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глюкокортикостероидов и β</a:t>
            </a:r>
            <a:r>
              <a:rPr lang="en-US" baseline="-25000" dirty="0">
                <a:solidFill>
                  <a:srgbClr val="5C5C5C"/>
                </a:solidFill>
                <a:latin typeface="Arial" pitchFamily="34" charset="0"/>
              </a:rPr>
              <a:t>2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-адреномиметиков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длительного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действия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Проводились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структурированные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интервью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для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оценки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использования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лекарственных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средств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,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контроля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астмы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и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способности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пациента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распознать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ухудшение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астмы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и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самостоятельно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принять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необходимые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 </a:t>
            </a:r>
            <a:r>
              <a:rPr lang="en-US" dirty="0" err="1">
                <a:solidFill>
                  <a:srgbClr val="5C5C5C"/>
                </a:solidFill>
                <a:latin typeface="Arial" pitchFamily="34" charset="0"/>
              </a:rPr>
              <a:t>меры</a:t>
            </a:r>
            <a:r>
              <a:rPr lang="en-US" dirty="0">
                <a:solidFill>
                  <a:srgbClr val="5C5C5C"/>
                </a:solidFill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2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err="1">
                <a:solidFill>
                  <a:srgbClr val="5C5C5C"/>
                </a:solidFill>
              </a:rPr>
              <a:t>Подробные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данные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об</a:t>
            </a:r>
            <a:r>
              <a:rPr lang="en-US" b="1" dirty="0">
                <a:solidFill>
                  <a:srgbClr val="5C5C5C"/>
                </a:solidFill>
              </a:rPr>
              <a:t> </a:t>
            </a:r>
            <a:r>
              <a:rPr lang="en-US" b="1" dirty="0" err="1">
                <a:solidFill>
                  <a:srgbClr val="5C5C5C"/>
                </a:solidFill>
              </a:rPr>
              <a:t>исследованиях</a:t>
            </a:r>
            <a:endParaRPr lang="en-US" b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5C5C5C"/>
                </a:solidFill>
              </a:rPr>
              <a:t>NRAD 2014 </a:t>
            </a:r>
            <a:r>
              <a:rPr lang="en-US" dirty="0">
                <a:solidFill>
                  <a:srgbClr val="5C5C5C"/>
                </a:solidFill>
              </a:rPr>
              <a:t>– </a:t>
            </a:r>
            <a:r>
              <a:rPr lang="en-US" dirty="0" err="1">
                <a:solidFill>
                  <a:srgbClr val="5C5C5C"/>
                </a:solidFill>
              </a:rPr>
              <a:t>Летальные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исходы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связанные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астмой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за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период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февраля</a:t>
            </a:r>
            <a:r>
              <a:rPr lang="en-US" dirty="0">
                <a:solidFill>
                  <a:srgbClr val="5C5C5C"/>
                </a:solidFill>
              </a:rPr>
              <a:t> 2012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январь</a:t>
            </a:r>
            <a:r>
              <a:rPr lang="en-US" dirty="0">
                <a:solidFill>
                  <a:srgbClr val="5C5C5C"/>
                </a:solidFill>
              </a:rPr>
              <a:t> 2013 </a:t>
            </a:r>
            <a:r>
              <a:rPr lang="en-US" dirty="0" err="1">
                <a:solidFill>
                  <a:srgbClr val="5C5C5C"/>
                </a:solidFill>
              </a:rPr>
              <a:t>года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идентифицированы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информации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из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баз</a:t>
            </a:r>
            <a:r>
              <a:rPr lang="en-US" dirty="0">
                <a:solidFill>
                  <a:srgbClr val="5C5C5C"/>
                </a:solidFill>
              </a:rPr>
              <a:t> ONS (Office for National Statistics, </a:t>
            </a:r>
            <a:r>
              <a:rPr lang="en-US" dirty="0" err="1">
                <a:solidFill>
                  <a:srgbClr val="5C5C5C"/>
                </a:solidFill>
              </a:rPr>
              <a:t>Национальная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статистическая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служба</a:t>
            </a:r>
            <a:r>
              <a:rPr lang="en-US" dirty="0">
                <a:solidFill>
                  <a:srgbClr val="5C5C5C"/>
                </a:solidFill>
              </a:rPr>
              <a:t>) </a:t>
            </a:r>
            <a:r>
              <a:rPr lang="en-US" dirty="0" err="1">
                <a:solidFill>
                  <a:srgbClr val="5C5C5C"/>
                </a:solidFill>
              </a:rPr>
              <a:t>Англии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Уэльса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базы</a:t>
            </a:r>
            <a:r>
              <a:rPr lang="en-US" dirty="0">
                <a:solidFill>
                  <a:srgbClr val="5C5C5C"/>
                </a:solidFill>
              </a:rPr>
              <a:t> NISRA (Northern Ireland Statistics and Research Agency, </a:t>
            </a:r>
            <a:r>
              <a:rPr lang="en-US" dirty="0" err="1">
                <a:solidFill>
                  <a:srgbClr val="5C5C5C"/>
                </a:solidFill>
              </a:rPr>
              <a:t>Статистическое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исследовательское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агентство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Северной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Ирландии</a:t>
            </a:r>
            <a:r>
              <a:rPr lang="en-US" dirty="0">
                <a:solidFill>
                  <a:srgbClr val="5C5C5C"/>
                </a:solidFill>
              </a:rPr>
              <a:t>) и </a:t>
            </a:r>
            <a:r>
              <a:rPr lang="en-US" dirty="0" err="1">
                <a:solidFill>
                  <a:srgbClr val="5C5C5C"/>
                </a:solidFill>
              </a:rPr>
              <a:t>базы</a:t>
            </a:r>
            <a:r>
              <a:rPr lang="en-US" dirty="0">
                <a:solidFill>
                  <a:srgbClr val="5C5C5C"/>
                </a:solidFill>
              </a:rPr>
              <a:t> NRS (National Records of Scotland, </a:t>
            </a:r>
            <a:r>
              <a:rPr lang="en-US" dirty="0" err="1">
                <a:solidFill>
                  <a:srgbClr val="5C5C5C"/>
                </a:solidFill>
              </a:rPr>
              <a:t>Национальный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регистр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Шотландии</a:t>
            </a:r>
            <a:r>
              <a:rPr lang="en-US" dirty="0">
                <a:solidFill>
                  <a:srgbClr val="5C5C5C"/>
                </a:solidFill>
              </a:rPr>
              <a:t>). </a:t>
            </a:r>
            <a:r>
              <a:rPr lang="en-US" dirty="0" err="1">
                <a:solidFill>
                  <a:srgbClr val="5C5C5C"/>
                </a:solidFill>
              </a:rPr>
              <a:t>Подробные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сведения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каждому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летальному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исходу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запрашивались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из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множества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источников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включая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записи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учреждений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первичной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специализированной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en-US" dirty="0" err="1">
                <a:solidFill>
                  <a:srgbClr val="5C5C5C"/>
                </a:solidFill>
              </a:rPr>
              <a:t>вторичной</a:t>
            </a:r>
            <a:r>
              <a:rPr lang="en-US" dirty="0">
                <a:solidFill>
                  <a:srgbClr val="5C5C5C"/>
                </a:solidFill>
              </a:rPr>
              <a:t>) и </a:t>
            </a:r>
            <a:r>
              <a:rPr lang="en-US" dirty="0" err="1">
                <a:solidFill>
                  <a:srgbClr val="5C5C5C"/>
                </a:solidFill>
              </a:rPr>
              <a:t>высокоспециализированной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en-US" dirty="0" err="1">
                <a:solidFill>
                  <a:srgbClr val="5C5C5C"/>
                </a:solidFill>
              </a:rPr>
              <a:t>третичной</a:t>
            </a:r>
            <a:r>
              <a:rPr lang="en-US" dirty="0">
                <a:solidFill>
                  <a:srgbClr val="5C5C5C"/>
                </a:solidFill>
              </a:rPr>
              <a:t>) </a:t>
            </a:r>
            <a:r>
              <a:rPr lang="en-US" dirty="0" err="1">
                <a:solidFill>
                  <a:srgbClr val="5C5C5C"/>
                </a:solidFill>
              </a:rPr>
              <a:t>медицинской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, а </a:t>
            </a:r>
            <a:r>
              <a:rPr lang="en-US" dirty="0" err="1">
                <a:solidFill>
                  <a:srgbClr val="5C5C5C"/>
                </a:solidFill>
              </a:rPr>
              <a:t>также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информацию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поставщиков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услуг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скорой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медицинской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санитарной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вне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обычных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рабочих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часов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сбора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информации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отправки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команде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проекта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назначены</a:t>
            </a:r>
            <a:r>
              <a:rPr lang="en-US" dirty="0">
                <a:solidFill>
                  <a:srgbClr val="5C5C5C"/>
                </a:solidFill>
              </a:rPr>
              <a:t> 374 </a:t>
            </a:r>
            <a:r>
              <a:rPr lang="en-US" dirty="0" err="1">
                <a:solidFill>
                  <a:srgbClr val="5C5C5C"/>
                </a:solidFill>
              </a:rPr>
              <a:t>локальных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координатора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</a:rPr>
              <a:t>в </a:t>
            </a:r>
            <a:r>
              <a:rPr lang="en-US" dirty="0">
                <a:solidFill>
                  <a:srgbClr val="5C5C5C"/>
                </a:solidFill>
              </a:rPr>
              <a:t>297 </a:t>
            </a:r>
            <a:r>
              <a:rPr lang="en-US" dirty="0" err="1">
                <a:solidFill>
                  <a:srgbClr val="5C5C5C"/>
                </a:solidFill>
              </a:rPr>
              <a:t>больницах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всей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сети</a:t>
            </a:r>
            <a:r>
              <a:rPr lang="en-US" dirty="0">
                <a:solidFill>
                  <a:srgbClr val="5C5C5C"/>
                </a:solidFill>
              </a:rPr>
              <a:t> NHS (</a:t>
            </a:r>
            <a:r>
              <a:rPr lang="en-US" dirty="0" err="1">
                <a:solidFill>
                  <a:srgbClr val="5C5C5C"/>
                </a:solidFill>
              </a:rPr>
              <a:t>Национальная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служба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здравоохранения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Великобритании</a:t>
            </a:r>
            <a:r>
              <a:rPr lang="en-US" dirty="0">
                <a:solidFill>
                  <a:srgbClr val="5C5C5C"/>
                </a:solidFill>
              </a:rPr>
              <a:t>). </a:t>
            </a:r>
            <a:r>
              <a:rPr lang="en-US" dirty="0" err="1">
                <a:solidFill>
                  <a:srgbClr val="5C5C5C"/>
                </a:solidFill>
              </a:rPr>
              <a:t>Из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учреждений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первичной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специализированной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en-US" dirty="0" err="1">
                <a:solidFill>
                  <a:srgbClr val="5C5C5C"/>
                </a:solidFill>
              </a:rPr>
              <a:t>вторичной</a:t>
            </a:r>
            <a:r>
              <a:rPr lang="en-US" dirty="0">
                <a:solidFill>
                  <a:srgbClr val="5C5C5C"/>
                </a:solidFill>
              </a:rPr>
              <a:t>) и </a:t>
            </a:r>
            <a:r>
              <a:rPr lang="en-US" dirty="0" err="1">
                <a:solidFill>
                  <a:srgbClr val="5C5C5C"/>
                </a:solidFill>
              </a:rPr>
              <a:t>высокоспециализированной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en-US" dirty="0" err="1">
                <a:solidFill>
                  <a:srgbClr val="5C5C5C"/>
                </a:solidFill>
              </a:rPr>
              <a:t>третичной</a:t>
            </a:r>
            <a:r>
              <a:rPr lang="en-US" dirty="0">
                <a:solidFill>
                  <a:srgbClr val="5C5C5C"/>
                </a:solidFill>
              </a:rPr>
              <a:t>) </a:t>
            </a:r>
            <a:r>
              <a:rPr lang="en-US" dirty="0" err="1">
                <a:solidFill>
                  <a:srgbClr val="5C5C5C"/>
                </a:solidFill>
              </a:rPr>
              <a:t>медицинской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помощи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всей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Великобритании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привлечены</a:t>
            </a:r>
            <a:r>
              <a:rPr lang="en-US" dirty="0">
                <a:solidFill>
                  <a:srgbClr val="5C5C5C"/>
                </a:solidFill>
              </a:rPr>
              <a:t> 174 </a:t>
            </a:r>
            <a:r>
              <a:rPr lang="en-US" dirty="0" err="1">
                <a:solidFill>
                  <a:srgbClr val="5C5C5C"/>
                </a:solidFill>
              </a:rPr>
              <a:t>клинических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эксперта-консультанта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присоединения</a:t>
            </a:r>
            <a:r>
              <a:rPr lang="en-US" dirty="0">
                <a:solidFill>
                  <a:srgbClr val="5C5C5C"/>
                </a:solidFill>
              </a:rPr>
              <a:t> к </a:t>
            </a:r>
            <a:r>
              <a:rPr lang="en-US" dirty="0" err="1">
                <a:solidFill>
                  <a:srgbClr val="5C5C5C"/>
                </a:solidFill>
              </a:rPr>
              <a:t>экспертным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группам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рассматривавшим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полученные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данные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Каждый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эксперт-консультант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принимал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участие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одной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нескольких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экспертных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группах</a:t>
            </a:r>
            <a:r>
              <a:rPr lang="en-US" dirty="0">
                <a:solidFill>
                  <a:srgbClr val="5C5C5C"/>
                </a:solidFill>
              </a:rPr>
              <a:t>, в </a:t>
            </a:r>
            <a:r>
              <a:rPr lang="en-US" dirty="0" err="1">
                <a:solidFill>
                  <a:srgbClr val="5C5C5C"/>
                </a:solidFill>
              </a:rPr>
              <a:t>рамках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каждой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из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которых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двумя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экспертами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подробно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рассматривалась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вся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информация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собранная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одному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случаю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смерти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включая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отчет</a:t>
            </a:r>
            <a:r>
              <a:rPr lang="en-US" dirty="0">
                <a:solidFill>
                  <a:srgbClr val="5C5C5C"/>
                </a:solidFill>
              </a:rPr>
              <a:t> о </a:t>
            </a:r>
            <a:r>
              <a:rPr lang="en-US" dirty="0" err="1">
                <a:solidFill>
                  <a:srgbClr val="5C5C5C"/>
                </a:solidFill>
              </a:rPr>
              <a:t>вскрытии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После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такого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рассмотрения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вся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экспертная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комиссия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принимала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участие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дискуссии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давала</a:t>
            </a:r>
            <a:r>
              <a:rPr lang="en-US" dirty="0">
                <a:solidFill>
                  <a:srgbClr val="5C5C5C"/>
                </a:solidFill>
              </a:rPr>
              <a:t> консенсусное </a:t>
            </a:r>
            <a:r>
              <a:rPr lang="en-US" dirty="0" err="1">
                <a:solidFill>
                  <a:srgbClr val="5C5C5C"/>
                </a:solidFill>
              </a:rPr>
              <a:t>соглашение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относительно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предотвратимых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факторов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рекомендаций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экспертов</a:t>
            </a:r>
            <a:r>
              <a:rPr lang="en-US" dirty="0">
                <a:solidFill>
                  <a:srgbClr val="5C5C5C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анализа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доступны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данные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195 </a:t>
            </a:r>
            <a:r>
              <a:rPr lang="en-US" dirty="0" err="1">
                <a:solidFill>
                  <a:srgbClr val="5C5C5C"/>
                </a:solidFill>
              </a:rPr>
              <a:t>случаям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смерти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которые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</a:rPr>
              <a:t>произошли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как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считалось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причине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рассматриваемый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период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Ключевые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результаты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касаются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данной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группы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Знаменатели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различаются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зависимости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числа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случаев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которых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данные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отсутствовали</a:t>
            </a:r>
            <a:r>
              <a:rPr lang="en-US" dirty="0">
                <a:solidFill>
                  <a:srgbClr val="5C5C5C"/>
                </a:solidFill>
              </a:rPr>
              <a:t>.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6B30B7F-E900-4BDF-BDC6-7BB20CE2C986}" type="slidenum">
              <a:rPr lang="en-US">
                <a:solidFill>
                  <a:srgbClr val="5C5C5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en-US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8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b="1" dirty="0" err="1">
                <a:solidFill>
                  <a:srgbClr val="5C5C5C"/>
                </a:solidFill>
              </a:rPr>
              <a:t>Подробные</a:t>
            </a:r>
            <a:r>
              <a:rPr lang="en-US" sz="1000" b="1" dirty="0">
                <a:solidFill>
                  <a:srgbClr val="5C5C5C"/>
                </a:solidFill>
              </a:rPr>
              <a:t> </a:t>
            </a:r>
            <a:r>
              <a:rPr lang="en-US" sz="1000" b="1" dirty="0" err="1">
                <a:solidFill>
                  <a:srgbClr val="5C5C5C"/>
                </a:solidFill>
              </a:rPr>
              <a:t>данные</a:t>
            </a:r>
            <a:r>
              <a:rPr lang="en-US" sz="1000" b="1" dirty="0">
                <a:solidFill>
                  <a:srgbClr val="5C5C5C"/>
                </a:solidFill>
              </a:rPr>
              <a:t> </a:t>
            </a:r>
            <a:r>
              <a:rPr lang="en-US" sz="1000" b="1" dirty="0" err="1">
                <a:solidFill>
                  <a:srgbClr val="5C5C5C"/>
                </a:solidFill>
              </a:rPr>
              <a:t>об</a:t>
            </a:r>
            <a:r>
              <a:rPr lang="en-US" sz="1000" b="1" dirty="0">
                <a:solidFill>
                  <a:srgbClr val="5C5C5C"/>
                </a:solidFill>
              </a:rPr>
              <a:t> </a:t>
            </a:r>
            <a:r>
              <a:rPr lang="en-US" sz="1000" b="1" dirty="0" err="1">
                <a:solidFill>
                  <a:srgbClr val="5C5C5C"/>
                </a:solidFill>
              </a:rPr>
              <a:t>исследованиях</a:t>
            </a:r>
            <a:endParaRPr lang="en-US" sz="1000" b="1" dirty="0">
              <a:solidFill>
                <a:srgbClr val="5C5C5C"/>
              </a:solidFill>
            </a:endParaRPr>
          </a:p>
          <a:p>
            <a:pPr>
              <a:spcBef>
                <a:spcPct val="0"/>
              </a:spcBef>
            </a:pPr>
            <a:r>
              <a:rPr lang="en-US" sz="1000" b="1" dirty="0" err="1">
                <a:solidFill>
                  <a:srgbClr val="5C5C5C"/>
                </a:solidFill>
              </a:rPr>
              <a:t>Suissa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b="1" dirty="0">
                <a:solidFill>
                  <a:srgbClr val="5C5C5C"/>
                </a:solidFill>
              </a:rPr>
              <a:t>1994</a:t>
            </a:r>
            <a:r>
              <a:rPr lang="en-US" sz="1000" dirty="0">
                <a:solidFill>
                  <a:srgbClr val="5C5C5C"/>
                </a:solidFill>
              </a:rPr>
              <a:t> – </a:t>
            </a:r>
            <a:r>
              <a:rPr lang="en-US" sz="1000" dirty="0" err="1">
                <a:solidFill>
                  <a:srgbClr val="5C5C5C"/>
                </a:solidFill>
              </a:rPr>
              <a:t>Анализ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основании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когортного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исследования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случай-контроль</a:t>
            </a:r>
            <a:r>
              <a:rPr lang="en-US" sz="1000" dirty="0">
                <a:solidFill>
                  <a:srgbClr val="5C5C5C"/>
                </a:solidFill>
              </a:rPr>
              <a:t>: 129 </a:t>
            </a:r>
            <a:r>
              <a:rPr lang="en-US" sz="1000" dirty="0" err="1">
                <a:solidFill>
                  <a:srgbClr val="5C5C5C"/>
                </a:solidFill>
              </a:rPr>
              <a:t>случаев</a:t>
            </a:r>
            <a:r>
              <a:rPr lang="en-US" sz="1000" dirty="0">
                <a:solidFill>
                  <a:srgbClr val="5C5C5C"/>
                </a:solidFill>
              </a:rPr>
              <a:t> и 655 </a:t>
            </a:r>
            <a:r>
              <a:rPr lang="en-US" sz="1000" dirty="0" err="1">
                <a:solidFill>
                  <a:srgbClr val="5C5C5C"/>
                </a:solidFill>
              </a:rPr>
              <a:t>лиц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контрольной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группы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отобранных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12 301 </a:t>
            </a:r>
            <a:r>
              <a:rPr lang="en-US" sz="1000" dirty="0" err="1">
                <a:solidFill>
                  <a:srgbClr val="5C5C5C"/>
                </a:solidFill>
              </a:rPr>
              <a:t>пациента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использующего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средства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лечения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наблюдавшихся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период</a:t>
            </a:r>
            <a:r>
              <a:rPr lang="en-US" sz="1000" dirty="0">
                <a:solidFill>
                  <a:srgbClr val="5C5C5C"/>
                </a:solidFill>
              </a:rPr>
              <a:t> с 1980 </a:t>
            </a:r>
            <a:r>
              <a:rPr lang="en-US" sz="1000" dirty="0" err="1">
                <a:solidFill>
                  <a:srgbClr val="5C5C5C"/>
                </a:solidFill>
              </a:rPr>
              <a:t>по</a:t>
            </a:r>
            <a:r>
              <a:rPr lang="en-US" sz="1000" dirty="0">
                <a:solidFill>
                  <a:srgbClr val="5C5C5C"/>
                </a:solidFill>
              </a:rPr>
              <a:t> 1987 </a:t>
            </a:r>
            <a:r>
              <a:rPr lang="en-US" sz="1000" dirty="0" err="1">
                <a:solidFill>
                  <a:srgbClr val="5C5C5C"/>
                </a:solidFill>
              </a:rPr>
              <a:t>год</a:t>
            </a:r>
            <a:r>
              <a:rPr lang="en-US" sz="1000" dirty="0">
                <a:solidFill>
                  <a:srgbClr val="5C5C5C"/>
                </a:solidFill>
              </a:rPr>
              <a:t>. В </a:t>
            </a:r>
            <a:r>
              <a:rPr lang="en-US" sz="1000" dirty="0" err="1">
                <a:solidFill>
                  <a:srgbClr val="5C5C5C"/>
                </a:solidFill>
              </a:rPr>
              <a:t>рамках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данной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работы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рассматривается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вопрос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смертности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связанной</a:t>
            </a:r>
            <a:r>
              <a:rPr lang="en-US" sz="1000" dirty="0">
                <a:solidFill>
                  <a:srgbClr val="5C5C5C"/>
                </a:solidFill>
              </a:rPr>
              <a:t> и </a:t>
            </a:r>
            <a:r>
              <a:rPr lang="en-US" sz="1000" dirty="0" err="1">
                <a:solidFill>
                  <a:srgbClr val="5C5C5C"/>
                </a:solidFill>
              </a:rPr>
              <a:t>не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связанной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при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помощи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данных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всей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12 301 </a:t>
            </a:r>
            <a:r>
              <a:rPr lang="en-US" sz="1000" dirty="0" err="1">
                <a:solidFill>
                  <a:srgbClr val="5C5C5C"/>
                </a:solidFill>
              </a:rPr>
              <a:t>пациента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. В </a:t>
            </a:r>
            <a:r>
              <a:rPr lang="en-US" sz="1000" dirty="0" err="1">
                <a:solidFill>
                  <a:srgbClr val="5C5C5C"/>
                </a:solidFill>
              </a:rPr>
              <a:t>данной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46 </a:t>
            </a:r>
            <a:r>
              <a:rPr lang="en-US" sz="1000" dirty="0" err="1">
                <a:solidFill>
                  <a:srgbClr val="5C5C5C"/>
                </a:solidFill>
              </a:rPr>
              <a:t>летальных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исходов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связанных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, и 134 </a:t>
            </a:r>
            <a:r>
              <a:rPr lang="en-US" sz="1000" dirty="0" err="1">
                <a:solidFill>
                  <a:srgbClr val="5C5C5C"/>
                </a:solidFill>
              </a:rPr>
              <a:t>летальных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исхода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не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связанных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им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соответствовали</a:t>
            </a:r>
            <a:r>
              <a:rPr lang="en-US" sz="1000" dirty="0">
                <a:solidFill>
                  <a:srgbClr val="5C5C5C"/>
                </a:solidFill>
              </a:rPr>
              <a:t> 47 842 </a:t>
            </a:r>
            <a:r>
              <a:rPr lang="en-US" sz="1000" dirty="0" err="1">
                <a:solidFill>
                  <a:srgbClr val="5C5C5C"/>
                </a:solidFill>
              </a:rPr>
              <a:t>пациенто</a:t>
            </a:r>
            <a:r>
              <a:rPr lang="en-US" sz="1000" dirty="0">
                <a:solidFill>
                  <a:srgbClr val="5C5C5C"/>
                </a:solidFill>
              </a:rPr>
              <a:t>-</a:t>
            </a:r>
            <a:r>
              <a:rPr lang="ru-RU" sz="1000" dirty="0">
                <a:solidFill>
                  <a:srgbClr val="5C5C5C"/>
                </a:solidFill>
              </a:rPr>
              <a:t>года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наблюдения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Общая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частота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связанной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смертности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составляла</a:t>
            </a:r>
            <a:r>
              <a:rPr lang="en-US" sz="1000" dirty="0">
                <a:solidFill>
                  <a:srgbClr val="5C5C5C"/>
                </a:solidFill>
              </a:rPr>
              <a:t> 9,6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10 000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год</a:t>
            </a:r>
            <a:r>
              <a:rPr lang="en-US" sz="1000" dirty="0">
                <a:solidFill>
                  <a:srgbClr val="5C5C5C"/>
                </a:solidFill>
              </a:rPr>
              <a:t>.  </a:t>
            </a:r>
            <a:r>
              <a:rPr lang="en-US" sz="1000" dirty="0" err="1">
                <a:solidFill>
                  <a:srgbClr val="5C5C5C"/>
                </a:solidFill>
              </a:rPr>
              <a:t>Данный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показатель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частоты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сильно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отличался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зависимости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использования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фенотерола</a:t>
            </a:r>
            <a:r>
              <a:rPr lang="en-US" sz="1000" dirty="0">
                <a:solidFill>
                  <a:srgbClr val="5C5C5C"/>
                </a:solidFill>
              </a:rPr>
              <a:t>, альбутерола </a:t>
            </a:r>
            <a:r>
              <a:rPr lang="en-US" sz="1000" dirty="0" err="1">
                <a:solidFill>
                  <a:srgbClr val="5C5C5C"/>
                </a:solidFill>
              </a:rPr>
              <a:t>или</a:t>
            </a:r>
            <a:r>
              <a:rPr lang="en-US" sz="1000" dirty="0">
                <a:solidFill>
                  <a:srgbClr val="5C5C5C"/>
                </a:solidFill>
              </a:rPr>
              <a:t> глюкокортикостероидов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приема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внутрь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предшествующие</a:t>
            </a:r>
            <a:r>
              <a:rPr lang="en-US" sz="1000" dirty="0">
                <a:solidFill>
                  <a:srgbClr val="5C5C5C"/>
                </a:solidFill>
              </a:rPr>
              <a:t> 12 </a:t>
            </a:r>
            <a:r>
              <a:rPr lang="en-US" sz="1000" dirty="0" err="1">
                <a:solidFill>
                  <a:srgbClr val="5C5C5C"/>
                </a:solidFill>
              </a:rPr>
              <a:t>месяцев</a:t>
            </a:r>
            <a:r>
              <a:rPr lang="en-US" sz="1000" dirty="0">
                <a:solidFill>
                  <a:srgbClr val="5C5C5C"/>
                </a:solidFill>
              </a:rPr>
              <a:t>, а </a:t>
            </a:r>
            <a:r>
              <a:rPr lang="en-US" sz="1000" dirty="0" err="1">
                <a:solidFill>
                  <a:srgbClr val="5C5C5C"/>
                </a:solidFill>
              </a:rPr>
              <a:t>также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числа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госпитализаций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поводу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предшествующие</a:t>
            </a:r>
            <a:r>
              <a:rPr lang="en-US" sz="1000" dirty="0">
                <a:solidFill>
                  <a:srgbClr val="5C5C5C"/>
                </a:solidFill>
              </a:rPr>
              <a:t> 2 </a:t>
            </a:r>
            <a:r>
              <a:rPr lang="en-US" sz="1000" dirty="0" err="1">
                <a:solidFill>
                  <a:srgbClr val="5C5C5C"/>
                </a:solidFill>
              </a:rPr>
              <a:t>года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Показатель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частоты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статистически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значимо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возрастал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использовании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всех</a:t>
            </a:r>
            <a:r>
              <a:rPr lang="en-US" sz="1000" dirty="0">
                <a:solidFill>
                  <a:srgbClr val="5C5C5C"/>
                </a:solidFill>
              </a:rPr>
              <a:t> β-адреномиметиков, </a:t>
            </a:r>
            <a:r>
              <a:rPr lang="en-US" sz="1000" dirty="0" err="1">
                <a:solidFill>
                  <a:srgbClr val="5C5C5C"/>
                </a:solidFill>
              </a:rPr>
              <a:t>причем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большей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степени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фенотерола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чем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альбутерола. </a:t>
            </a:r>
            <a:r>
              <a:rPr lang="en-US" sz="1000" dirty="0" err="1">
                <a:solidFill>
                  <a:srgbClr val="5C5C5C"/>
                </a:solidFill>
              </a:rPr>
              <a:t>Кривые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зависимости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доза-эффект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точкой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перехода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показали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что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риск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летального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исхода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связанного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начинал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резко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возрастать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значении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потребления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ингаляционных</a:t>
            </a:r>
            <a:r>
              <a:rPr lang="en-US" sz="1000" dirty="0">
                <a:solidFill>
                  <a:srgbClr val="5C5C5C"/>
                </a:solidFill>
              </a:rPr>
              <a:t> β-адреномиметиков </a:t>
            </a:r>
            <a:r>
              <a:rPr lang="en-US" sz="1000" dirty="0" err="1">
                <a:solidFill>
                  <a:srgbClr val="5C5C5C"/>
                </a:solidFill>
              </a:rPr>
              <a:t>приблизительно</a:t>
            </a:r>
            <a:r>
              <a:rPr lang="en-US" sz="1000" dirty="0">
                <a:solidFill>
                  <a:srgbClr val="5C5C5C"/>
                </a:solidFill>
              </a:rPr>
              <a:t> 1,4 </a:t>
            </a:r>
            <a:r>
              <a:rPr lang="en-US" sz="1000" dirty="0" err="1">
                <a:solidFill>
                  <a:srgbClr val="5C5C5C"/>
                </a:solidFill>
              </a:rPr>
              <a:t>баллончика</a:t>
            </a:r>
            <a:r>
              <a:rPr lang="en-US" sz="1000" dirty="0">
                <a:solidFill>
                  <a:srgbClr val="5C5C5C"/>
                </a:solidFill>
              </a:rPr>
              <a:t> (</a:t>
            </a:r>
            <a:r>
              <a:rPr lang="en-US" sz="1000" dirty="0" err="1">
                <a:solidFill>
                  <a:srgbClr val="5C5C5C"/>
                </a:solidFill>
              </a:rPr>
              <a:t>по</a:t>
            </a:r>
            <a:r>
              <a:rPr lang="en-US" sz="1000" dirty="0">
                <a:solidFill>
                  <a:srgbClr val="5C5C5C"/>
                </a:solidFill>
              </a:rPr>
              <a:t> 20 000 </a:t>
            </a:r>
            <a:r>
              <a:rPr lang="en-US" sz="1000" dirty="0" err="1">
                <a:solidFill>
                  <a:srgbClr val="5C5C5C"/>
                </a:solidFill>
              </a:rPr>
              <a:t>мкг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каждый</a:t>
            </a:r>
            <a:r>
              <a:rPr lang="en-US" sz="1000" dirty="0">
                <a:solidFill>
                  <a:srgbClr val="5C5C5C"/>
                </a:solidFill>
              </a:rPr>
              <a:t>) в </a:t>
            </a:r>
            <a:r>
              <a:rPr lang="en-US" sz="1000" dirty="0" err="1">
                <a:solidFill>
                  <a:srgbClr val="5C5C5C"/>
                </a:solidFill>
              </a:rPr>
              <a:t>месяц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что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соответствует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рекомендованному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предельному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значению</a:t>
            </a:r>
            <a:r>
              <a:rPr lang="en-US" sz="1000" dirty="0">
                <a:solidFill>
                  <a:srgbClr val="5C5C5C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1000" b="1" dirty="0" err="1">
                <a:solidFill>
                  <a:srgbClr val="5C5C5C"/>
                </a:solidFill>
              </a:rPr>
              <a:t>Suissa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b="1" dirty="0">
                <a:solidFill>
                  <a:srgbClr val="5C5C5C"/>
                </a:solidFill>
              </a:rPr>
              <a:t>2000</a:t>
            </a:r>
            <a:r>
              <a:rPr lang="en-US" sz="1000" dirty="0">
                <a:solidFill>
                  <a:srgbClr val="5C5C5C"/>
                </a:solidFill>
              </a:rPr>
              <a:t> – </a:t>
            </a:r>
            <a:r>
              <a:rPr lang="en-US" sz="1000" dirty="0" err="1">
                <a:solidFill>
                  <a:srgbClr val="5C5C5C"/>
                </a:solidFill>
              </a:rPr>
              <a:t>Базы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данных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здравоохранения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провинции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Саскачеван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использовались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формирования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популяционной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все</a:t>
            </a:r>
            <a:r>
              <a:rPr lang="ru-RU" sz="1000" dirty="0" err="1">
                <a:solidFill>
                  <a:srgbClr val="5C5C5C"/>
                </a:solidFill>
              </a:rPr>
              <a:t>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возрасте</a:t>
            </a:r>
            <a:r>
              <a:rPr lang="en-US" sz="1000" dirty="0">
                <a:solidFill>
                  <a:srgbClr val="5C5C5C"/>
                </a:solidFill>
              </a:rPr>
              <a:t> 5-44 </a:t>
            </a:r>
            <a:r>
              <a:rPr lang="en-US" sz="1000" dirty="0" err="1">
                <a:solidFill>
                  <a:srgbClr val="5C5C5C"/>
                </a:solidFill>
              </a:rPr>
              <a:t>лет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использовавших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средства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лечения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период</a:t>
            </a:r>
            <a:r>
              <a:rPr lang="en-US" sz="1000" dirty="0">
                <a:solidFill>
                  <a:srgbClr val="5C5C5C"/>
                </a:solidFill>
              </a:rPr>
              <a:t> с 1975 </a:t>
            </a:r>
            <a:r>
              <a:rPr lang="en-US" sz="1000" dirty="0" err="1">
                <a:solidFill>
                  <a:srgbClr val="5C5C5C"/>
                </a:solidFill>
              </a:rPr>
              <a:t>по</a:t>
            </a:r>
            <a:r>
              <a:rPr lang="en-US" sz="1000" dirty="0">
                <a:solidFill>
                  <a:srgbClr val="5C5C5C"/>
                </a:solidFill>
              </a:rPr>
              <a:t> 1991 </a:t>
            </a:r>
            <a:r>
              <a:rPr lang="en-US" sz="1000" dirty="0" err="1">
                <a:solidFill>
                  <a:srgbClr val="5C5C5C"/>
                </a:solidFill>
              </a:rPr>
              <a:t>год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Данные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этой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группы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лиц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отслеживались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конца</a:t>
            </a:r>
            <a:r>
              <a:rPr lang="en-US" sz="1000" dirty="0">
                <a:solidFill>
                  <a:srgbClr val="5C5C5C"/>
                </a:solidFill>
              </a:rPr>
              <a:t> 1997 </a:t>
            </a:r>
            <a:r>
              <a:rPr lang="en-US" sz="1000" dirty="0" err="1">
                <a:solidFill>
                  <a:srgbClr val="5C5C5C"/>
                </a:solidFill>
              </a:rPr>
              <a:t>года</a:t>
            </a:r>
            <a:r>
              <a:rPr lang="en-US" sz="1000" dirty="0">
                <a:solidFill>
                  <a:srgbClr val="5C5C5C"/>
                </a:solidFill>
              </a:rPr>
              <a:t>, 55 </a:t>
            </a:r>
            <a:r>
              <a:rPr lang="en-US" sz="1000" dirty="0" err="1">
                <a:solidFill>
                  <a:srgbClr val="5C5C5C"/>
                </a:solidFill>
              </a:rPr>
              <a:t>дня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рождения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смерти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эмиграции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или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прекращения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покрытия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медицинского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страхования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проведено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когортное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исследование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случай-контроль</a:t>
            </a:r>
            <a:r>
              <a:rPr lang="en-US" sz="1000" dirty="0">
                <a:solidFill>
                  <a:srgbClr val="5C5C5C"/>
                </a:solidFill>
              </a:rPr>
              <a:t>, в </a:t>
            </a:r>
            <a:r>
              <a:rPr lang="en-US" sz="1000" dirty="0" err="1">
                <a:solidFill>
                  <a:srgbClr val="5C5C5C"/>
                </a:solidFill>
              </a:rPr>
              <a:t>котором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лицам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умершим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причине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подбирался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пару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контрольный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случай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рамках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когорты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зависимости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продолжительности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наблюдения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момент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рассматриваемого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пациента</a:t>
            </a:r>
            <a:r>
              <a:rPr lang="en-US" sz="1000" dirty="0">
                <a:solidFill>
                  <a:srgbClr val="5C5C5C"/>
                </a:solidFill>
              </a:rPr>
              <a:t> (</a:t>
            </a:r>
            <a:r>
              <a:rPr lang="en-US" sz="1000" dirty="0" err="1">
                <a:solidFill>
                  <a:srgbClr val="5C5C5C"/>
                </a:solidFill>
              </a:rPr>
              <a:t>индексная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дата</a:t>
            </a:r>
            <a:r>
              <a:rPr lang="en-US" sz="1000" dirty="0">
                <a:solidFill>
                  <a:srgbClr val="5C5C5C"/>
                </a:solidFill>
              </a:rPr>
              <a:t>), </a:t>
            </a:r>
            <a:r>
              <a:rPr lang="en-US" sz="1000" dirty="0" err="1">
                <a:solidFill>
                  <a:srgbClr val="5C5C5C"/>
                </a:solidFill>
              </a:rPr>
              <a:t>даты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включения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исследование</a:t>
            </a:r>
            <a:r>
              <a:rPr lang="en-US" sz="1000" dirty="0">
                <a:solidFill>
                  <a:srgbClr val="5C5C5C"/>
                </a:solidFill>
              </a:rPr>
              <a:t> и </a:t>
            </a:r>
            <a:r>
              <a:rPr lang="en-US" sz="1000" dirty="0" err="1">
                <a:solidFill>
                  <a:srgbClr val="5C5C5C"/>
                </a:solidFill>
              </a:rPr>
              <a:t>степени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тяжести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Когорта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включала</a:t>
            </a:r>
            <a:r>
              <a:rPr lang="en-US" sz="1000" dirty="0">
                <a:solidFill>
                  <a:srgbClr val="5C5C5C"/>
                </a:solidFill>
              </a:rPr>
              <a:t> 30 569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отмеченных</a:t>
            </a:r>
            <a:r>
              <a:rPr lang="en-US" sz="1000" dirty="0">
                <a:solidFill>
                  <a:srgbClr val="5C5C5C"/>
                </a:solidFill>
              </a:rPr>
              <a:t> 562 </a:t>
            </a:r>
            <a:r>
              <a:rPr lang="en-US" sz="1000" dirty="0" err="1">
                <a:solidFill>
                  <a:srgbClr val="5C5C5C"/>
                </a:solidFill>
              </a:rPr>
              <a:t>смертей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77 в </a:t>
            </a:r>
            <a:r>
              <a:rPr lang="en-US" sz="1000" dirty="0" err="1">
                <a:solidFill>
                  <a:srgbClr val="5C5C5C"/>
                </a:solidFill>
              </a:rPr>
              <a:t>качестве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причины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указана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бронхиальная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астма</a:t>
            </a:r>
            <a:r>
              <a:rPr lang="en-US" sz="1000" dirty="0">
                <a:solidFill>
                  <a:srgbClr val="5C5C5C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1000" dirty="0" err="1">
                <a:solidFill>
                  <a:srgbClr val="5C5C5C"/>
                </a:solidFill>
              </a:rPr>
              <a:t>Мы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сопоставили</a:t>
            </a:r>
            <a:r>
              <a:rPr lang="en-US" sz="1000" dirty="0">
                <a:solidFill>
                  <a:srgbClr val="5C5C5C"/>
                </a:solidFill>
              </a:rPr>
              <a:t> 66 </a:t>
            </a:r>
            <a:r>
              <a:rPr lang="en-US" sz="1000" dirty="0" err="1">
                <a:solidFill>
                  <a:srgbClr val="5C5C5C"/>
                </a:solidFill>
              </a:rPr>
              <a:t>летальных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исходов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связанных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которых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были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наличии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полные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данные</a:t>
            </a:r>
            <a:r>
              <a:rPr lang="en-US" sz="1000" dirty="0">
                <a:solidFill>
                  <a:srgbClr val="5C5C5C"/>
                </a:solidFill>
              </a:rPr>
              <a:t>, с 2681 </a:t>
            </a:r>
            <a:r>
              <a:rPr lang="en-US" sz="1000" dirty="0" err="1">
                <a:solidFill>
                  <a:srgbClr val="5C5C5C"/>
                </a:solidFill>
              </a:rPr>
              <a:t>контрольным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случаем</a:t>
            </a:r>
            <a:r>
              <a:rPr lang="en-US" sz="1000" dirty="0">
                <a:solidFill>
                  <a:srgbClr val="5C5C5C"/>
                </a:solidFill>
              </a:rPr>
              <a:t>. В 53% </a:t>
            </a:r>
            <a:r>
              <a:rPr lang="en-US" sz="1000" dirty="0" err="1">
                <a:solidFill>
                  <a:srgbClr val="5C5C5C"/>
                </a:solidFill>
              </a:rPr>
              <a:t>рассматриваемых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случаев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летального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исхода</a:t>
            </a:r>
            <a:r>
              <a:rPr lang="en-US" sz="1000" dirty="0">
                <a:solidFill>
                  <a:srgbClr val="5C5C5C"/>
                </a:solidFill>
              </a:rPr>
              <a:t> и в 46 % </a:t>
            </a:r>
            <a:r>
              <a:rPr lang="en-US" sz="1000" dirty="0" err="1">
                <a:solidFill>
                  <a:srgbClr val="5C5C5C"/>
                </a:solidFill>
              </a:rPr>
              <a:t>контрольных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случаев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пациенты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принимали</a:t>
            </a:r>
            <a:r>
              <a:rPr lang="en-US" sz="1000" dirty="0">
                <a:solidFill>
                  <a:srgbClr val="5C5C5C"/>
                </a:solidFill>
              </a:rPr>
              <a:t> ИГКС в </a:t>
            </a:r>
            <a:r>
              <a:rPr lang="en-US" sz="1000" dirty="0" err="1">
                <a:solidFill>
                  <a:srgbClr val="5C5C5C"/>
                </a:solidFill>
              </a:rPr>
              <a:t>предшествующий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год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чаще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всего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низкую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дозу</a:t>
            </a:r>
            <a:r>
              <a:rPr lang="en-US" sz="1000" dirty="0">
                <a:solidFill>
                  <a:srgbClr val="5C5C5C"/>
                </a:solidFill>
              </a:rPr>
              <a:t> беклометазона. </a:t>
            </a:r>
            <a:r>
              <a:rPr lang="en-US" sz="1000" dirty="0" err="1">
                <a:solidFill>
                  <a:srgbClr val="5C5C5C"/>
                </a:solidFill>
              </a:rPr>
              <a:t>Среднее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количество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баллончиков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составляло</a:t>
            </a:r>
            <a:r>
              <a:rPr lang="en-US" sz="1000" dirty="0">
                <a:solidFill>
                  <a:srgbClr val="5C5C5C"/>
                </a:solidFill>
              </a:rPr>
              <a:t> 1,18 в </a:t>
            </a:r>
            <a:r>
              <a:rPr lang="en-US" sz="1000" dirty="0" err="1">
                <a:solidFill>
                  <a:srgbClr val="5C5C5C"/>
                </a:solidFill>
              </a:rPr>
              <a:t>случае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умерших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 и 1,57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контрольных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случаев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основании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непрерывного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анализа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доза-эффект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рассчитано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что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показатель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частоты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смертности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снижался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21% с </a:t>
            </a:r>
            <a:r>
              <a:rPr lang="en-US" sz="1000" dirty="0" err="1">
                <a:solidFill>
                  <a:srgbClr val="5C5C5C"/>
                </a:solidFill>
              </a:rPr>
              <a:t>каждым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дополнительным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баллончиком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ингаляционного</a:t>
            </a:r>
            <a:r>
              <a:rPr lang="en-US" sz="1000" dirty="0">
                <a:solidFill>
                  <a:srgbClr val="5C5C5C"/>
                </a:solidFill>
              </a:rPr>
              <a:t> глюкокортикостероида, </a:t>
            </a:r>
            <a:r>
              <a:rPr lang="en-US" sz="1000" dirty="0" err="1">
                <a:solidFill>
                  <a:srgbClr val="5C5C5C"/>
                </a:solidFill>
              </a:rPr>
              <a:t>использованным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за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предшествующий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год</a:t>
            </a:r>
            <a:r>
              <a:rPr lang="en-US" sz="1000" dirty="0">
                <a:solidFill>
                  <a:srgbClr val="5C5C5C"/>
                </a:solidFill>
              </a:rPr>
              <a:t> (</a:t>
            </a:r>
            <a:r>
              <a:rPr lang="en-US" sz="1000" dirty="0" err="1">
                <a:solidFill>
                  <a:srgbClr val="5C5C5C"/>
                </a:solidFill>
              </a:rPr>
              <a:t>скорректированный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относительный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риск</a:t>
            </a:r>
            <a:r>
              <a:rPr lang="en-US" sz="1000" dirty="0">
                <a:solidFill>
                  <a:srgbClr val="5C5C5C"/>
                </a:solidFill>
              </a:rPr>
              <a:t>, 0,79; 95% </a:t>
            </a:r>
            <a:r>
              <a:rPr lang="en-US" sz="1000" dirty="0" err="1">
                <a:solidFill>
                  <a:srgbClr val="5C5C5C"/>
                </a:solidFill>
              </a:rPr>
              <a:t>доверительный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интервал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</a:t>
            </a:r>
            <a:r>
              <a:rPr lang="en-US" sz="1000" dirty="0">
                <a:solidFill>
                  <a:srgbClr val="5C5C5C"/>
                </a:solidFill>
              </a:rPr>
              <a:t> 0,65 </a:t>
            </a:r>
            <a:r>
              <a:rPr lang="en-US" sz="1000" dirty="0" err="1">
                <a:solidFill>
                  <a:srgbClr val="5C5C5C"/>
                </a:solidFill>
              </a:rPr>
              <a:t>до</a:t>
            </a:r>
            <a:r>
              <a:rPr lang="en-US" sz="1000" dirty="0">
                <a:solidFill>
                  <a:srgbClr val="5C5C5C"/>
                </a:solidFill>
              </a:rPr>
              <a:t> 0,97). </a:t>
            </a:r>
          </a:p>
          <a:p>
            <a:pPr>
              <a:spcBef>
                <a:spcPct val="0"/>
              </a:spcBef>
            </a:pPr>
            <a:r>
              <a:rPr lang="en-US" sz="1000" dirty="0">
                <a:solidFill>
                  <a:srgbClr val="5C5C5C"/>
                </a:solidFill>
              </a:rPr>
              <a:t>В </a:t>
            </a:r>
            <a:r>
              <a:rPr lang="en-US" sz="1000" dirty="0" err="1">
                <a:solidFill>
                  <a:srgbClr val="5C5C5C"/>
                </a:solidFill>
              </a:rPr>
              <a:t>течение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первых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трех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месяцев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после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прекращения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использования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ингаляционных</a:t>
            </a:r>
            <a:r>
              <a:rPr lang="en-US" sz="1000" dirty="0">
                <a:solidFill>
                  <a:srgbClr val="5C5C5C"/>
                </a:solidFill>
              </a:rPr>
              <a:t> глюкокортикостероидов </a:t>
            </a:r>
            <a:r>
              <a:rPr lang="en-US" sz="1000" dirty="0" err="1">
                <a:solidFill>
                  <a:srgbClr val="5C5C5C"/>
                </a:solidFill>
              </a:rPr>
              <a:t>показатель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частоты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смертности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астмы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выше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чем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аналогичный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показатель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среди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продолжавших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использовать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данные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препараты</a:t>
            </a:r>
            <a:r>
              <a:rPr lang="en-US" sz="1000" dirty="0">
                <a:solidFill>
                  <a:srgbClr val="5C5C5C"/>
                </a:solidFill>
              </a:rPr>
              <a:t>.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8EA3A35-135D-4A8C-A70E-EF983489C31D}" type="slidenum">
              <a:rPr lang="en-US">
                <a:solidFill>
                  <a:srgbClr val="5C5C5C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en-US">
              <a:solidFill>
                <a:srgbClr val="5C5C5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60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DA2E-C043-45F9-906D-55EB81E2499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0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5C5C5C"/>
                </a:solidFill>
              </a:rPr>
              <a:t>Данная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схема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наглядно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демонстрирует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как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происходило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продолжается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настоящее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время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развитие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направлений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лечения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. </a:t>
            </a:r>
            <a:r>
              <a:rPr lang="en-US" dirty="0" err="1">
                <a:solidFill>
                  <a:srgbClr val="5C5C5C"/>
                </a:solidFill>
              </a:rPr>
              <a:t>Если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изначально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боролась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только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бронхоспазмом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то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мере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развития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лечение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стало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направлено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на</a:t>
            </a:r>
            <a:r>
              <a:rPr lang="en-US" dirty="0">
                <a:solidFill>
                  <a:srgbClr val="5C5C5C"/>
                </a:solidFill>
              </a:rPr>
              <a:t> первопричинные </a:t>
            </a:r>
            <a:r>
              <a:rPr lang="en-US" dirty="0" err="1">
                <a:solidFill>
                  <a:srgbClr val="5C5C5C"/>
                </a:solidFill>
              </a:rPr>
              <a:t>воспалительные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процессы</a:t>
            </a:r>
            <a:r>
              <a:rPr lang="en-US" dirty="0">
                <a:solidFill>
                  <a:srgbClr val="5C5C5C"/>
                </a:solidFill>
              </a:rPr>
              <a:t>. С </a:t>
            </a:r>
            <a:r>
              <a:rPr lang="en-US" dirty="0" err="1">
                <a:solidFill>
                  <a:srgbClr val="5C5C5C"/>
                </a:solidFill>
              </a:rPr>
              <a:t>улучшением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понимания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патофизиологических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процессов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лежащих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основе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бронхиальной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астмы</a:t>
            </a:r>
            <a:r>
              <a:rPr lang="en-US" dirty="0">
                <a:solidFill>
                  <a:srgbClr val="5C5C5C"/>
                </a:solidFill>
              </a:rPr>
              <a:t>, и </a:t>
            </a:r>
            <a:r>
              <a:rPr lang="en-US" dirty="0" err="1">
                <a:solidFill>
                  <a:srgbClr val="5C5C5C"/>
                </a:solidFill>
              </a:rPr>
              <a:t>выделением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потенциальных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молекул-мишеней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en-US" dirty="0" err="1">
                <a:solidFill>
                  <a:srgbClr val="5C5C5C"/>
                </a:solidFill>
              </a:rPr>
              <a:t>таких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как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например</a:t>
            </a:r>
            <a:r>
              <a:rPr lang="en-US" dirty="0">
                <a:solidFill>
                  <a:srgbClr val="5C5C5C"/>
                </a:solidFill>
              </a:rPr>
              <a:t>, ИЛ-5) </a:t>
            </a:r>
            <a:r>
              <a:rPr lang="en-US" dirty="0" err="1">
                <a:solidFill>
                  <a:srgbClr val="5C5C5C"/>
                </a:solidFill>
              </a:rPr>
              <a:t>стали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появляться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инновационные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биологические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препараты</a:t>
            </a:r>
            <a:r>
              <a:rPr lang="en-US" dirty="0">
                <a:solidFill>
                  <a:srgbClr val="5C5C5C"/>
                </a:solidFill>
              </a:rPr>
              <a:t>. В </a:t>
            </a:r>
            <a:r>
              <a:rPr lang="en-US" dirty="0" err="1">
                <a:solidFill>
                  <a:srgbClr val="5C5C5C"/>
                </a:solidFill>
              </a:rPr>
              <a:t>сочетании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более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чувствительными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диагностическими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технологиями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они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подготовят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почву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внедрения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стратегий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персонализированной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терапии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подобранной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соответствии</a:t>
            </a:r>
            <a:r>
              <a:rPr lang="en-US" dirty="0">
                <a:solidFill>
                  <a:srgbClr val="5C5C5C"/>
                </a:solidFill>
              </a:rPr>
              <a:t> с эндотипом </a:t>
            </a:r>
            <a:r>
              <a:rPr lang="en-US" dirty="0" err="1">
                <a:solidFill>
                  <a:srgbClr val="5C5C5C"/>
                </a:solidFill>
              </a:rPr>
              <a:t>пациента</a:t>
            </a:r>
            <a:r>
              <a:rPr lang="en-US" dirty="0">
                <a:solidFill>
                  <a:srgbClr val="5C5C5C"/>
                </a:solidFill>
              </a:rPr>
              <a:t>. В </a:t>
            </a:r>
            <a:r>
              <a:rPr lang="en-US" dirty="0" err="1">
                <a:solidFill>
                  <a:srgbClr val="5C5C5C"/>
                </a:solidFill>
              </a:rPr>
              <a:t>перспективе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сможем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уйти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необходимости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контролировать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симптомы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заболевания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добиться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устойчивой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модификации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течения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заболевания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создающей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условия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продолжительной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ремиссии</a:t>
            </a:r>
            <a:r>
              <a:rPr lang="en-US" dirty="0">
                <a:solidFill>
                  <a:srgbClr val="5C5C5C"/>
                </a:solidFill>
              </a:rPr>
              <a:t>, а </a:t>
            </a:r>
            <a:r>
              <a:rPr lang="en-US" dirty="0" err="1">
                <a:solidFill>
                  <a:srgbClr val="5C5C5C"/>
                </a:solidFill>
              </a:rPr>
              <a:t>возможно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даже</a:t>
            </a:r>
            <a:r>
              <a:rPr lang="en-US" dirty="0">
                <a:solidFill>
                  <a:srgbClr val="5C5C5C"/>
                </a:solidFill>
              </a:rPr>
              <a:t> и </a:t>
            </a:r>
            <a:r>
              <a:rPr lang="en-US" dirty="0" err="1">
                <a:solidFill>
                  <a:srgbClr val="5C5C5C"/>
                </a:solidFill>
              </a:rPr>
              <a:t>излечения</a:t>
            </a:r>
            <a:r>
              <a:rPr lang="en-US" dirty="0">
                <a:solidFill>
                  <a:srgbClr val="5C5C5C"/>
                </a:solidFill>
              </a:rPr>
              <a:t>.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62D0E6-3C88-4D13-A1E0-2EDC618D1918}" type="slidenum">
              <a:rPr lang="en-US">
                <a:solidFill>
                  <a:srgbClr val="5C5C5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20</a:t>
            </a:fld>
            <a:endParaRPr lang="en-US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0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Известный</a:t>
            </a:r>
            <a:r>
              <a:rPr lang="ru-RU" baseline="0" dirty="0"/>
              <a:t> американский детский хирург и организатор здравоохранения. Работал военным хирургом, был вице-адмиралом, главный хирург США с 1982-89 гг. Активно боролся за права детей-инвалидов. Умер в возрасте 93 лет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9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1"/>
          <p:cNvSpPr/>
          <p:nvPr userDrawn="1"/>
        </p:nvSpPr>
        <p:spPr>
          <a:xfrm>
            <a:off x="0" y="6394451"/>
            <a:ext cx="9357784" cy="2714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it-IT" sz="1800">
              <a:solidFill>
                <a:prstClr val="white"/>
              </a:solidFill>
            </a:endParaRPr>
          </a:p>
        </p:txBody>
      </p:sp>
      <p:cxnSp>
        <p:nvCxnSpPr>
          <p:cNvPr id="5" name="Connettore 1 12"/>
          <p:cNvCxnSpPr>
            <a:cxnSpLocks noChangeShapeType="1"/>
          </p:cNvCxnSpPr>
          <p:nvPr userDrawn="1"/>
        </p:nvCxnSpPr>
        <p:spPr bwMode="auto">
          <a:xfrm>
            <a:off x="766234" y="874713"/>
            <a:ext cx="10659533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84" y="6423025"/>
            <a:ext cx="143933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18" y="293139"/>
            <a:ext cx="10761503" cy="482825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18" y="1013559"/>
            <a:ext cx="10761503" cy="52495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SMOC 14-15/02/2017</a:t>
            </a:r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E7A217-CB72-4015-AC43-23C466A8E58F}" type="slidenum">
              <a:rPr lang="it-IT" altLang="ru-RU"/>
              <a:pPr/>
              <a:t>‹#›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24664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92" y="86399"/>
            <a:ext cx="11159820" cy="899985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9367"/>
            <a:ext cx="10972800" cy="499095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3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14792" y="86399"/>
            <a:ext cx="11159820" cy="8999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8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795590" y="1460311"/>
            <a:ext cx="10595740" cy="4017560"/>
          </a:xfrm>
        </p:spPr>
        <p:txBody>
          <a:bodyPr tIns="0" rIns="0" bIns="0" numCol="2" spcCol="720000">
            <a:noAutofit/>
          </a:bodyPr>
          <a:lstStyle>
            <a:lvl1pPr marL="177800" indent="-177800">
              <a:buClr>
                <a:schemeClr val="accent1"/>
              </a:buClr>
              <a:buFont typeface="Arial" charset="0"/>
              <a:buChar char="•"/>
              <a:defRPr/>
            </a:lvl1pPr>
            <a:lvl2pPr marL="449263" indent="-271463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628650" indent="-179388">
              <a:buClr>
                <a:schemeClr val="accent1"/>
              </a:buClr>
              <a:buFont typeface="Arial" charset="0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 charset="0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40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Z_SYMBOL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91900" y="6199188"/>
            <a:ext cx="469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92" y="86399"/>
            <a:ext cx="11159820" cy="899985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6663"/>
            <a:ext cx="10972800" cy="496366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50731" y="6478153"/>
            <a:ext cx="11231670" cy="260851"/>
          </a:xfrm>
        </p:spPr>
        <p:txBody>
          <a:bodyPr tIns="0" rIns="0" bIns="0" anchor="b"/>
          <a:lstStyle>
            <a:lvl1pPr marL="0" indent="0">
              <a:buNone/>
              <a:defRPr sz="1050"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14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C1E9-0011-41ED-88E2-E54D1946D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0E24-2595-4021-BB48-B594F37BA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03630-A087-4D2A-BD50-A67101C7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C7E4-DFC5-4718-94B2-59D799E4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5129-5BDD-493C-9389-E631FD64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8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0879-87EF-4848-B2C3-76C3AF38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E652-6724-4903-B517-6B45C7E5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A685-5898-43C3-B215-A4CE6ED4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0F4AD-ECAD-4532-A7B1-CB7E31B8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A52D-FA25-4919-8943-66977A90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1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4E9B-4009-4EAD-932F-74BB9C02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B32CD-E360-4B33-93A3-254123E4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F835-EA42-48CA-B1F4-D99A3362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5414-73F1-4C68-BE33-F733FE23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1218E-CDDD-4F68-940F-CC6F161B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5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459D-211F-462D-9B9D-877C84C7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30DE-C69E-440E-B252-1F441D412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06186-CA9D-4C66-BA04-F109BFB9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49F48-56A0-4997-9891-6735D9F2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37374-06C5-487F-A026-480E44D3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C7494-A161-4FE3-AA37-148DC137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6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6550-456E-44C1-9AE3-60273802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CE526-7728-4EB7-8A1B-EDE95AD35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064EC-C188-4511-A68F-293C2FD70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B02D3-79FB-4CE4-83EB-37AA56486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B7405-BCDC-42AE-B98E-BC43B29E1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E3AC6-74AC-40A1-8C6F-2EB56065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1B0C7-FC66-43E9-A5F7-EDE33BB2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FBDC0-5E5F-4230-845F-769C03EA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7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C992-53C4-45B5-BFAB-536675B2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4E3EF-D059-45E8-A74E-A56F3508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891F0-8426-42B9-8C44-B0437BB6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B2B91-DE65-4E2A-A550-B015DC50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75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0F32C-76F8-4634-BADC-EF2E9B11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D5043-D257-43CF-8403-196609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322F-CACF-47F7-8974-C27A2DC8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E9C-20BE-4DAC-B681-49542D0E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C912-36E2-4D65-8336-48D76B96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8BAF-86AB-4013-8A05-EF1CF2EE7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2B230-D48B-4B46-8F9E-8519AF97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AE5A0-491E-4B75-BB6F-ADC03C58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6B64B-1A4F-4020-B55C-D1EA75DD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65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6596-67BF-4FF8-B5B3-1886CAB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BEB02-BFFA-4694-8CB7-310883B9D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67E64-8A62-4E90-99F3-F8E48CD97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5C6F7-BCC1-431A-B8B0-E1E76E96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FA1F6-8E32-4899-8945-6EC110B0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23A3C-2947-43EB-9DE6-1934A806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8717-69F0-4E73-8BCD-907F5929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3E45B-A695-4950-A6C6-07B411E5E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1FA6-78C7-4F38-9372-8BF63B15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71D-D201-4C6B-89DC-78318B1C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DC08-DE85-4D26-8FD8-1386D3A9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32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606C5-E05C-4D6A-B123-B83C10E45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0C159-52EE-4D07-9A99-6D20E099A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8AC9F-8B88-48B8-AD44-5280D1F3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AD8-0BB9-466D-83AA-59636399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D036-440B-4CB0-80C4-58F57B10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30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86" y="274663"/>
            <a:ext cx="11220449" cy="511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12809" y="784817"/>
            <a:ext cx="11222400" cy="51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27" y="1760400"/>
            <a:ext cx="8942400" cy="44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9E49-6295-4F8D-A12A-AA8B9F363B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817035" y="6354775"/>
            <a:ext cx="441536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5232400" y="6354775"/>
            <a:ext cx="5759451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2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71" y="234865"/>
            <a:ext cx="11725484" cy="2983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673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ertical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7400" y="3570288"/>
            <a:ext cx="704851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1" y="142852"/>
            <a:ext cx="10388600" cy="1573200"/>
          </a:xfrm>
        </p:spPr>
        <p:txBody>
          <a:bodyPr anchor="b" anchorCtr="0"/>
          <a:lstStyle>
            <a:lvl1pPr>
              <a:lnSpc>
                <a:spcPct val="100000"/>
              </a:lnSpc>
              <a:defRPr sz="4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12753" y="3390912"/>
            <a:ext cx="10064780" cy="1752600"/>
          </a:xfrm>
        </p:spPr>
        <p:txBody>
          <a:bodyPr/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Event/Speaker title</a:t>
            </a:r>
            <a:br>
              <a:rPr lang="en-US" dirty="0"/>
            </a:br>
            <a:r>
              <a:rPr lang="en-US" dirty="0"/>
              <a:t>00 Month Year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3351" y="1714488"/>
            <a:ext cx="10394351" cy="1573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6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add Secondary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9200" y="5648400"/>
            <a:ext cx="4617600" cy="63360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400"/>
            </a:lvl1pPr>
          </a:lstStyle>
          <a:p>
            <a:r>
              <a:rPr lang="en-GB" dirty="0"/>
              <a:t>Click icon to add classification from picture folder ‘AZ Graphics’</a:t>
            </a:r>
          </a:p>
        </p:txBody>
      </p:sp>
    </p:spTree>
    <p:extLst>
      <p:ext uri="{BB962C8B-B14F-4D97-AF65-F5344CB8AC3E}">
        <p14:creationId xmlns:p14="http://schemas.microsoft.com/office/powerpoint/2010/main" val="418489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06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08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9100" y="1760538"/>
            <a:ext cx="8940800" cy="4425951"/>
          </a:xfrm>
        </p:spPr>
        <p:txBody>
          <a:bodyPr/>
          <a:lstStyle>
            <a:lvl1pPr marL="266393" indent="-266393">
              <a:buClr>
                <a:schemeClr val="tx2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600">
                <a:latin typeface="Arial" pitchFamily="34" charset="0"/>
                <a:cs typeface="Arial" pitchFamily="34" charset="0"/>
              </a:defRPr>
            </a:lvl4pPr>
            <a:lvl5pPr marL="622784">
              <a:defRPr sz="16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5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00000" y="1760400"/>
            <a:ext cx="5280000" cy="3960000"/>
          </a:xfrm>
        </p:spPr>
        <p:txBody>
          <a:bodyPr/>
          <a:lstStyle>
            <a:lvl1pPr marL="179996" indent="-179996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2800" y="1760400"/>
            <a:ext cx="5280000" cy="3960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33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2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00000" y="1760400"/>
            <a:ext cx="5280000" cy="1872000"/>
          </a:xfrm>
        </p:spPr>
        <p:txBody>
          <a:bodyPr/>
          <a:lstStyle>
            <a:lvl1pPr marL="179996" indent="-179996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2800" y="1760400"/>
            <a:ext cx="5280000" cy="3960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6003987" y="3848103"/>
            <a:ext cx="5280000" cy="1872000"/>
          </a:xfrm>
        </p:spPr>
        <p:txBody>
          <a:bodyPr/>
          <a:lstStyle>
            <a:lvl1pPr marL="179996" indent="-179996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00000" y="1760400"/>
            <a:ext cx="5280000" cy="3960000"/>
          </a:xfrm>
        </p:spPr>
        <p:txBody>
          <a:bodyPr/>
          <a:lstStyle>
            <a:lvl1pPr marL="179996" indent="-179996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/>
          </p:nvPr>
        </p:nvSpPr>
        <p:spPr>
          <a:xfrm>
            <a:off x="412800" y="1760400"/>
            <a:ext cx="5280000" cy="3960000"/>
          </a:xfrm>
        </p:spPr>
        <p:txBody>
          <a:bodyPr/>
          <a:lstStyle>
            <a:lvl1pPr marL="179996" indent="-179996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68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17600" y="1760400"/>
            <a:ext cx="3566400" cy="3960000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4358400" y="1760400"/>
            <a:ext cx="3566400" cy="3960000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8294400" y="1760400"/>
            <a:ext cx="3566400" cy="3960000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58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17600" y="3714752"/>
            <a:ext cx="89424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2800" y="1760401"/>
            <a:ext cx="8942400" cy="1811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17600" y="3714752"/>
            <a:ext cx="52800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191251" y="3714752"/>
            <a:ext cx="52800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2800" y="1760401"/>
            <a:ext cx="8942400" cy="1811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70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17600" y="3714752"/>
            <a:ext cx="35664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4358400" y="3714752"/>
            <a:ext cx="35664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8294400" y="3714752"/>
            <a:ext cx="35664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2800" y="1760401"/>
            <a:ext cx="8942400" cy="1811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5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5302197" cy="1082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86539" y="0"/>
            <a:ext cx="590546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12800" y="1760400"/>
            <a:ext cx="5280000" cy="3960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0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12800" y="1760401"/>
            <a:ext cx="11207739" cy="1811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3594584"/>
            <a:ext cx="12192000" cy="3240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6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2800" y="274639"/>
            <a:ext cx="11220451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 of contents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342891" indent="-342891">
              <a:buClrTx/>
              <a:buFont typeface="+mj-lt"/>
              <a:buAutoNum type="arabicPeriod"/>
              <a:defRPr b="1">
                <a:latin typeface="Arial" pitchFamily="34" charset="0"/>
                <a:cs typeface="Arial" pitchFamily="34" charset="0"/>
              </a:defRPr>
            </a:lvl1pPr>
            <a:lvl2pPr marL="719982" indent="-179996">
              <a:defRPr sz="1600" baseline="0">
                <a:latin typeface="Arial" pitchFamily="34" charset="0"/>
                <a:cs typeface="Arial" pitchFamily="34" charset="0"/>
              </a:defRPr>
            </a:lvl2pPr>
            <a:lvl3pPr marL="899978"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Section one</a:t>
            </a:r>
          </a:p>
          <a:p>
            <a:pPr lvl="1"/>
            <a:r>
              <a:rPr lang="en-US" dirty="0"/>
              <a:t>Item one</a:t>
            </a:r>
          </a:p>
          <a:p>
            <a:pPr lvl="2"/>
            <a:r>
              <a:rPr lang="en-US" dirty="0"/>
              <a:t>Sub item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4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2800" y="274639"/>
            <a:ext cx="11220451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Author | 00 Month Year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830051"/>
                </a:solidFill>
              </a:rPr>
              <a:t>Set area descriptor | Sub level 1</a:t>
            </a:r>
            <a:endParaRPr lang="sv-SE" dirty="0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74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432344" y="6670886"/>
            <a:ext cx="1714499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sz="900" b="1" dirty="0">
                <a:solidFill>
                  <a:srgbClr val="2D2D2B"/>
                </a:solidFill>
                <a:latin typeface="HelveticaNeue-Bold"/>
              </a:rPr>
              <a:t>Get real in asthma</a:t>
            </a:r>
            <a:endParaRPr lang="en-GB" sz="900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http://www.symbicort.com/etc/designs/websiteservices/global/043-symbicort-com/043-symbicort-com-home/_jcr_content/navless/toplink/mastheadnew/secondaryLogo.img.gif/1377265066083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572" y="6135714"/>
            <a:ext cx="702273" cy="526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5682" y="172214"/>
            <a:ext cx="11288889" cy="47042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-Bold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 descr="103923037 v2 bW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/>
          <a:stretch/>
        </p:blipFill>
        <p:spPr>
          <a:xfrm>
            <a:off x="0" y="747798"/>
            <a:ext cx="12192000" cy="53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58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4" y="6237312"/>
            <a:ext cx="10945215" cy="338555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234945" indent="0">
              <a:buFont typeface="Arial" pitchFamily="34" charset="0"/>
              <a:buNone/>
              <a:defRPr/>
            </a:lvl2pPr>
            <a:lvl3pPr marL="400041" indent="0">
              <a:buFont typeface="Arial" pitchFamily="34" charset="0"/>
              <a:buNone/>
              <a:defRPr/>
            </a:lvl3pPr>
            <a:lvl4pPr marL="579423" indent="0">
              <a:buFont typeface="Arial" pitchFamily="34" charset="0"/>
              <a:buNone/>
              <a:defRPr/>
            </a:lvl4pPr>
            <a:lvl5pPr marL="754044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2011</a:t>
            </a:r>
            <a:endParaRPr lang="ru-RU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59" y="244475"/>
            <a:ext cx="109367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11" name="Line 18"/>
          <p:cNvSpPr>
            <a:spLocks noChangeShapeType="1"/>
          </p:cNvSpPr>
          <p:nvPr userDrawn="1"/>
        </p:nvSpPr>
        <p:spPr bwMode="auto">
          <a:xfrm>
            <a:off x="623392" y="1125539"/>
            <a:ext cx="1094521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66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 userDrawn="1"/>
        </p:nvSpPr>
        <p:spPr>
          <a:xfrm>
            <a:off x="4233" y="6810375"/>
            <a:ext cx="12202584" cy="90488"/>
          </a:xfrm>
          <a:prstGeom prst="rect">
            <a:avLst/>
          </a:prstGeom>
          <a:solidFill>
            <a:srgbClr val="007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1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4"/>
            <a:ext cx="12192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1" y="1600201"/>
            <a:ext cx="11329259" cy="4525963"/>
          </a:xfrm>
        </p:spPr>
        <p:txBody>
          <a:bodyPr/>
          <a:lstStyle>
            <a:lvl1pPr>
              <a:defRPr>
                <a:solidFill>
                  <a:srgbClr val="0073A0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268760"/>
          </a:xfrm>
        </p:spPr>
        <p:txBody>
          <a:bodyPr lIns="432000" tIns="0" rIns="0" bIns="0"/>
          <a:lstStyle>
            <a:lvl1pPr algn="ctr">
              <a:lnSpc>
                <a:spcPct val="75000"/>
              </a:lnSpc>
              <a:defRPr sz="2800" b="1">
                <a:solidFill>
                  <a:srgbClr val="0073A0"/>
                </a:solidFill>
                <a:latin typeface="+mn-lt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0"/>
          </p:nvPr>
        </p:nvSpPr>
        <p:spPr>
          <a:xfrm>
            <a:off x="431800" y="6245225"/>
            <a:ext cx="11328400" cy="476251"/>
          </a:xfrm>
        </p:spPr>
        <p:txBody>
          <a:bodyPr lIns="0" tIns="0" rIns="0" bIns="0"/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fr-CA">
              <a:solidFill>
                <a:srgbClr val="83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95800"/>
      </p:ext>
    </p:extLst>
  </p:cSld>
  <p:clrMapOvr>
    <a:masterClrMapping/>
  </p:clrMapOvr>
  <p:transition>
    <p:cover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6082" y="1600097"/>
            <a:ext cx="9364951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400"/>
            </a:lvl2pPr>
            <a:lvl3pPr marL="914377" indent="0">
              <a:buNone/>
              <a:defRPr sz="2400"/>
            </a:lvl3pPr>
            <a:lvl4pPr marL="1371566" indent="0">
              <a:buNone/>
              <a:defRPr sz="2400"/>
            </a:lvl4pPr>
            <a:lvl5pPr marL="1828754" indent="0">
              <a:buNone/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16083" y="188913"/>
            <a:ext cx="11687535" cy="41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3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3560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00" y="6564877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2" y="194400"/>
            <a:ext cx="11687535" cy="41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023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571500" y="6357938"/>
            <a:ext cx="9906000" cy="500062"/>
          </a:xfrm>
        </p:spPr>
        <p:txBody>
          <a:bodyPr/>
          <a:lstStyle>
            <a:lvl1pPr>
              <a:buNone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0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83EB-0FA1-4996-802A-69D29777D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8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11/14/18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65" r:id="rId12"/>
    <p:sldLayoutId id="2147483866" r:id="rId13"/>
    <p:sldLayoutId id="2147483867" r:id="rId14"/>
    <p:sldLayoutId id="214748386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B150C-2D94-4EA4-B16A-D5A5E09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2FEAA-904A-46F6-A5FA-1A791854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7EDB5-F607-4D9B-9075-A12CED626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CE46-EF49-418F-A4C8-1B60DC8CA1A3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B8CF-7D9F-4651-BA31-CE73F1087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082AA-7A60-40D8-9F96-AC8C11604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2BC2-79DD-4B7C-AE2B-9F105802A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894" r:id="rId25"/>
    <p:sldLayoutId id="2147483895" r:id="rId26"/>
    <p:sldLayoutId id="2147483896" r:id="rId27"/>
    <p:sldLayoutId id="2147483897" r:id="rId28"/>
    <p:sldLayoutId id="2147483898" r:id="rId29"/>
    <p:sldLayoutId id="2147483899" r:id="rId30"/>
    <p:sldLayoutId id="2147483900" r:id="rId31"/>
    <p:sldLayoutId id="2147483901" r:id="rId32"/>
    <p:sldLayoutId id="2147483902" r:id="rId33"/>
    <p:sldLayoutId id="2147483903" r:id="rId34"/>
    <p:sldLayoutId id="214748390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www.google.se/url?sa=i&amp;rct=j&amp;q=&amp;esrc=s&amp;frm=1&amp;source=images&amp;cd=&amp;cad=rja&amp;uact=8&amp;ved=0CAcQjRw&amp;url=http://conditions.healthguru.com/video/copd-exacerbations&amp;ei=_9fRVIC-HoafyAOGloGABg&amp;bvm=bv.85076809,d.bGQ&amp;psig=AFQjCNGJVSjec6dUPWqZR7nnTL_eAk28xg&amp;ust=142312481681720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c.ru/society/24/07/2017/5970a5939a79474bc77c9a7d?from=center_2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Лечение больных бронхиальной астмой в Омской области. Анализ терапии и актуальные проблемы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560" y="4693919"/>
            <a:ext cx="7891272" cy="1318953"/>
          </a:xfrm>
        </p:spPr>
        <p:txBody>
          <a:bodyPr>
            <a:normAutofit/>
          </a:bodyPr>
          <a:lstStyle/>
          <a:p>
            <a:r>
              <a:rPr lang="ru-RU" sz="3500" dirty="0"/>
              <a:t>Д.В. Петров</a:t>
            </a:r>
          </a:p>
          <a:p>
            <a:r>
              <a:rPr lang="ru-RU" dirty="0"/>
              <a:t>врач пульмонолог БУЗОО «ГКБ№1 им. Кабанова А.Н.»</a:t>
            </a:r>
          </a:p>
        </p:txBody>
      </p:sp>
    </p:spTree>
    <p:extLst>
      <p:ext uri="{BB962C8B-B14F-4D97-AF65-F5344CB8AC3E}">
        <p14:creationId xmlns:p14="http://schemas.microsoft.com/office/powerpoint/2010/main" val="169155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6133" y="83088"/>
            <a:ext cx="5973302" cy="6522029"/>
            <a:chOff x="2381798" y="167986"/>
            <a:chExt cx="7428404" cy="652202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381798" y="167986"/>
              <a:ext cx="7428404" cy="6522029"/>
              <a:chOff x="2457718" y="152400"/>
              <a:chExt cx="7428404" cy="652202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2"/>
              <a:srcRect l="20865" t="54332" r="22318" b="30397"/>
              <a:stretch/>
            </p:blipFill>
            <p:spPr>
              <a:xfrm>
                <a:off x="2491409" y="2032249"/>
                <a:ext cx="7392474" cy="1117102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/>
              <a:srcRect l="24118" t="13696" r="21922" b="72355"/>
              <a:stretch/>
            </p:blipFill>
            <p:spPr>
              <a:xfrm>
                <a:off x="2637183" y="3220278"/>
                <a:ext cx="7020852" cy="1020418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l="20972" t="32654" r="22195" b="36368"/>
              <a:stretch/>
            </p:blipFill>
            <p:spPr>
              <a:xfrm>
                <a:off x="2491409" y="4408307"/>
                <a:ext cx="7394713" cy="226612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/>
              <a:srcRect l="20865" t="17737" r="22318" b="57534"/>
              <a:stretch/>
            </p:blipFill>
            <p:spPr>
              <a:xfrm>
                <a:off x="2457718" y="152400"/>
                <a:ext cx="7392474" cy="1808922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/>
              <a:srcRect l="26483" t="55419" r="65493" b="40052"/>
              <a:stretch/>
            </p:blipFill>
            <p:spPr>
              <a:xfrm>
                <a:off x="8806163" y="3951106"/>
                <a:ext cx="1044029" cy="331305"/>
              </a:xfrm>
              <a:prstGeom prst="rect">
                <a:avLst/>
              </a:prstGeom>
            </p:spPr>
          </p:pic>
        </p:grpSp>
        <p:sp>
          <p:nvSpPr>
            <p:cNvPr id="14" name="Овал 13"/>
            <p:cNvSpPr/>
            <p:nvPr/>
          </p:nvSpPr>
          <p:spPr>
            <a:xfrm>
              <a:off x="8730244" y="3856383"/>
              <a:ext cx="1077719" cy="56751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092" y="83088"/>
            <a:ext cx="6359013" cy="6577604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8695764" y="5127811"/>
            <a:ext cx="1219200" cy="1272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30625" y="90152"/>
            <a:ext cx="11945853" cy="6658378"/>
            <a:chOff x="130625" y="90152"/>
            <a:chExt cx="11945853" cy="665837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0625" y="90152"/>
              <a:ext cx="11945853" cy="6658378"/>
              <a:chOff x="130625" y="90152"/>
              <a:chExt cx="11945853" cy="665837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130625" y="90152"/>
                <a:ext cx="11945853" cy="6658378"/>
                <a:chOff x="130625" y="90152"/>
                <a:chExt cx="11945853" cy="6658378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130625" y="90152"/>
                  <a:ext cx="11945853" cy="6658378"/>
                  <a:chOff x="130625" y="90152"/>
                  <a:chExt cx="11945853" cy="6658378"/>
                </a:xfrm>
              </p:grpSpPr>
              <p:grpSp>
                <p:nvGrpSpPr>
                  <p:cNvPr id="6" name="Группа 5"/>
                  <p:cNvGrpSpPr/>
                  <p:nvPr/>
                </p:nvGrpSpPr>
                <p:grpSpPr>
                  <a:xfrm>
                    <a:off x="130625" y="90152"/>
                    <a:ext cx="11945853" cy="6658378"/>
                    <a:chOff x="130625" y="90152"/>
                    <a:chExt cx="11945853" cy="6658378"/>
                  </a:xfrm>
                </p:grpSpPr>
                <p:grpSp>
                  <p:nvGrpSpPr>
                    <p:cNvPr id="4" name="Группа 3"/>
                    <p:cNvGrpSpPr/>
                    <p:nvPr/>
                  </p:nvGrpSpPr>
                  <p:grpSpPr>
                    <a:xfrm>
                      <a:off x="130625" y="90152"/>
                      <a:ext cx="11945853" cy="6658378"/>
                      <a:chOff x="130625" y="90152"/>
                      <a:chExt cx="11945853" cy="6658378"/>
                    </a:xfrm>
                  </p:grpSpPr>
                  <p:pic>
                    <p:nvPicPr>
                      <p:cNvPr id="2" name="Рисунок 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l="13838" t="32879" r="25089" b="6735"/>
                      <a:stretch/>
                    </p:blipFill>
                    <p:spPr>
                      <a:xfrm>
                        <a:off x="5499279" y="3092163"/>
                        <a:ext cx="6577199" cy="3656367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  <p:pic>
                    <p:nvPicPr>
                      <p:cNvPr id="3" name="Рисунок 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13936" t="13688" r="9154" b="10959"/>
                      <a:stretch/>
                    </p:blipFill>
                    <p:spPr>
                      <a:xfrm>
                        <a:off x="130625" y="90152"/>
                        <a:ext cx="6965635" cy="3836926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grpSp>
                <p:sp>
                  <p:nvSpPr>
                    <p:cNvPr id="5" name="Стрелка вправо 4"/>
                    <p:cNvSpPr/>
                    <p:nvPr/>
                  </p:nvSpPr>
                  <p:spPr>
                    <a:xfrm rot="10800000">
                      <a:off x="5659527" y="2719889"/>
                      <a:ext cx="702636" cy="372274"/>
                    </a:xfrm>
                    <a:prstGeom prst="rightArrow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" name="5-конечная звезда 6"/>
                  <p:cNvSpPr/>
                  <p:nvPr/>
                </p:nvSpPr>
                <p:spPr>
                  <a:xfrm>
                    <a:off x="476518" y="927279"/>
                    <a:ext cx="386366" cy="347729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" name="Не равно 11"/>
                <p:cNvSpPr/>
                <p:nvPr/>
              </p:nvSpPr>
              <p:spPr>
                <a:xfrm>
                  <a:off x="11153106" y="3412412"/>
                  <a:ext cx="734096" cy="385388"/>
                </a:xfrm>
                <a:prstGeom prst="mathNotEqual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476517" y="5293216"/>
                <a:ext cx="4520485" cy="1120462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Опрос пациентов (5 700 чел.) </a:t>
                </a:r>
              </a:p>
              <a:p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в 47 городах России, </a:t>
                </a:r>
              </a:p>
              <a:p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аналитическое независимое агентство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SynovateComcon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2016</a:t>
                </a: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7577718" y="559936"/>
              <a:ext cx="3986209" cy="163121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marL="36000">
                <a:lnSpc>
                  <a:spcPct val="100000"/>
                </a:lnSpc>
                <a:spcBef>
                  <a:spcPts val="0"/>
                </a:spcBef>
                <a:buSzPct val="80000"/>
              </a:pPr>
              <a:r>
                <a:rPr lang="ru-RU" altLang="ru-RU" sz="2000" b="1" dirty="0"/>
                <a:t>Пациенты на первое место ставят профессионализм врача (!) </a:t>
              </a:r>
            </a:p>
            <a:p>
              <a:pPr marL="36000">
                <a:lnSpc>
                  <a:spcPct val="100000"/>
                </a:lnSpc>
                <a:spcBef>
                  <a:spcPts val="0"/>
                </a:spcBef>
                <a:buSzPct val="80000"/>
              </a:pPr>
              <a:r>
                <a:rPr lang="ru-RU" altLang="ru-RU" sz="2000" b="1" dirty="0"/>
                <a:t>и в 2/3 случаев не принимают выписанные им лекарства (!)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1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4350" y="85725"/>
            <a:ext cx="11160125" cy="900113"/>
          </a:xfrm>
        </p:spPr>
        <p:txBody>
          <a:bodyPr/>
          <a:lstStyle/>
          <a:p>
            <a:pPr>
              <a:buSzPct val="100000"/>
            </a:pPr>
            <a:r>
              <a:rPr lang="en-US" sz="2400" dirty="0" err="1"/>
              <a:t>Чрезмерная</a:t>
            </a:r>
            <a:r>
              <a:rPr lang="en-US" sz="2400" dirty="0"/>
              <a:t> </a:t>
            </a:r>
            <a:r>
              <a:rPr lang="en-US" sz="2400" dirty="0" err="1"/>
              <a:t>зависимость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ru-RU" sz="2400" dirty="0">
                <a:highlight>
                  <a:srgbClr val="FFFF00"/>
                </a:highlight>
              </a:rPr>
              <a:t>КДБА</a:t>
            </a:r>
            <a:r>
              <a:rPr lang="en-US" sz="2400" dirty="0"/>
              <a:t> </a:t>
            </a:r>
            <a:r>
              <a:rPr lang="en-US" sz="2400" dirty="0" err="1"/>
              <a:t>встречается</a:t>
            </a:r>
            <a:r>
              <a:rPr lang="en-US" sz="2400" dirty="0"/>
              <a:t> </a:t>
            </a:r>
            <a:r>
              <a:rPr lang="en-US" sz="2400" dirty="0" err="1"/>
              <a:t>как</a:t>
            </a:r>
            <a:r>
              <a:rPr lang="en-US" sz="2400" dirty="0"/>
              <a:t> у </a:t>
            </a:r>
            <a:r>
              <a:rPr lang="en-US" sz="2400" dirty="0" err="1"/>
              <a:t>детей</a:t>
            </a:r>
            <a:r>
              <a:rPr lang="en-US" sz="2400" dirty="0"/>
              <a:t>, </a:t>
            </a:r>
            <a:r>
              <a:rPr lang="en-US" sz="2400" dirty="0" err="1"/>
              <a:t>так</a:t>
            </a:r>
            <a:r>
              <a:rPr lang="en-US" sz="2400" dirty="0"/>
              <a:t> и у </a:t>
            </a:r>
            <a:r>
              <a:rPr lang="en-US" sz="2400" dirty="0" err="1"/>
              <a:t>взрослых</a:t>
            </a:r>
            <a:r>
              <a:rPr lang="en-US" sz="2400" dirty="0"/>
              <a:t> и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зависит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тяжести</a:t>
            </a:r>
            <a:r>
              <a:rPr lang="en-US" sz="2400" dirty="0"/>
              <a:t> </a:t>
            </a:r>
            <a:r>
              <a:rPr lang="en-US" sz="2400" dirty="0" err="1"/>
              <a:t>астмы</a:t>
            </a:r>
            <a:endParaRPr lang="en-US" sz="24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069266"/>
            <a:ext cx="10972800" cy="4991100"/>
          </a:xfrm>
        </p:spPr>
        <p:txBody>
          <a:bodyPr/>
          <a:lstStyle/>
          <a:p>
            <a:pPr>
              <a:buClr>
                <a:srgbClr val="E41F13"/>
              </a:buClr>
            </a:pPr>
            <a:r>
              <a:rPr lang="en-US" dirty="0">
                <a:solidFill>
                  <a:srgbClr val="5C5C5C"/>
                </a:solidFill>
              </a:rPr>
              <a:t>По </a:t>
            </a:r>
            <a:r>
              <a:rPr lang="en-US" dirty="0" err="1">
                <a:solidFill>
                  <a:srgbClr val="5C5C5C"/>
                </a:solidFill>
              </a:rPr>
              <a:t>данным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опроса</a:t>
            </a:r>
            <a:r>
              <a:rPr lang="en-US" dirty="0">
                <a:solidFill>
                  <a:srgbClr val="5C5C5C"/>
                </a:solidFill>
              </a:rPr>
              <a:t> AIRE ~</a:t>
            </a:r>
            <a:r>
              <a:rPr lang="ru-RU" dirty="0">
                <a:solidFill>
                  <a:srgbClr val="5C5C5C"/>
                </a:solidFill>
              </a:rPr>
              <a:t> </a:t>
            </a:r>
            <a:r>
              <a:rPr lang="en-US" dirty="0">
                <a:solidFill>
                  <a:srgbClr val="5C5C5C"/>
                </a:solidFill>
              </a:rPr>
              <a:t>в 3 </a:t>
            </a:r>
            <a:r>
              <a:rPr lang="en-US" dirty="0" err="1">
                <a:solidFill>
                  <a:srgbClr val="5C5C5C"/>
                </a:solidFill>
              </a:rPr>
              <a:t>раза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большее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число</a:t>
            </a:r>
            <a:r>
              <a:rPr lang="en-US" dirty="0">
                <a:solidFill>
                  <a:srgbClr val="5C5C5C"/>
                </a:solidFill>
              </a:rPr>
              <a:t> пациентов </a:t>
            </a:r>
            <a:r>
              <a:rPr lang="en-US" dirty="0" err="1">
                <a:solidFill>
                  <a:srgbClr val="5C5C5C"/>
                </a:solidFill>
              </a:rPr>
              <a:t>использовали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  <a:highlight>
                  <a:srgbClr val="FFFF00"/>
                </a:highlight>
              </a:rPr>
              <a:t>препараты</a:t>
            </a:r>
            <a:r>
              <a:rPr lang="en-US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5C5C5C"/>
                </a:solidFill>
                <a:highlight>
                  <a:srgbClr val="FFFF00"/>
                </a:highlight>
              </a:rPr>
              <a:t>для</a:t>
            </a:r>
            <a:r>
              <a:rPr lang="en-US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5C5C5C"/>
                </a:solidFill>
                <a:highlight>
                  <a:srgbClr val="FFFF00"/>
                </a:highlight>
              </a:rPr>
              <a:t>купирования</a:t>
            </a:r>
            <a:r>
              <a:rPr lang="en-US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5C5C5C"/>
                </a:solidFill>
                <a:highlight>
                  <a:srgbClr val="FFFF00"/>
                </a:highlight>
              </a:rPr>
              <a:t>симптомов</a:t>
            </a:r>
            <a:r>
              <a:rPr lang="en-US" dirty="0">
                <a:solidFill>
                  <a:srgbClr val="5C5C5C"/>
                </a:solidFill>
              </a:rPr>
              <a:t> (</a:t>
            </a:r>
            <a:r>
              <a:rPr lang="ru-RU" dirty="0">
                <a:solidFill>
                  <a:srgbClr val="5C5C5C"/>
                </a:solidFill>
              </a:rPr>
              <a:t>КДБА</a:t>
            </a:r>
            <a:r>
              <a:rPr lang="en-US" dirty="0">
                <a:solidFill>
                  <a:srgbClr val="5C5C5C"/>
                </a:solidFill>
              </a:rPr>
              <a:t>) в </a:t>
            </a:r>
            <a:r>
              <a:rPr lang="en-US" dirty="0" err="1">
                <a:solidFill>
                  <a:srgbClr val="5C5C5C"/>
                </a:solidFill>
              </a:rPr>
              <a:t>сравнении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поддерживающей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ингаляционной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терапией</a:t>
            </a:r>
            <a:r>
              <a:rPr lang="en-US" dirty="0">
                <a:solidFill>
                  <a:srgbClr val="5C5C5C"/>
                </a:solidFill>
              </a:rPr>
              <a:t> (ИГКС) в </a:t>
            </a:r>
            <a:r>
              <a:rPr lang="en-US" dirty="0" err="1">
                <a:solidFill>
                  <a:srgbClr val="5C5C5C"/>
                </a:solidFill>
              </a:rPr>
              <a:t>течение</a:t>
            </a:r>
            <a:r>
              <a:rPr lang="en-US" dirty="0">
                <a:solidFill>
                  <a:srgbClr val="5C5C5C"/>
                </a:solidFill>
              </a:rPr>
              <a:t> 4 </a:t>
            </a:r>
            <a:r>
              <a:rPr lang="en-US" dirty="0" err="1">
                <a:solidFill>
                  <a:srgbClr val="5C5C5C"/>
                </a:solidFill>
              </a:rPr>
              <a:t>недель</a:t>
            </a:r>
            <a:endParaRPr lang="en-US" dirty="0">
              <a:solidFill>
                <a:srgbClr val="5C5C5C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88533" y="2139950"/>
            <a:ext cx="9832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1600" b="1" dirty="0">
                <a:solidFill>
                  <a:srgbClr val="4D4D4D"/>
                </a:solidFill>
                <a:highlight>
                  <a:srgbClr val="FFFF00"/>
                </a:highlight>
              </a:rPr>
              <a:t>Л</a:t>
            </a:r>
            <a:r>
              <a:rPr lang="ru-RU" sz="1600" b="1" dirty="0">
                <a:solidFill>
                  <a:srgbClr val="4D4D4D"/>
                </a:solidFill>
                <a:highlight>
                  <a:srgbClr val="FFFF00"/>
                </a:highlight>
              </a:rPr>
              <a:t>П</a:t>
            </a:r>
            <a:r>
              <a:rPr lang="en-US" sz="1600" b="1" dirty="0">
                <a:solidFill>
                  <a:srgbClr val="4D4D4D"/>
                </a:solidFill>
              </a:rPr>
              <a:t>, </a:t>
            </a:r>
            <a:r>
              <a:rPr lang="en-US" sz="1600" b="1" dirty="0" err="1">
                <a:solidFill>
                  <a:srgbClr val="4D4D4D"/>
                </a:solidFill>
              </a:rPr>
              <a:t>используемые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для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лечения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астмы</a:t>
            </a:r>
            <a:r>
              <a:rPr lang="en-US" sz="1600" b="1" dirty="0">
                <a:solidFill>
                  <a:srgbClr val="4D4D4D"/>
                </a:solidFill>
              </a:rPr>
              <a:t> в </a:t>
            </a:r>
            <a:r>
              <a:rPr lang="en-US" sz="1600" b="1" dirty="0" err="1">
                <a:solidFill>
                  <a:srgbClr val="4D4D4D"/>
                </a:solidFill>
              </a:rPr>
              <a:t>зависимости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от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ru-RU" sz="1600" b="1" dirty="0">
                <a:solidFill>
                  <a:srgbClr val="4D4D4D"/>
                </a:solidFill>
                <a:highlight>
                  <a:srgbClr val="FFFF00"/>
                </a:highlight>
              </a:rPr>
              <a:t>индекса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тяжести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симптомов</a:t>
            </a:r>
            <a:r>
              <a:rPr lang="en-US" sz="1600" b="1" dirty="0">
                <a:solidFill>
                  <a:srgbClr val="4D4D4D"/>
                </a:solidFill>
              </a:rPr>
              <a:t>: </a:t>
            </a:r>
          </a:p>
          <a:p>
            <a:pPr algn="ctr">
              <a:buSzPct val="100000"/>
            </a:pPr>
            <a:r>
              <a:rPr lang="en-US" sz="1600" b="1" dirty="0" err="1">
                <a:solidFill>
                  <a:srgbClr val="4D4D4D"/>
                </a:solidFill>
              </a:rPr>
              <a:t>Противовоспалительные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ru-RU" sz="1600" b="1" dirty="0">
                <a:solidFill>
                  <a:srgbClr val="4D4D4D"/>
                </a:solidFill>
                <a:highlight>
                  <a:srgbClr val="FFFF00"/>
                </a:highlight>
              </a:rPr>
              <a:t>препараты</a:t>
            </a:r>
            <a:r>
              <a:rPr lang="en-US" sz="1600" b="1" dirty="0">
                <a:solidFill>
                  <a:srgbClr val="4D4D4D"/>
                </a:solidFill>
              </a:rPr>
              <a:t> в </a:t>
            </a:r>
            <a:r>
              <a:rPr lang="en-US" sz="1600" b="1" dirty="0" err="1">
                <a:solidFill>
                  <a:srgbClr val="4D4D4D"/>
                </a:solidFill>
              </a:rPr>
              <a:t>сравнении</a:t>
            </a:r>
            <a:r>
              <a:rPr lang="en-US" sz="1600" b="1" dirty="0">
                <a:solidFill>
                  <a:srgbClr val="4D4D4D"/>
                </a:solidFill>
              </a:rPr>
              <a:t> с </a:t>
            </a:r>
            <a:r>
              <a:rPr lang="en-US" sz="1600" b="1" dirty="0" err="1">
                <a:solidFill>
                  <a:srgbClr val="4D4D4D"/>
                </a:solidFill>
              </a:rPr>
              <a:t>препаратами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для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купирования</a:t>
            </a:r>
            <a:r>
              <a:rPr lang="en-US" sz="1600" b="1" dirty="0">
                <a:solidFill>
                  <a:srgbClr val="4D4D4D"/>
                </a:solidFill>
              </a:rPr>
              <a:t> </a:t>
            </a:r>
            <a:r>
              <a:rPr lang="en-US" sz="1600" b="1" dirty="0" err="1">
                <a:solidFill>
                  <a:srgbClr val="4D4D4D"/>
                </a:solidFill>
              </a:rPr>
              <a:t>симптомов</a:t>
            </a:r>
            <a:endParaRPr lang="en-US" sz="1600" b="1" dirty="0">
              <a:solidFill>
                <a:srgbClr val="4D4D4D"/>
              </a:solidFill>
            </a:endParaRP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2693988"/>
            <a:ext cx="106362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3"/>
          <p:cNvSpPr>
            <a:spLocks/>
          </p:cNvSpPr>
          <p:nvPr/>
        </p:nvSpPr>
        <p:spPr bwMode="auto">
          <a:xfrm>
            <a:off x="0" y="6318250"/>
            <a:ext cx="115204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6799" rIns="89999" bIns="46799" anchor="b"/>
          <a:lstStyle/>
          <a:p>
            <a:pPr>
              <a:spcBef>
                <a:spcPts val="500"/>
              </a:spcBef>
              <a:buSzPct val="100000"/>
            </a:pPr>
            <a:r>
              <a:rPr lang="en-US" sz="1000" dirty="0">
                <a:solidFill>
                  <a:srgbClr val="5C5C5C"/>
                </a:solidFill>
              </a:rPr>
              <a:t>ИГКС, </a:t>
            </a:r>
            <a:r>
              <a:rPr lang="en-US" sz="1000" dirty="0" err="1">
                <a:solidFill>
                  <a:srgbClr val="5C5C5C"/>
                </a:solidFill>
              </a:rPr>
              <a:t>ингаляционный</a:t>
            </a:r>
            <a:r>
              <a:rPr lang="en-US" sz="1000" dirty="0">
                <a:solidFill>
                  <a:srgbClr val="5C5C5C"/>
                </a:solidFill>
              </a:rPr>
              <a:t> глюкокортикостероид; MI, mild intermittent,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легк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ие</a:t>
            </a:r>
            <a:r>
              <a:rPr lang="ru-RU" sz="1000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интермиттирующие</a:t>
            </a:r>
            <a:r>
              <a:rPr lang="ru-RU" sz="1000" dirty="0">
                <a:solidFill>
                  <a:srgbClr val="5C5C5C"/>
                </a:solidFill>
                <a:highlight>
                  <a:srgbClr val="FFFF00"/>
                </a:highlight>
              </a:rPr>
              <a:t> симптомы</a:t>
            </a:r>
            <a:r>
              <a:rPr lang="en-US" sz="1000" dirty="0">
                <a:solidFill>
                  <a:srgbClr val="5C5C5C"/>
                </a:solidFill>
              </a:rPr>
              <a:t>; MP, mild persistent,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легк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ие</a:t>
            </a:r>
            <a:r>
              <a:rPr lang="ru-RU" sz="1000" dirty="0">
                <a:solidFill>
                  <a:srgbClr val="5C5C5C"/>
                </a:solidFill>
                <a:highlight>
                  <a:srgbClr val="FFFF00"/>
                </a:highlight>
              </a:rPr>
              <a:t> п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ерсистирующ</a:t>
            </a:r>
            <a:r>
              <a:rPr lang="ru-RU" sz="1000" dirty="0" err="1">
                <a:solidFill>
                  <a:srgbClr val="5C5C5C"/>
                </a:solidFill>
              </a:rPr>
              <a:t>ие</a:t>
            </a:r>
            <a:r>
              <a:rPr lang="en-US" sz="1000" dirty="0">
                <a:solidFill>
                  <a:srgbClr val="5C5C5C"/>
                </a:solidFill>
              </a:rPr>
              <a:t>; MOP, moderate persistent,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умеренн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ые</a:t>
            </a:r>
            <a:r>
              <a:rPr lang="en-US" sz="1000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персистирующ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ие</a:t>
            </a:r>
            <a:r>
              <a:rPr lang="ru-RU" sz="1000" dirty="0">
                <a:solidFill>
                  <a:srgbClr val="5C5C5C"/>
                </a:solidFill>
                <a:highlight>
                  <a:srgbClr val="FFFF00"/>
                </a:highlight>
              </a:rPr>
              <a:t> симптомы</a:t>
            </a:r>
            <a:r>
              <a:rPr lang="en-US" sz="1000" dirty="0">
                <a:solidFill>
                  <a:srgbClr val="5C5C5C"/>
                </a:solidFill>
              </a:rPr>
              <a:t>; </a:t>
            </a:r>
            <a:r>
              <a:rPr lang="ru-RU" sz="1000" dirty="0">
                <a:solidFill>
                  <a:srgbClr val="5C5C5C"/>
                </a:solidFill>
              </a:rPr>
              <a:t>К</a:t>
            </a:r>
            <a:r>
              <a:rPr lang="ru-RU" sz="1000" dirty="0">
                <a:solidFill>
                  <a:srgbClr val="5C5C5C"/>
                </a:solidFill>
                <a:highlight>
                  <a:srgbClr val="FFFF00"/>
                </a:highlight>
              </a:rPr>
              <a:t>ДБА</a:t>
            </a:r>
            <a:r>
              <a:rPr lang="en-US" sz="1000" dirty="0">
                <a:solidFill>
                  <a:srgbClr val="5C5C5C"/>
                </a:solidFill>
              </a:rPr>
              <a:t> β</a:t>
            </a:r>
            <a:r>
              <a:rPr lang="en-US" sz="1000" baseline="-25000" dirty="0">
                <a:solidFill>
                  <a:srgbClr val="5C5C5C"/>
                </a:solidFill>
              </a:rPr>
              <a:t>2</a:t>
            </a:r>
            <a:r>
              <a:rPr lang="en-US" sz="1000" dirty="0">
                <a:solidFill>
                  <a:srgbClr val="5C5C5C"/>
                </a:solidFill>
              </a:rPr>
              <a:t>-адреномиметик </a:t>
            </a:r>
            <a:r>
              <a:rPr lang="en-US" sz="1000" dirty="0" err="1">
                <a:solidFill>
                  <a:srgbClr val="5C5C5C"/>
                </a:solidFill>
              </a:rPr>
              <a:t>короткого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действия</a:t>
            </a:r>
            <a:r>
              <a:rPr lang="en-US" sz="1000" dirty="0">
                <a:solidFill>
                  <a:srgbClr val="5C5C5C"/>
                </a:solidFill>
              </a:rPr>
              <a:t>; SP, severe persistent</a:t>
            </a:r>
            <a:r>
              <a:rPr lang="en-US" sz="1000" dirty="0">
                <a:solidFill>
                  <a:srgbClr val="5C5C5C"/>
                </a:solidFill>
                <a:highlight>
                  <a:srgbClr val="FFFF00"/>
                </a:highlight>
              </a:rPr>
              <a:t>,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тяжел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ые</a:t>
            </a:r>
            <a:r>
              <a:rPr lang="en-US" sz="1000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персистирующ</a:t>
            </a:r>
            <a:r>
              <a:rPr lang="ru-RU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ие</a:t>
            </a:r>
            <a:r>
              <a:rPr lang="en-US" sz="1000" dirty="0">
                <a:solidFill>
                  <a:srgbClr val="5C5C5C"/>
                </a:solidFill>
                <a:highlight>
                  <a:srgbClr val="FFFF00"/>
                </a:highlight>
              </a:rPr>
              <a:t> </a:t>
            </a:r>
            <a:r>
              <a:rPr lang="en-US" sz="1000" dirty="0" err="1">
                <a:solidFill>
                  <a:srgbClr val="5C5C5C"/>
                </a:solidFill>
                <a:highlight>
                  <a:srgbClr val="FFFF00"/>
                </a:highlight>
              </a:rPr>
              <a:t>симптом</a:t>
            </a:r>
            <a:r>
              <a:rPr lang="ru-RU" sz="1000" dirty="0">
                <a:solidFill>
                  <a:srgbClr val="5C5C5C"/>
                </a:solidFill>
                <a:highlight>
                  <a:srgbClr val="FFFF00"/>
                </a:highlight>
              </a:rPr>
              <a:t>ы</a:t>
            </a:r>
            <a:r>
              <a:rPr lang="en-US" sz="1000" dirty="0">
                <a:solidFill>
                  <a:srgbClr val="5C5C5C"/>
                </a:solidFill>
                <a:highlight>
                  <a:srgbClr val="FFFF00"/>
                </a:highlight>
              </a:rPr>
              <a:t>.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1000" dirty="0" err="1">
                <a:solidFill>
                  <a:srgbClr val="5C5C5C"/>
                </a:solidFill>
              </a:rPr>
              <a:t>Rabe</a:t>
            </a:r>
            <a:r>
              <a:rPr lang="en-US" sz="1000" dirty="0">
                <a:solidFill>
                  <a:srgbClr val="5C5C5C"/>
                </a:solidFill>
              </a:rPr>
              <a:t> KF et al. </a:t>
            </a:r>
            <a:r>
              <a:rPr lang="en-US" sz="1000" dirty="0" err="1">
                <a:solidFill>
                  <a:srgbClr val="5C5C5C"/>
                </a:solidFill>
              </a:rPr>
              <a:t>Eur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Respir</a:t>
            </a:r>
            <a:r>
              <a:rPr lang="en-US" sz="1000" dirty="0">
                <a:solidFill>
                  <a:srgbClr val="5C5C5C"/>
                </a:solidFill>
              </a:rPr>
              <a:t> J 2000; 16: 802-7.</a:t>
            </a:r>
          </a:p>
        </p:txBody>
      </p:sp>
    </p:spTree>
    <p:extLst>
      <p:ext uri="{BB962C8B-B14F-4D97-AF65-F5344CB8AC3E}">
        <p14:creationId xmlns:p14="http://schemas.microsoft.com/office/powerpoint/2010/main" val="12443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85725"/>
            <a:ext cx="12192000" cy="695327"/>
          </a:xfrm>
        </p:spPr>
        <p:txBody>
          <a:bodyPr/>
          <a:lstStyle/>
          <a:p>
            <a:pPr algn="ctr">
              <a:buSzPct val="100000"/>
            </a:pPr>
            <a:r>
              <a:rPr lang="ru-RU" sz="2600" dirty="0"/>
              <a:t>П</a:t>
            </a:r>
            <a:r>
              <a:rPr lang="en-US" sz="2600" dirty="0" err="1"/>
              <a:t>риверженность</a:t>
            </a:r>
            <a:r>
              <a:rPr lang="en-US" sz="2600" dirty="0"/>
              <a:t> </a:t>
            </a:r>
            <a:r>
              <a:rPr lang="ru-RU" sz="2600" dirty="0"/>
              <a:t>к </a:t>
            </a:r>
            <a:r>
              <a:rPr lang="en-US" sz="2600" dirty="0"/>
              <a:t>поддерживающей терапии </a:t>
            </a:r>
            <a:r>
              <a:rPr lang="ru-RU" sz="2600" dirty="0"/>
              <a:t>зачастую</a:t>
            </a:r>
            <a:r>
              <a:rPr lang="en-US" sz="2600" dirty="0"/>
              <a:t> </a:t>
            </a:r>
            <a:r>
              <a:rPr lang="en-US" sz="2600" dirty="0" err="1"/>
              <a:t>низк</a:t>
            </a:r>
            <a:r>
              <a:rPr lang="ru-RU" sz="2600" dirty="0" err="1"/>
              <a:t>ая</a:t>
            </a:r>
            <a:r>
              <a:rPr lang="en-US" sz="2600" dirty="0"/>
              <a:t>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14350" y="985839"/>
            <a:ext cx="11468100" cy="5492750"/>
          </a:xfrm>
        </p:spPr>
        <p:txBody>
          <a:bodyPr/>
          <a:lstStyle/>
          <a:p>
            <a:pPr>
              <a:buClr>
                <a:srgbClr val="E41F13"/>
              </a:buClr>
            </a:pP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результатам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проведенного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Европе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опроса</a:t>
            </a:r>
            <a:r>
              <a:rPr lang="en-US" dirty="0">
                <a:solidFill>
                  <a:srgbClr val="5C5C5C"/>
                </a:solidFill>
              </a:rPr>
              <a:t> 8 000 </a:t>
            </a:r>
            <a:r>
              <a:rPr lang="en-US" dirty="0" err="1">
                <a:solidFill>
                  <a:srgbClr val="5C5C5C"/>
                </a:solidFill>
              </a:rPr>
              <a:t>пациентов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астмой</a:t>
            </a:r>
            <a:r>
              <a:rPr lang="ru-RU" dirty="0">
                <a:solidFill>
                  <a:srgbClr val="5C5C5C"/>
                </a:solidFill>
              </a:rPr>
              <a:t>,</a:t>
            </a:r>
            <a:r>
              <a:rPr lang="en-US" dirty="0">
                <a:solidFill>
                  <a:srgbClr val="5C5C5C"/>
                </a:solidFill>
              </a:rPr>
              <a:t> 3 481 </a:t>
            </a:r>
            <a:r>
              <a:rPr lang="en-US" dirty="0" err="1">
                <a:solidFill>
                  <a:srgbClr val="5C5C5C"/>
                </a:solidFill>
              </a:rPr>
              <a:t>больному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была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назначена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поддерживающая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ингаляционная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терапия</a:t>
            </a:r>
            <a:r>
              <a:rPr lang="en-US" dirty="0">
                <a:solidFill>
                  <a:srgbClr val="5C5C5C"/>
                </a:solidFill>
              </a:rPr>
              <a:t>: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900" dirty="0">
                <a:solidFill>
                  <a:srgbClr val="5C5C5C"/>
                </a:solidFill>
              </a:rPr>
              <a:t>В </a:t>
            </a:r>
            <a:r>
              <a:rPr lang="en-US" sz="1900" dirty="0" err="1">
                <a:solidFill>
                  <a:srgbClr val="5C5C5C"/>
                </a:solidFill>
              </a:rPr>
              <a:t>целом</a:t>
            </a:r>
            <a:r>
              <a:rPr lang="en-US" sz="1900" dirty="0">
                <a:solidFill>
                  <a:srgbClr val="5C5C5C"/>
                </a:solidFill>
              </a:rPr>
              <a:t>, 52% пациентов не </a:t>
            </a:r>
            <a:r>
              <a:rPr lang="ru-RU" sz="1900" dirty="0">
                <a:solidFill>
                  <a:srgbClr val="5C5C5C"/>
                </a:solidFill>
              </a:rPr>
              <a:t>принимали препараты регулярно</a:t>
            </a:r>
            <a:r>
              <a:rPr lang="en-US" sz="1900" dirty="0">
                <a:solidFill>
                  <a:srgbClr val="5C5C5C"/>
                </a:solidFill>
              </a:rPr>
              <a:t>, </a:t>
            </a:r>
            <a:r>
              <a:rPr lang="en-US" sz="1900" dirty="0" err="1">
                <a:solidFill>
                  <a:srgbClr val="5C5C5C"/>
                </a:solidFill>
              </a:rPr>
              <a:t>как</a:t>
            </a:r>
            <a:r>
              <a:rPr lang="en-US" sz="1900" dirty="0">
                <a:solidFill>
                  <a:srgbClr val="5C5C5C"/>
                </a:solidFill>
              </a:rPr>
              <a:t> </a:t>
            </a:r>
            <a:r>
              <a:rPr lang="en-US" sz="1900" dirty="0" err="1">
                <a:solidFill>
                  <a:srgbClr val="5C5C5C"/>
                </a:solidFill>
              </a:rPr>
              <a:t>было</a:t>
            </a:r>
            <a:r>
              <a:rPr lang="en-US" sz="1900" dirty="0">
                <a:solidFill>
                  <a:srgbClr val="5C5C5C"/>
                </a:solidFill>
              </a:rPr>
              <a:t> </a:t>
            </a:r>
            <a:r>
              <a:rPr lang="en-US" sz="1900" dirty="0" err="1">
                <a:solidFill>
                  <a:srgbClr val="5C5C5C"/>
                </a:solidFill>
              </a:rPr>
              <a:t>назначено</a:t>
            </a:r>
            <a:endParaRPr lang="en-US" sz="1900" dirty="0">
              <a:solidFill>
                <a:srgbClr val="5C5C5C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idx="4294967295"/>
          </p:nvPr>
        </p:nvSpPr>
        <p:spPr>
          <a:xfrm>
            <a:off x="0" y="6318250"/>
            <a:ext cx="11520488" cy="539750"/>
          </a:xfrm>
        </p:spPr>
        <p:txBody>
          <a:bodyPr lIns="89999" tIns="46799" rIns="89999" bIns="46799" anchor="b"/>
          <a:lstStyle/>
          <a:p>
            <a:pPr marL="0" indent="0">
              <a:spcAft>
                <a:spcPct val="0"/>
              </a:spcAft>
              <a:buClrTx/>
              <a:buFont typeface="Arial" pitchFamily="34" charset="0"/>
              <a:buNone/>
            </a:pPr>
            <a:r>
              <a:rPr lang="en-US" sz="1000">
                <a:solidFill>
                  <a:srgbClr val="5C5C5C"/>
                </a:solidFill>
              </a:rPr>
              <a:t>Опрос REALISE был проведен среди пациентов в возрасте 18-50 лет, проявлявших активность в социальных сетях.</a:t>
            </a:r>
          </a:p>
          <a:p>
            <a:pPr marL="0" indent="0">
              <a:spcAft>
                <a:spcPct val="0"/>
              </a:spcAft>
              <a:buClrTx/>
              <a:buFont typeface="Arial" pitchFamily="34" charset="0"/>
              <a:buNone/>
            </a:pPr>
            <a:r>
              <a:rPr lang="en-US" sz="1000">
                <a:solidFill>
                  <a:srgbClr val="5C5C5C"/>
                </a:solidFill>
              </a:rPr>
              <a:t>Price D, et al. NPJ Prim Care Resp Med 2014; 24: 14009.</a:t>
            </a:r>
          </a:p>
        </p:txBody>
      </p:sp>
      <p:pic>
        <p:nvPicPr>
          <p:cNvPr id="26629" name="Picture 6" descr="A picture containing screenshot&#10;&#10;Description generated with high confidenc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63750"/>
            <a:ext cx="7891462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2828925" y="2714625"/>
            <a:ext cx="17954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SzPct val="100000"/>
            </a:pPr>
            <a:r>
              <a:rPr lang="en-US" sz="1600" dirty="0" err="1">
                <a:solidFill>
                  <a:srgbClr val="5C5C5C"/>
                </a:solidFill>
              </a:rPr>
              <a:t>Применяю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каждый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день</a:t>
            </a:r>
            <a:endParaRPr lang="en-US" sz="1600" dirty="0">
              <a:solidFill>
                <a:srgbClr val="5C5C5C"/>
              </a:solidFill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1457325" y="3236913"/>
            <a:ext cx="316706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US" sz="1600" dirty="0">
                <a:solidFill>
                  <a:srgbClr val="5C5C5C"/>
                </a:solidFill>
              </a:rPr>
              <a:t>В </a:t>
            </a:r>
            <a:r>
              <a:rPr lang="en-US" sz="1600" dirty="0" err="1">
                <a:solidFill>
                  <a:srgbClr val="5C5C5C"/>
                </a:solidFill>
              </a:rPr>
              <a:t>некоторые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дни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применяю</a:t>
            </a:r>
            <a:r>
              <a:rPr lang="en-US" sz="1600" dirty="0">
                <a:solidFill>
                  <a:srgbClr val="5C5C5C"/>
                </a:solidFill>
              </a:rPr>
              <a:t>, </a:t>
            </a:r>
            <a:endParaRPr lang="ru-RU" sz="1600" dirty="0">
              <a:solidFill>
                <a:srgbClr val="5C5C5C"/>
              </a:solidFill>
            </a:endParaRPr>
          </a:p>
          <a:p>
            <a:pPr algn="r">
              <a:buSzPct val="100000"/>
            </a:pPr>
            <a:r>
              <a:rPr lang="en-US" sz="1600" dirty="0">
                <a:solidFill>
                  <a:srgbClr val="5C5C5C"/>
                </a:solidFill>
              </a:rPr>
              <a:t>в </a:t>
            </a:r>
            <a:r>
              <a:rPr lang="en-US" sz="1600" dirty="0" err="1">
                <a:solidFill>
                  <a:srgbClr val="5C5C5C"/>
                </a:solidFill>
              </a:rPr>
              <a:t>некоторые</a:t>
            </a:r>
            <a:r>
              <a:rPr lang="en-US" sz="1600" dirty="0">
                <a:solidFill>
                  <a:srgbClr val="5C5C5C"/>
                </a:solidFill>
              </a:rPr>
              <a:t> - нет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1457325" y="3854200"/>
            <a:ext cx="31670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US" sz="1600" dirty="0" err="1">
                <a:solidFill>
                  <a:srgbClr val="5C5C5C"/>
                </a:solidFill>
              </a:rPr>
              <a:t>Раньше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принимал</a:t>
            </a:r>
            <a:r>
              <a:rPr lang="en-US" sz="1600" dirty="0">
                <a:solidFill>
                  <a:srgbClr val="5C5C5C"/>
                </a:solidFill>
              </a:rPr>
              <a:t>(а), </a:t>
            </a:r>
            <a:endParaRPr lang="ru-RU" sz="1600" dirty="0">
              <a:solidFill>
                <a:srgbClr val="5C5C5C"/>
              </a:solidFill>
            </a:endParaRPr>
          </a:p>
          <a:p>
            <a:pPr algn="r">
              <a:buSzPct val="100000"/>
            </a:pPr>
            <a:r>
              <a:rPr lang="en-US" sz="1600" dirty="0" err="1">
                <a:solidFill>
                  <a:srgbClr val="5C5C5C"/>
                </a:solidFill>
              </a:rPr>
              <a:t>теперь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уже</a:t>
            </a:r>
            <a:r>
              <a:rPr lang="en-US" sz="1600" dirty="0">
                <a:solidFill>
                  <a:srgbClr val="5C5C5C"/>
                </a:solidFill>
              </a:rPr>
              <a:t> нет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1457325" y="4487863"/>
            <a:ext cx="31670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US" sz="1600" dirty="0" err="1">
                <a:solidFill>
                  <a:srgbClr val="5C5C5C"/>
                </a:solidFill>
              </a:rPr>
              <a:t>Применяю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только</a:t>
            </a:r>
            <a:r>
              <a:rPr lang="ru-RU" sz="1600" dirty="0">
                <a:solidFill>
                  <a:srgbClr val="5C5C5C"/>
                </a:solidFill>
              </a:rPr>
              <a:t>,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endParaRPr lang="ru-RU" sz="1600" dirty="0">
              <a:solidFill>
                <a:srgbClr val="5C5C5C"/>
              </a:solidFill>
            </a:endParaRPr>
          </a:p>
          <a:p>
            <a:pPr algn="r">
              <a:buSzPct val="100000"/>
            </a:pPr>
            <a:r>
              <a:rPr lang="en-US" sz="1600" dirty="0" err="1">
                <a:solidFill>
                  <a:srgbClr val="5C5C5C"/>
                </a:solidFill>
              </a:rPr>
              <a:t>когда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есть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симптомы</a:t>
            </a:r>
            <a:endParaRPr lang="en-US" sz="1600" dirty="0">
              <a:solidFill>
                <a:srgbClr val="5C5C5C"/>
              </a:solidFill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668341" y="5276850"/>
            <a:ext cx="295604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SzPct val="100000"/>
            </a:pPr>
            <a:r>
              <a:rPr lang="en-US" sz="1600" dirty="0" err="1">
                <a:solidFill>
                  <a:srgbClr val="5C5C5C"/>
                </a:solidFill>
              </a:rPr>
              <a:t>Никогда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не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применяю</a:t>
            </a:r>
            <a:endParaRPr lang="en-US" sz="1600" dirty="0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 picture containing thing, object&#10;&#10;Description generated with very high confidenc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111250"/>
            <a:ext cx="121126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12152312" cy="749299"/>
          </a:xfrm>
        </p:spPr>
        <p:txBody>
          <a:bodyPr/>
          <a:lstStyle/>
          <a:p>
            <a:pPr algn="ctr">
              <a:buSzPct val="100000"/>
            </a:pPr>
            <a:r>
              <a:rPr lang="en-US" sz="2000" dirty="0">
                <a:ea typeface="ＭＳ Ｐゴシック" pitchFamily="34" charset="-128"/>
              </a:rPr>
              <a:t>INSPIRE: При </a:t>
            </a:r>
            <a:r>
              <a:rPr lang="en-US" sz="2000" dirty="0" err="1">
                <a:ea typeface="ＭＳ Ｐゴシック" pitchFamily="34" charset="-128"/>
              </a:rPr>
              <a:t>ухудшении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симптом</a:t>
            </a:r>
            <a:r>
              <a:rPr lang="ru-RU" sz="2000" dirty="0" err="1">
                <a:ea typeface="ＭＳ Ｐゴシック" pitchFamily="34" charset="-128"/>
              </a:rPr>
              <a:t>ов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пациенты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ru-RU" sz="2000" dirty="0">
                <a:ea typeface="ＭＳ Ｐゴシック" pitchFamily="34" charset="-128"/>
              </a:rPr>
              <a:t>прежде всего </a:t>
            </a:r>
            <a:r>
              <a:rPr lang="en-US" sz="2000" dirty="0" err="1">
                <a:ea typeface="ＭＳ Ｐゴシック" pitchFamily="34" charset="-128"/>
              </a:rPr>
              <a:t>полагаются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на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ru-RU" sz="2000" dirty="0">
                <a:ea typeface="ＭＳ Ｐゴシック" pitchFamily="34" charset="-128"/>
              </a:rPr>
              <a:t>КДБА и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откладывают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дополнительное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применение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ru-RU" sz="2000" dirty="0">
                <a:ea typeface="ＭＳ Ｐゴシック" pitchFamily="34" charset="-128"/>
              </a:rPr>
              <a:t>препаратов для </a:t>
            </a:r>
            <a:r>
              <a:rPr lang="en-US" sz="2000" dirty="0" err="1">
                <a:ea typeface="ＭＳ Ｐゴシック" pitchFamily="34" charset="-128"/>
              </a:rPr>
              <a:t>поддерживающей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терапии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7652" name="Rectangle 80"/>
          <p:cNvSpPr>
            <a:spLocks/>
          </p:cNvSpPr>
          <p:nvPr/>
        </p:nvSpPr>
        <p:spPr bwMode="auto">
          <a:xfrm>
            <a:off x="0" y="6318250"/>
            <a:ext cx="115204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6799" rIns="89999" bIns="46799" anchor="b"/>
          <a:lstStyle/>
          <a:p>
            <a:pPr>
              <a:spcBef>
                <a:spcPts val="500"/>
              </a:spcBef>
              <a:buSzPct val="100000"/>
            </a:pPr>
            <a:r>
              <a:rPr lang="en-US" sz="1000" dirty="0">
                <a:solidFill>
                  <a:srgbClr val="5C5C5C"/>
                </a:solidFill>
              </a:rPr>
              <a:t>ИГКС, </a:t>
            </a:r>
            <a:r>
              <a:rPr lang="en-US" sz="1000" dirty="0" err="1">
                <a:solidFill>
                  <a:srgbClr val="5C5C5C"/>
                </a:solidFill>
              </a:rPr>
              <a:t>ингаляционный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глюкокортикостероид</a:t>
            </a:r>
            <a:r>
              <a:rPr lang="en-US" sz="1000" dirty="0">
                <a:solidFill>
                  <a:srgbClr val="5C5C5C"/>
                </a:solidFill>
              </a:rPr>
              <a:t>; </a:t>
            </a:r>
            <a:r>
              <a:rPr lang="ru-RU" sz="1000" dirty="0">
                <a:solidFill>
                  <a:srgbClr val="5C5C5C"/>
                </a:solidFill>
              </a:rPr>
              <a:t>ДДБА</a:t>
            </a:r>
            <a:r>
              <a:rPr lang="en-US" sz="1000" dirty="0">
                <a:solidFill>
                  <a:srgbClr val="5C5C5C"/>
                </a:solidFill>
              </a:rPr>
              <a:t>, β</a:t>
            </a:r>
            <a:r>
              <a:rPr lang="en-US" sz="1000" baseline="-25000" dirty="0">
                <a:solidFill>
                  <a:srgbClr val="5C5C5C"/>
                </a:solidFill>
              </a:rPr>
              <a:t>2</a:t>
            </a:r>
            <a:r>
              <a:rPr lang="en-US" sz="1000" dirty="0">
                <a:solidFill>
                  <a:srgbClr val="5C5C5C"/>
                </a:solidFill>
              </a:rPr>
              <a:t>-адреномиметик </a:t>
            </a:r>
            <a:r>
              <a:rPr lang="en-US" sz="1000" dirty="0" err="1">
                <a:solidFill>
                  <a:srgbClr val="5C5C5C"/>
                </a:solidFill>
              </a:rPr>
              <a:t>длительного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действия</a:t>
            </a:r>
            <a:r>
              <a:rPr lang="en-US" sz="1000" dirty="0">
                <a:solidFill>
                  <a:srgbClr val="5C5C5C"/>
                </a:solidFill>
              </a:rPr>
              <a:t>; </a:t>
            </a:r>
            <a:r>
              <a:rPr lang="ru-RU" sz="1000" dirty="0">
                <a:solidFill>
                  <a:srgbClr val="5C5C5C"/>
                </a:solidFill>
              </a:rPr>
              <a:t>КДБА</a:t>
            </a:r>
            <a:r>
              <a:rPr lang="en-US" sz="1000" dirty="0">
                <a:solidFill>
                  <a:srgbClr val="5C5C5C"/>
                </a:solidFill>
              </a:rPr>
              <a:t>, β</a:t>
            </a:r>
            <a:r>
              <a:rPr lang="en-US" sz="1000" baseline="-25000" dirty="0">
                <a:solidFill>
                  <a:srgbClr val="5C5C5C"/>
                </a:solidFill>
              </a:rPr>
              <a:t>2</a:t>
            </a:r>
            <a:r>
              <a:rPr lang="en-US" sz="1000" dirty="0">
                <a:solidFill>
                  <a:srgbClr val="5C5C5C"/>
                </a:solidFill>
              </a:rPr>
              <a:t>-адреномиметик </a:t>
            </a:r>
            <a:r>
              <a:rPr lang="en-US" sz="1000" dirty="0" err="1">
                <a:solidFill>
                  <a:srgbClr val="5C5C5C"/>
                </a:solidFill>
              </a:rPr>
              <a:t>короткого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действия</a:t>
            </a:r>
            <a:endParaRPr lang="en-US" sz="1000" dirty="0">
              <a:solidFill>
                <a:srgbClr val="5C5C5C"/>
              </a:solidFill>
            </a:endParaRPr>
          </a:p>
          <a:p>
            <a:pPr>
              <a:spcBef>
                <a:spcPts val="500"/>
              </a:spcBef>
              <a:buSzPct val="100000"/>
            </a:pPr>
            <a:r>
              <a:rPr lang="en-US" sz="1000" dirty="0">
                <a:solidFill>
                  <a:srgbClr val="5C5C5C"/>
                </a:solidFill>
              </a:rPr>
              <a:t>Partridge MR et al. BMC </a:t>
            </a:r>
            <a:r>
              <a:rPr lang="en-US" sz="1000" dirty="0" err="1">
                <a:solidFill>
                  <a:srgbClr val="5C5C5C"/>
                </a:solidFill>
              </a:rPr>
              <a:t>Pulm</a:t>
            </a:r>
            <a:r>
              <a:rPr lang="en-US" sz="1000" dirty="0">
                <a:solidFill>
                  <a:srgbClr val="5C5C5C"/>
                </a:solidFill>
              </a:rPr>
              <a:t> Med 2006; 6:13.</a:t>
            </a:r>
          </a:p>
        </p:txBody>
      </p:sp>
      <p:sp>
        <p:nvSpPr>
          <p:cNvPr id="27653" name="Text Box 79"/>
          <p:cNvSpPr txBox="1">
            <a:spLocks noChangeArrowheads="1"/>
          </p:cNvSpPr>
          <p:nvPr/>
        </p:nvSpPr>
        <p:spPr bwMode="auto">
          <a:xfrm>
            <a:off x="11182350" y="5681663"/>
            <a:ext cx="9207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1400" dirty="0">
                <a:solidFill>
                  <a:srgbClr val="5C5C5C"/>
                </a:solidFill>
              </a:rPr>
              <a:t>n = 3 411</a:t>
            </a:r>
          </a:p>
        </p:txBody>
      </p:sp>
      <p:sp>
        <p:nvSpPr>
          <p:cNvPr id="79" name="TextBox 80">
            <a:extLst/>
          </p:cNvPr>
          <p:cNvSpPr txBox="1">
            <a:spLocks noChangeArrowheads="1"/>
          </p:cNvSpPr>
          <p:nvPr/>
        </p:nvSpPr>
        <p:spPr bwMode="auto">
          <a:xfrm>
            <a:off x="4330700" y="5738813"/>
            <a:ext cx="35306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buSzPct val="100000"/>
            </a:pPr>
            <a:r>
              <a:rPr lang="en-US" b="1">
                <a:solidFill>
                  <a:srgbClr val="5C5C5C"/>
                </a:solidFill>
                <a:ea typeface="ＭＳ Ｐゴシック" pitchFamily="34" charset="-128"/>
              </a:rPr>
              <a:t>Стадии ухудшения симптомов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4563002" y="6113463"/>
            <a:ext cx="30273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800" i="1" dirty="0" err="1">
                <a:solidFill>
                  <a:srgbClr val="000000"/>
                </a:solidFill>
              </a:rPr>
              <a:t>Схемы</a:t>
            </a:r>
            <a:r>
              <a:rPr lang="en-US" sz="800" i="1" dirty="0">
                <a:solidFill>
                  <a:srgbClr val="000000"/>
                </a:solidFill>
              </a:rPr>
              <a:t> </a:t>
            </a:r>
            <a:r>
              <a:rPr lang="en-US" sz="800" i="1" dirty="0" err="1">
                <a:solidFill>
                  <a:srgbClr val="000000"/>
                </a:solidFill>
              </a:rPr>
              <a:t>адаптированы</a:t>
            </a:r>
            <a:r>
              <a:rPr lang="en-US" sz="800" i="1" dirty="0">
                <a:solidFill>
                  <a:srgbClr val="000000"/>
                </a:solidFill>
              </a:rPr>
              <a:t> </a:t>
            </a:r>
            <a:r>
              <a:rPr lang="en-US" sz="800" i="1" dirty="0" err="1">
                <a:solidFill>
                  <a:srgbClr val="000000"/>
                </a:solidFill>
              </a:rPr>
              <a:t>из</a:t>
            </a:r>
            <a:r>
              <a:rPr lang="en-US" sz="800" i="1" dirty="0">
                <a:solidFill>
                  <a:srgbClr val="000000"/>
                </a:solidFill>
              </a:rPr>
              <a:t> </a:t>
            </a:r>
            <a:r>
              <a:rPr lang="en-US" sz="800" i="1" dirty="0" err="1">
                <a:solidFill>
                  <a:srgbClr val="000000"/>
                </a:solidFill>
              </a:rPr>
              <a:t>работы</a:t>
            </a:r>
            <a:r>
              <a:rPr lang="en-US" sz="800" i="1" dirty="0">
                <a:solidFill>
                  <a:srgbClr val="000000"/>
                </a:solidFill>
              </a:rPr>
              <a:t>: Partridge MR et al. 2006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60728" y="1311304"/>
            <a:ext cx="84237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/>
              <a:t>ИГКС+ДДБА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0728" y="1520110"/>
            <a:ext cx="84237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/>
              <a:t>ИГКС</a:t>
            </a:r>
          </a:p>
        </p:txBody>
      </p:sp>
    </p:spTree>
    <p:extLst>
      <p:ext uri="{BB962C8B-B14F-4D97-AF65-F5344CB8AC3E}">
        <p14:creationId xmlns:p14="http://schemas.microsoft.com/office/powerpoint/2010/main" val="397172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36478" y="85725"/>
            <a:ext cx="11955438" cy="900113"/>
          </a:xfrm>
        </p:spPr>
        <p:txBody>
          <a:bodyPr/>
          <a:lstStyle/>
          <a:p>
            <a:pPr algn="ctr">
              <a:buSzPct val="100000"/>
            </a:pPr>
            <a:r>
              <a:rPr lang="en-US" dirty="0" err="1"/>
              <a:t>Отчет</a:t>
            </a:r>
            <a:r>
              <a:rPr lang="en-US" dirty="0"/>
              <a:t> NRAD </a:t>
            </a:r>
            <a:r>
              <a:rPr lang="en-US" sz="3200" dirty="0" err="1"/>
              <a:t>говорит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избыточном</a:t>
            </a:r>
            <a:r>
              <a:rPr lang="en-US" dirty="0"/>
              <a:t> </a:t>
            </a:r>
            <a:r>
              <a:rPr lang="en-US" dirty="0" err="1"/>
              <a:t>назначении</a:t>
            </a:r>
            <a:r>
              <a:rPr lang="en-US" dirty="0"/>
              <a:t> </a:t>
            </a:r>
            <a:r>
              <a:rPr lang="ru-RU" dirty="0"/>
              <a:t>КДБА</a:t>
            </a:r>
            <a:r>
              <a:rPr lang="en-US" dirty="0"/>
              <a:t> и </a:t>
            </a:r>
            <a:r>
              <a:rPr lang="en-US" dirty="0" err="1"/>
              <a:t>недостаточно</a:t>
            </a:r>
            <a:r>
              <a:rPr lang="ru-RU" dirty="0"/>
              <a:t>м</a:t>
            </a:r>
            <a:r>
              <a:rPr lang="en-US" dirty="0"/>
              <a:t> </a:t>
            </a:r>
            <a:r>
              <a:rPr lang="en-US" dirty="0" err="1"/>
              <a:t>назначении</a:t>
            </a:r>
            <a:r>
              <a:rPr lang="en-US" dirty="0"/>
              <a:t> </a:t>
            </a:r>
            <a:r>
              <a:rPr lang="en-US" dirty="0" err="1"/>
              <a:t>поддерживающей</a:t>
            </a:r>
            <a:r>
              <a:rPr lang="en-US" dirty="0"/>
              <a:t> </a:t>
            </a:r>
            <a:r>
              <a:rPr lang="en-US" dirty="0" err="1"/>
              <a:t>терапии</a:t>
            </a:r>
            <a:r>
              <a:rPr lang="en-US" dirty="0"/>
              <a:t> </a:t>
            </a:r>
          </a:p>
        </p:txBody>
      </p:sp>
      <p:sp>
        <p:nvSpPr>
          <p:cNvPr id="28675" name="Text Placeholder 12"/>
          <p:cNvSpPr txBox="1">
            <a:spLocks/>
          </p:cNvSpPr>
          <p:nvPr/>
        </p:nvSpPr>
        <p:spPr bwMode="auto">
          <a:xfrm>
            <a:off x="0" y="5936845"/>
            <a:ext cx="12192000" cy="9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6799" rIns="89999" bIns="46799" anchor="b"/>
          <a:lstStyle/>
          <a:p>
            <a:pPr>
              <a:spcBef>
                <a:spcPct val="500000"/>
              </a:spcBef>
              <a:buSzPct val="100000"/>
            </a:pPr>
            <a:r>
              <a:rPr lang="en-US" sz="1000" dirty="0">
                <a:solidFill>
                  <a:srgbClr val="5C5C5C"/>
                </a:solidFill>
              </a:rPr>
              <a:t>*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числа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которых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известно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число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назначений</a:t>
            </a:r>
            <a:r>
              <a:rPr lang="en-US" sz="1000" dirty="0">
                <a:solidFill>
                  <a:srgbClr val="5C5C5C"/>
                </a:solidFill>
              </a:rPr>
              <a:t>.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189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использовавших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ru-RU" sz="1000" dirty="0">
                <a:solidFill>
                  <a:srgbClr val="5C5C5C"/>
                </a:solidFill>
              </a:rPr>
              <a:t>КДБА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купирования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симптомов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момент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смерти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число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назначений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известно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165.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168 </a:t>
            </a:r>
            <a:r>
              <a:rPr lang="en-US" sz="1000" dirty="0" err="1">
                <a:solidFill>
                  <a:srgbClr val="5C5C5C"/>
                </a:solidFill>
              </a:rPr>
              <a:t>пациентов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использовавших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поддерживающую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ингаляционную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терапию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момент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смерти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или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виде</a:t>
            </a:r>
            <a:r>
              <a:rPr lang="en-US" sz="1000" dirty="0">
                <a:solidFill>
                  <a:srgbClr val="5C5C5C"/>
                </a:solidFill>
              </a:rPr>
              <a:t> монотерапии, </a:t>
            </a:r>
            <a:r>
              <a:rPr lang="en-US" sz="1000" dirty="0" err="1">
                <a:solidFill>
                  <a:srgbClr val="5C5C5C"/>
                </a:solidFill>
              </a:rPr>
              <a:t>или</a:t>
            </a:r>
            <a:r>
              <a:rPr lang="en-US" sz="1000" dirty="0">
                <a:solidFill>
                  <a:srgbClr val="5C5C5C"/>
                </a:solidFill>
              </a:rPr>
              <a:t> в </a:t>
            </a:r>
            <a:r>
              <a:rPr lang="en-US" sz="1000" dirty="0" err="1">
                <a:solidFill>
                  <a:srgbClr val="5C5C5C"/>
                </a:solidFill>
              </a:rPr>
              <a:t>комбинации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число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назначений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известно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для</a:t>
            </a:r>
            <a:r>
              <a:rPr lang="en-US" sz="1000" dirty="0">
                <a:solidFill>
                  <a:srgbClr val="5C5C5C"/>
                </a:solidFill>
              </a:rPr>
              <a:t> 128.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1000" dirty="0">
                <a:solidFill>
                  <a:srgbClr val="5C5C5C"/>
                </a:solidFill>
              </a:rPr>
              <a:t>NRAD, National Review of Asthma Deaths, </a:t>
            </a:r>
            <a:r>
              <a:rPr lang="en-US" sz="1000" dirty="0" err="1">
                <a:solidFill>
                  <a:srgbClr val="5C5C5C"/>
                </a:solidFill>
              </a:rPr>
              <a:t>национальный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обзор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летальных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исходов</a:t>
            </a:r>
            <a:r>
              <a:rPr lang="en-US" sz="1000" dirty="0">
                <a:solidFill>
                  <a:srgbClr val="5C5C5C"/>
                </a:solidFill>
              </a:rPr>
              <a:t>, </a:t>
            </a:r>
            <a:r>
              <a:rPr lang="en-US" sz="1000" dirty="0" err="1">
                <a:solidFill>
                  <a:srgbClr val="5C5C5C"/>
                </a:solidFill>
              </a:rPr>
              <a:t>связанных</a:t>
            </a:r>
            <a:r>
              <a:rPr lang="en-US" sz="1000" dirty="0">
                <a:solidFill>
                  <a:srgbClr val="5C5C5C"/>
                </a:solidFill>
              </a:rPr>
              <a:t> с </a:t>
            </a:r>
            <a:r>
              <a:rPr lang="en-US" sz="1000" dirty="0" err="1">
                <a:solidFill>
                  <a:srgbClr val="5C5C5C"/>
                </a:solidFill>
              </a:rPr>
              <a:t>бронхиальной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астмой</a:t>
            </a:r>
            <a:r>
              <a:rPr lang="en-US" sz="1000" dirty="0">
                <a:solidFill>
                  <a:srgbClr val="5C5C5C"/>
                </a:solidFill>
              </a:rPr>
              <a:t>; </a:t>
            </a:r>
            <a:r>
              <a:rPr lang="ru-RU" sz="1000" dirty="0">
                <a:solidFill>
                  <a:srgbClr val="5C5C5C"/>
                </a:solidFill>
              </a:rPr>
              <a:t>КДБА</a:t>
            </a:r>
            <a:r>
              <a:rPr lang="en-US" sz="1000" dirty="0">
                <a:solidFill>
                  <a:srgbClr val="5C5C5C"/>
                </a:solidFill>
              </a:rPr>
              <a:t>, β</a:t>
            </a:r>
            <a:r>
              <a:rPr lang="en-US" sz="1000" baseline="-25000" dirty="0">
                <a:solidFill>
                  <a:srgbClr val="5C5C5C"/>
                </a:solidFill>
              </a:rPr>
              <a:t>2</a:t>
            </a:r>
            <a:r>
              <a:rPr lang="en-US" sz="1000" dirty="0">
                <a:solidFill>
                  <a:srgbClr val="5C5C5C"/>
                </a:solidFill>
              </a:rPr>
              <a:t>-адреномиметик </a:t>
            </a:r>
            <a:r>
              <a:rPr lang="en-US" sz="1000" dirty="0" err="1">
                <a:solidFill>
                  <a:srgbClr val="5C5C5C"/>
                </a:solidFill>
              </a:rPr>
              <a:t>короткого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действия</a:t>
            </a:r>
            <a:r>
              <a:rPr lang="en-US" sz="1000" dirty="0">
                <a:solidFill>
                  <a:srgbClr val="5C5C5C"/>
                </a:solidFill>
              </a:rPr>
              <a:t>.</a:t>
            </a:r>
            <a:br>
              <a:rPr lang="en-US" sz="1000" dirty="0">
                <a:solidFill>
                  <a:srgbClr val="5C5C5C"/>
                </a:solidFill>
              </a:rPr>
            </a:br>
            <a:r>
              <a:rPr lang="en-US" sz="1000" dirty="0">
                <a:solidFill>
                  <a:srgbClr val="5C5C5C"/>
                </a:solidFill>
              </a:rPr>
              <a:t>Royal College of Physicians. </a:t>
            </a:r>
            <a:r>
              <a:rPr lang="en-US" sz="1000" i="1" dirty="0">
                <a:solidFill>
                  <a:srgbClr val="5C5C5C"/>
                </a:solidFill>
              </a:rPr>
              <a:t>Why Asthma Still Kills? The National Review of Asthma Deaths (NRAD) </a:t>
            </a:r>
            <a:r>
              <a:rPr lang="en-US" sz="1000" dirty="0">
                <a:solidFill>
                  <a:srgbClr val="5C5C5C"/>
                </a:solidFill>
              </a:rPr>
              <a:t>[online] 2014. Available from: https://www.rcplondon.ac.uk/projects/outputs/why-asthma-still-kills [Last accessed: December, 2016].</a:t>
            </a: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577850" y="1717913"/>
            <a:ext cx="11355388" cy="4008200"/>
            <a:chOff x="610284" y="1717952"/>
            <a:chExt cx="11354741" cy="4008057"/>
          </a:xfrm>
        </p:grpSpPr>
        <p:cxnSp>
          <p:nvCxnSpPr>
            <p:cNvPr id="79" name="Straight Connector 78"/>
            <p:cNvCxnSpPr>
              <a:cxnSpLocks/>
            </p:cNvCxnSpPr>
            <p:nvPr/>
          </p:nvCxnSpPr>
          <p:spPr>
            <a:xfrm flipV="1">
              <a:off x="6128120" y="1854234"/>
              <a:ext cx="0" cy="363683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80" name="Group 5"/>
            <p:cNvGrpSpPr>
              <a:grpSpLocks/>
            </p:cNvGrpSpPr>
            <p:nvPr/>
          </p:nvGrpSpPr>
          <p:grpSpPr bwMode="auto">
            <a:xfrm>
              <a:off x="6520210" y="1825660"/>
              <a:ext cx="5444815" cy="3900349"/>
              <a:chOff x="6520210" y="1834371"/>
              <a:chExt cx="5444815" cy="3900349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6520210" y="3954135"/>
                <a:ext cx="5444815" cy="77626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defTabSz="914400">
                  <a:buSzPct val="100000"/>
                </a:pPr>
                <a:r>
                  <a:rPr lang="en-US" sz="3200" b="1" dirty="0">
                    <a:solidFill>
                      <a:srgbClr val="663300"/>
                    </a:solidFill>
                  </a:rPr>
                  <a:t>38%</a:t>
                </a:r>
                <a:r>
                  <a:rPr lang="en-US" sz="1400" b="1" dirty="0">
                    <a:solidFill>
                      <a:srgbClr val="6633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пациентов</a:t>
                </a:r>
                <a:r>
                  <a:rPr lang="en-US" sz="1400" dirty="0">
                    <a:solidFill>
                      <a:srgbClr val="5C5C5C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использ</a:t>
                </a:r>
                <a:r>
                  <a:rPr lang="ru-RU" sz="1400" dirty="0" err="1">
                    <a:solidFill>
                      <a:srgbClr val="5C5C5C"/>
                    </a:solidFill>
                  </a:rPr>
                  <a:t>овавш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их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поддерживающую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ингаляционную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терапию</a:t>
                </a:r>
                <a:r>
                  <a:rPr lang="en-US" sz="1400" dirty="0">
                    <a:solidFill>
                      <a:srgbClr val="5C5C5C"/>
                    </a:solidFill>
                  </a:rPr>
                  <a:t>,*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получили</a:t>
                </a:r>
                <a:r>
                  <a:rPr lang="en-US" sz="1400" dirty="0">
                    <a:solidFill>
                      <a:srgbClr val="5C5C5C"/>
                    </a:solidFill>
                  </a:rPr>
                  <a:t> менее</a:t>
                </a:r>
                <a:br>
                  <a:rPr lang="en-US" sz="1400" b="1" dirty="0">
                    <a:solidFill>
                      <a:srgbClr val="5C5C5C"/>
                    </a:solidFill>
                  </a:rPr>
                </a:br>
                <a:r>
                  <a:rPr lang="en-US" sz="3200" b="1" dirty="0">
                    <a:solidFill>
                      <a:srgbClr val="663300"/>
                    </a:solidFill>
                  </a:rPr>
                  <a:t>4</a:t>
                </a:r>
                <a:r>
                  <a:rPr lang="en-US" sz="1600" b="1" dirty="0">
                    <a:solidFill>
                      <a:srgbClr val="489ADA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ингаляторов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</a:rPr>
                  <a:t>в течение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год</a:t>
                </a:r>
                <a:r>
                  <a:rPr lang="ru-RU" sz="1400" dirty="0">
                    <a:solidFill>
                      <a:srgbClr val="5C5C5C"/>
                    </a:solidFill>
                  </a:rPr>
                  <a:t>а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</a:rPr>
                  <a:t>до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смерт</a:t>
                </a:r>
                <a:r>
                  <a:rPr lang="ru-RU" sz="1400" dirty="0">
                    <a:solidFill>
                      <a:srgbClr val="5C5C5C"/>
                    </a:solidFill>
                  </a:rPr>
                  <a:t>и</a:t>
                </a:r>
                <a:r>
                  <a:rPr lang="en-US" sz="1400" dirty="0">
                    <a:solidFill>
                      <a:srgbClr val="5C5C5C"/>
                    </a:solidFill>
                  </a:rPr>
                  <a:t>…</a:t>
                </a:r>
              </a:p>
            </p:txBody>
          </p:sp>
          <p:sp>
            <p:nvSpPr>
              <p:cNvPr id="28691" name="TextBox 79"/>
              <p:cNvSpPr txBox="1">
                <a:spLocks noChangeArrowheads="1"/>
              </p:cNvSpPr>
              <p:nvPr/>
            </p:nvSpPr>
            <p:spPr bwMode="auto">
              <a:xfrm>
                <a:off x="6520249" y="2537511"/>
                <a:ext cx="5186028" cy="1388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>
                  <a:spcAft>
                    <a:spcPts val="200"/>
                  </a:spcAft>
                  <a:buSzPct val="100000"/>
                </a:pPr>
                <a:r>
                  <a:rPr lang="en-US" sz="1400" dirty="0" err="1">
                    <a:solidFill>
                      <a:srgbClr val="5C5C5C"/>
                    </a:solidFill>
                  </a:rPr>
                  <a:t>Чтобы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</a:rPr>
                  <a:t>следовать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рекомендациям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большинству</a:t>
                </a:r>
                <a:r>
                  <a:rPr lang="en-US" sz="1400" dirty="0">
                    <a:solidFill>
                      <a:srgbClr val="5C5C5C"/>
                    </a:solidFill>
                  </a:rPr>
                  <a:t> пациентов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обычно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требуется</a:t>
                </a:r>
                <a:r>
                  <a:rPr lang="en-US" sz="1400" dirty="0">
                    <a:solidFill>
                      <a:srgbClr val="5C5C5C"/>
                    </a:solidFill>
                  </a:rPr>
                  <a:t>, по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меньшей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мере</a:t>
                </a:r>
                <a:r>
                  <a:rPr lang="en-US" sz="1400" dirty="0">
                    <a:solidFill>
                      <a:srgbClr val="5C5C5C"/>
                    </a:solidFill>
                  </a:rPr>
                  <a:t>,</a:t>
                </a:r>
              </a:p>
              <a:p>
                <a:pPr defTabSz="914400">
                  <a:spcAft>
                    <a:spcPts val="200"/>
                  </a:spcAft>
                  <a:buSzPct val="100000"/>
                </a:pPr>
                <a:endParaRPr lang="en-US" sz="1400" dirty="0">
                  <a:solidFill>
                    <a:srgbClr val="5C5C5C"/>
                  </a:solidFill>
                </a:endParaRPr>
              </a:p>
              <a:p>
                <a:pPr defTabSz="914400">
                  <a:spcAft>
                    <a:spcPts val="200"/>
                  </a:spcAft>
                  <a:buSzPct val="100000"/>
                </a:pPr>
                <a:endParaRPr lang="en-US" sz="1400" dirty="0">
                  <a:solidFill>
                    <a:srgbClr val="5C5C5C"/>
                  </a:solidFill>
                </a:endParaRPr>
              </a:p>
              <a:p>
                <a:pPr defTabSz="914400">
                  <a:spcAft>
                    <a:spcPts val="200"/>
                  </a:spcAft>
                  <a:buSzPct val="100000"/>
                </a:pPr>
                <a:r>
                  <a:rPr lang="en-US" sz="3200" b="1" dirty="0">
                    <a:solidFill>
                      <a:srgbClr val="663300"/>
                    </a:solidFill>
                  </a:rPr>
                  <a:t>12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ингаляторов</a:t>
                </a:r>
                <a:r>
                  <a:rPr lang="en-US" sz="1400" dirty="0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базисной</a:t>
                </a:r>
                <a:r>
                  <a:rPr lang="en-US" sz="1400" dirty="0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терапии</a:t>
                </a:r>
                <a:r>
                  <a:rPr lang="en-US" sz="1400" dirty="0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 в </a:t>
                </a:r>
                <a:r>
                  <a:rPr lang="en-US" sz="1400" dirty="0" err="1">
                    <a:solidFill>
                      <a:srgbClr val="5C5C5C"/>
                    </a:solidFill>
                    <a:highlight>
                      <a:srgbClr val="FFFF00"/>
                    </a:highlight>
                  </a:rPr>
                  <a:t>год</a:t>
                </a:r>
                <a:endParaRPr lang="en-US" sz="1400" dirty="0">
                  <a:solidFill>
                    <a:srgbClr val="5C5C5C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8692" name="Rectangle 81"/>
              <p:cNvSpPr>
                <a:spLocks noChangeArrowheads="1"/>
              </p:cNvSpPr>
              <p:nvPr/>
            </p:nvSpPr>
            <p:spPr bwMode="auto">
              <a:xfrm>
                <a:off x="6520249" y="1834371"/>
                <a:ext cx="3780000" cy="576293"/>
              </a:xfrm>
              <a:prstGeom prst="rect">
                <a:avLst/>
              </a:prstGeom>
              <a:solidFill>
                <a:srgbClr val="66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2000" tIns="72000" rIns="72000" bIns="72000" anchor="ctr">
                <a:spAutoFit/>
              </a:bodyPr>
              <a:lstStyle/>
              <a:p>
                <a:pPr algn="ctr" defTabSz="914400">
                  <a:buSzPct val="100000"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Доказательства</a:t>
                </a:r>
                <a:r>
                  <a:rPr lang="en-US" sz="1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недостаточно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частого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назначения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поддерживающей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терапии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" name="Group 86"/>
              <p:cNvGrpSpPr/>
              <p:nvPr/>
            </p:nvGrpSpPr>
            <p:grpSpPr>
              <a:xfrm>
                <a:off x="6601228" y="3054952"/>
                <a:ext cx="3496090" cy="393748"/>
                <a:chOff x="4867028" y="2541538"/>
                <a:chExt cx="4108213" cy="462688"/>
              </a:xfrm>
              <a:solidFill>
                <a:srgbClr val="663300"/>
              </a:solidFill>
            </p:grpSpPr>
            <p:grpSp>
              <p:nvGrpSpPr>
                <p:cNvPr id="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4867028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33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5214426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30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1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0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5561824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27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8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9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5894534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24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5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6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2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6232396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21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2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3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3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6563017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18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9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0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4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6904810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15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7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7246258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12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3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7588194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09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0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11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7930564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06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7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8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8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8272751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03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4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5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8627843" y="2541538"/>
                  <a:ext cx="347398" cy="462688"/>
                  <a:chOff x="2312" y="1403"/>
                  <a:chExt cx="1136" cy="1513"/>
                </a:xfrm>
                <a:grpFill/>
              </p:grpSpPr>
              <p:sp>
                <p:nvSpPr>
                  <p:cNvPr id="100" name="Freeform 5"/>
                  <p:cNvSpPr>
                    <a:spLocks/>
                  </p:cNvSpPr>
                  <p:nvPr/>
                </p:nvSpPr>
                <p:spPr bwMode="auto">
                  <a:xfrm>
                    <a:off x="3248" y="2529"/>
                    <a:ext cx="200" cy="386"/>
                  </a:xfrm>
                  <a:custGeom>
                    <a:avLst/>
                    <a:gdLst>
                      <a:gd name="T0" fmla="*/ 0 w 200"/>
                      <a:gd name="T1" fmla="*/ 0 h 386"/>
                      <a:gd name="T2" fmla="*/ 0 w 200"/>
                      <a:gd name="T3" fmla="*/ 386 h 386"/>
                      <a:gd name="T4" fmla="*/ 200 w 200"/>
                      <a:gd name="T5" fmla="*/ 365 h 386"/>
                      <a:gd name="T6" fmla="*/ 200 w 200"/>
                      <a:gd name="T7" fmla="*/ 242 h 386"/>
                      <a:gd name="T8" fmla="*/ 200 w 200"/>
                      <a:gd name="T9" fmla="*/ 143 h 386"/>
                      <a:gd name="T10" fmla="*/ 200 w 200"/>
                      <a:gd name="T11" fmla="*/ 20 h 386"/>
                      <a:gd name="T12" fmla="*/ 0 w 200"/>
                      <a:gd name="T13" fmla="*/ 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0" h="386">
                        <a:moveTo>
                          <a:pt x="0" y="0"/>
                        </a:moveTo>
                        <a:lnTo>
                          <a:pt x="0" y="386"/>
                        </a:lnTo>
                        <a:lnTo>
                          <a:pt x="200" y="365"/>
                        </a:lnTo>
                        <a:lnTo>
                          <a:pt x="200" y="242"/>
                        </a:lnTo>
                        <a:lnTo>
                          <a:pt x="200" y="143"/>
                        </a:lnTo>
                        <a:lnTo>
                          <a:pt x="200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Freeform 6"/>
                  <p:cNvSpPr>
                    <a:spLocks/>
                  </p:cNvSpPr>
                  <p:nvPr/>
                </p:nvSpPr>
                <p:spPr bwMode="auto">
                  <a:xfrm>
                    <a:off x="2312" y="1403"/>
                    <a:ext cx="399" cy="301"/>
                  </a:xfrm>
                  <a:custGeom>
                    <a:avLst/>
                    <a:gdLst>
                      <a:gd name="T0" fmla="*/ 327 w 327"/>
                      <a:gd name="T1" fmla="*/ 93 h 248"/>
                      <a:gd name="T2" fmla="*/ 300 w 327"/>
                      <a:gd name="T3" fmla="*/ 0 h 248"/>
                      <a:gd name="T4" fmla="*/ 142 w 327"/>
                      <a:gd name="T5" fmla="*/ 27 h 248"/>
                      <a:gd name="T6" fmla="*/ 0 w 327"/>
                      <a:gd name="T7" fmla="*/ 101 h 248"/>
                      <a:gd name="T8" fmla="*/ 42 w 327"/>
                      <a:gd name="T9" fmla="*/ 248 h 248"/>
                      <a:gd name="T10" fmla="*/ 327 w 327"/>
                      <a:gd name="T11" fmla="*/ 93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7" h="248">
                        <a:moveTo>
                          <a:pt x="327" y="93"/>
                        </a:move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300" y="0"/>
                          <a:pt x="208" y="4"/>
                          <a:pt x="142" y="27"/>
                        </a:cubicBezTo>
                        <a:cubicBezTo>
                          <a:pt x="76" y="50"/>
                          <a:pt x="0" y="101"/>
                          <a:pt x="0" y="101"/>
                        </a:cubicBezTo>
                        <a:cubicBezTo>
                          <a:pt x="42" y="248"/>
                          <a:pt x="42" y="248"/>
                          <a:pt x="42" y="248"/>
                        </a:cubicBezTo>
                        <a:lnTo>
                          <a:pt x="327" y="9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319" y="1547"/>
                    <a:ext cx="860" cy="1369"/>
                  </a:xfrm>
                  <a:custGeom>
                    <a:avLst/>
                    <a:gdLst>
                      <a:gd name="T0" fmla="*/ 630 w 704"/>
                      <a:gd name="T1" fmla="*/ 809 h 1128"/>
                      <a:gd name="T2" fmla="*/ 396 w 704"/>
                      <a:gd name="T3" fmla="*/ 0 h 1128"/>
                      <a:gd name="T4" fmla="*/ 0 w 704"/>
                      <a:gd name="T5" fmla="*/ 215 h 1128"/>
                      <a:gd name="T6" fmla="*/ 248 w 704"/>
                      <a:gd name="T7" fmla="*/ 1084 h 1128"/>
                      <a:gd name="T8" fmla="*/ 248 w 704"/>
                      <a:gd name="T9" fmla="*/ 1084 h 1128"/>
                      <a:gd name="T10" fmla="*/ 317 w 704"/>
                      <a:gd name="T11" fmla="*/ 1128 h 1128"/>
                      <a:gd name="T12" fmla="*/ 704 w 704"/>
                      <a:gd name="T13" fmla="*/ 1128 h 1128"/>
                      <a:gd name="T14" fmla="*/ 704 w 704"/>
                      <a:gd name="T15" fmla="*/ 809 h 1128"/>
                      <a:gd name="T16" fmla="*/ 630 w 704"/>
                      <a:gd name="T17" fmla="*/ 809 h 1128"/>
                      <a:gd name="T18" fmla="*/ 468 w 704"/>
                      <a:gd name="T19" fmla="*/ 1051 h 1128"/>
                      <a:gd name="T20" fmla="*/ 332 w 704"/>
                      <a:gd name="T21" fmla="*/ 1051 h 1128"/>
                      <a:gd name="T22" fmla="*/ 304 w 704"/>
                      <a:gd name="T23" fmla="*/ 1025 h 1128"/>
                      <a:gd name="T24" fmla="*/ 132 w 704"/>
                      <a:gd name="T25" fmla="*/ 434 h 1128"/>
                      <a:gd name="T26" fmla="*/ 151 w 704"/>
                      <a:gd name="T27" fmla="*/ 400 h 1128"/>
                      <a:gd name="T28" fmla="*/ 186 w 704"/>
                      <a:gd name="T29" fmla="*/ 419 h 1128"/>
                      <a:gd name="T30" fmla="*/ 353 w 704"/>
                      <a:gd name="T31" fmla="*/ 995 h 1128"/>
                      <a:gd name="T32" fmla="*/ 468 w 704"/>
                      <a:gd name="T33" fmla="*/ 995 h 1128"/>
                      <a:gd name="T34" fmla="*/ 496 w 704"/>
                      <a:gd name="T35" fmla="*/ 1023 h 1128"/>
                      <a:gd name="T36" fmla="*/ 468 w 704"/>
                      <a:gd name="T37" fmla="*/ 1051 h 1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04" h="1128">
                        <a:moveTo>
                          <a:pt x="630" y="809"/>
                        </a:moveTo>
                        <a:cubicBezTo>
                          <a:pt x="396" y="0"/>
                          <a:pt x="396" y="0"/>
                          <a:pt x="396" y="0"/>
                        </a:cubicBezTo>
                        <a:cubicBezTo>
                          <a:pt x="0" y="215"/>
                          <a:pt x="0" y="215"/>
                          <a:pt x="0" y="215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48" y="1084"/>
                          <a:pt x="248" y="1084"/>
                          <a:pt x="248" y="1084"/>
                        </a:cubicBezTo>
                        <a:cubicBezTo>
                          <a:pt x="259" y="1110"/>
                          <a:pt x="287" y="1128"/>
                          <a:pt x="317" y="1128"/>
                        </a:cubicBezTo>
                        <a:cubicBezTo>
                          <a:pt x="704" y="1128"/>
                          <a:pt x="704" y="1128"/>
                          <a:pt x="704" y="1128"/>
                        </a:cubicBezTo>
                        <a:cubicBezTo>
                          <a:pt x="704" y="809"/>
                          <a:pt x="704" y="809"/>
                          <a:pt x="704" y="809"/>
                        </a:cubicBezTo>
                        <a:lnTo>
                          <a:pt x="630" y="809"/>
                        </a:lnTo>
                        <a:close/>
                        <a:moveTo>
                          <a:pt x="468" y="1051"/>
                        </a:moveTo>
                        <a:cubicBezTo>
                          <a:pt x="332" y="1051"/>
                          <a:pt x="332" y="1051"/>
                          <a:pt x="332" y="1051"/>
                        </a:cubicBezTo>
                        <a:cubicBezTo>
                          <a:pt x="317" y="1051"/>
                          <a:pt x="305" y="1039"/>
                          <a:pt x="304" y="1025"/>
                        </a:cubicBezTo>
                        <a:cubicBezTo>
                          <a:pt x="132" y="434"/>
                          <a:pt x="132" y="434"/>
                          <a:pt x="132" y="434"/>
                        </a:cubicBezTo>
                        <a:cubicBezTo>
                          <a:pt x="128" y="419"/>
                          <a:pt x="136" y="404"/>
                          <a:pt x="151" y="400"/>
                        </a:cubicBezTo>
                        <a:cubicBezTo>
                          <a:pt x="166" y="395"/>
                          <a:pt x="182" y="404"/>
                          <a:pt x="186" y="419"/>
                        </a:cubicBezTo>
                        <a:cubicBezTo>
                          <a:pt x="353" y="995"/>
                          <a:pt x="353" y="995"/>
                          <a:pt x="353" y="995"/>
                        </a:cubicBezTo>
                        <a:cubicBezTo>
                          <a:pt x="468" y="995"/>
                          <a:pt x="468" y="995"/>
                          <a:pt x="468" y="995"/>
                        </a:cubicBezTo>
                        <a:cubicBezTo>
                          <a:pt x="483" y="995"/>
                          <a:pt x="496" y="1007"/>
                          <a:pt x="496" y="1023"/>
                        </a:cubicBezTo>
                        <a:cubicBezTo>
                          <a:pt x="496" y="1038"/>
                          <a:pt x="483" y="1051"/>
                          <a:pt x="468" y="10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latin typeface="+mn-lt"/>
                      <a:cs typeface="+mn-cs"/>
                    </a:endParaRPr>
                  </a:p>
                </p:txBody>
              </p:sp>
            </p:grpSp>
          </p:grpSp>
          <p:sp>
            <p:nvSpPr>
              <p:cNvPr id="28694" name="Rectangle 139"/>
              <p:cNvSpPr>
                <a:spLocks noChangeArrowheads="1"/>
              </p:cNvSpPr>
              <p:nvPr/>
            </p:nvSpPr>
            <p:spPr bwMode="auto">
              <a:xfrm>
                <a:off x="6757546" y="5053380"/>
                <a:ext cx="4988802" cy="681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>
                  <a:buSzPct val="100000"/>
                </a:pPr>
                <a:r>
                  <a:rPr lang="en-US" sz="1400" dirty="0">
                    <a:solidFill>
                      <a:srgbClr val="5C5C5C"/>
                    </a:solidFill>
                  </a:rPr>
                  <a:t>а </a:t>
                </a:r>
                <a:r>
                  <a:rPr lang="en-US" sz="3200" b="1" dirty="0">
                    <a:solidFill>
                      <a:srgbClr val="663300"/>
                    </a:solidFill>
                  </a:rPr>
                  <a:t>80%</a:t>
                </a:r>
                <a:r>
                  <a:rPr lang="en-US" sz="1600" b="1" dirty="0">
                    <a:solidFill>
                      <a:srgbClr val="6633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получили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менее</a:t>
                </a:r>
                <a:r>
                  <a:rPr lang="en-US" sz="1400" dirty="0">
                    <a:solidFill>
                      <a:srgbClr val="5C5C5C"/>
                    </a:solidFill>
                  </a:rPr>
                  <a:t> 12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ингаляторов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поддерживающей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терапии</a:t>
                </a:r>
                <a:endParaRPr lang="en-US" sz="1400" dirty="0">
                  <a:solidFill>
                    <a:srgbClr val="5C5C5C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209146" y="4553662"/>
                <a:ext cx="3863225" cy="68101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32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8681" name="Group 6"/>
            <p:cNvGrpSpPr>
              <a:grpSpLocks/>
            </p:cNvGrpSpPr>
            <p:nvPr/>
          </p:nvGrpSpPr>
          <p:grpSpPr bwMode="auto">
            <a:xfrm>
              <a:off x="610284" y="1717952"/>
              <a:ext cx="5536032" cy="3877311"/>
              <a:chOff x="878638" y="1717952"/>
              <a:chExt cx="5536032" cy="3877311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396478" y="4488781"/>
                <a:ext cx="3608182" cy="647677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defTabSz="914400">
                  <a:buSzPct val="100000"/>
                </a:pPr>
                <a:r>
                  <a:rPr lang="en-US" sz="3200" b="1" dirty="0">
                    <a:solidFill>
                      <a:srgbClr val="489ADA"/>
                    </a:solidFill>
                  </a:rPr>
                  <a:t>4%</a:t>
                </a:r>
                <a:r>
                  <a:rPr lang="en-US" sz="1400" dirty="0">
                    <a:solidFill>
                      <a:srgbClr val="489ADA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было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назначено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более</a:t>
                </a:r>
                <a:endParaRPr lang="en-US" sz="1400" dirty="0">
                  <a:solidFill>
                    <a:srgbClr val="5C5C5C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383434" y="4906888"/>
                <a:ext cx="761957" cy="655614"/>
              </a:xfrm>
              <a:prstGeom prst="rect">
                <a:avLst/>
              </a:prstGeom>
            </p:spPr>
            <p:txBody>
              <a:bodyPr lIns="0" tIns="0" rIns="0" bIns="0" anchor="ctr"/>
              <a:lstStyle/>
              <a:p>
                <a:pPr defTabSz="914400">
                  <a:buSzPct val="100000"/>
                </a:pPr>
                <a:r>
                  <a:rPr lang="en-US" sz="3200" b="1">
                    <a:solidFill>
                      <a:srgbClr val="489ADA"/>
                    </a:solidFill>
                  </a:rPr>
                  <a:t>50</a:t>
                </a:r>
              </a:p>
            </p:txBody>
          </p:sp>
          <p:sp>
            <p:nvSpPr>
              <p:cNvPr id="28684" name="TextBox 77"/>
              <p:cNvSpPr txBox="1">
                <a:spLocks noChangeArrowheads="1"/>
              </p:cNvSpPr>
              <p:nvPr/>
            </p:nvSpPr>
            <p:spPr bwMode="auto">
              <a:xfrm>
                <a:off x="1892951" y="5181473"/>
                <a:ext cx="4334198" cy="413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>
                  <a:buSzPct val="100000"/>
                </a:pPr>
                <a:r>
                  <a:rPr lang="ru-RU" sz="1400" dirty="0">
                    <a:solidFill>
                      <a:srgbClr val="5C5C5C"/>
                    </a:solidFill>
                  </a:rPr>
                  <a:t>И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нг</a:t>
                </a:r>
                <a:r>
                  <a:rPr lang="ru-RU" sz="1400" dirty="0" err="1">
                    <a:solidFill>
                      <a:srgbClr val="5C5C5C"/>
                    </a:solidFill>
                  </a:rPr>
                  <a:t>аляторов</a:t>
                </a:r>
                <a:r>
                  <a:rPr lang="ru-RU" sz="1400" dirty="0">
                    <a:solidFill>
                      <a:srgbClr val="5C5C5C"/>
                    </a:solidFill>
                  </a:rPr>
                  <a:t> КДБА</a:t>
                </a:r>
                <a:endParaRPr lang="en-US" sz="1400" dirty="0">
                  <a:solidFill>
                    <a:srgbClr val="5C5C5C"/>
                  </a:solidFill>
                </a:endParaRPr>
              </a:p>
            </p:txBody>
          </p:sp>
          <p:sp>
            <p:nvSpPr>
              <p:cNvPr id="28685" name="Rectangle 80"/>
              <p:cNvSpPr>
                <a:spLocks noChangeArrowheads="1"/>
              </p:cNvSpPr>
              <p:nvPr/>
            </p:nvSpPr>
            <p:spPr bwMode="auto">
              <a:xfrm>
                <a:off x="1320292" y="1717952"/>
                <a:ext cx="3780000" cy="791709"/>
              </a:xfrm>
              <a:prstGeom prst="rect">
                <a:avLst/>
              </a:prstGeom>
              <a:solidFill>
                <a:srgbClr val="489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72000" tIns="72000" rIns="72000" bIns="72000" anchor="ctr">
                <a:spAutoFit/>
              </a:bodyPr>
              <a:lstStyle/>
              <a:p>
                <a:pPr algn="ctr" defTabSz="914400">
                  <a:buSzPct val="100000"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Доказательства</a:t>
                </a:r>
                <a:r>
                  <a:rPr lang="en-US" sz="1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00"/>
                    </a:solidFill>
                  </a:rPr>
                  <a:t>избыточного</a:t>
                </a:r>
                <a:r>
                  <a:rPr lang="en-US" sz="1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00"/>
                    </a:solidFill>
                  </a:rPr>
                  <a:t>назначения</a:t>
                </a:r>
                <a:r>
                  <a:rPr lang="en-US" sz="14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1400" b="1" dirty="0">
                    <a:solidFill>
                      <a:srgbClr val="FFFF00"/>
                    </a:solidFill>
                  </a:rPr>
                  <a:t>препаратов</a:t>
                </a:r>
                <a:r>
                  <a:rPr lang="en-US" sz="1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для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купирования</a:t>
                </a:r>
                <a:r>
                  <a:rPr lang="en-US" sz="14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1400" b="1" dirty="0" err="1">
                    <a:solidFill>
                      <a:srgbClr val="FFFFFF"/>
                    </a:solidFill>
                  </a:rPr>
                  <a:t>симптомов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4"/>
              <p:cNvGrpSpPr>
                <a:grpSpLocks noChangeAspect="1"/>
              </p:cNvGrpSpPr>
              <p:nvPr/>
            </p:nvGrpSpPr>
            <p:grpSpPr bwMode="auto">
              <a:xfrm>
                <a:off x="878638" y="2923891"/>
                <a:ext cx="410406" cy="546606"/>
                <a:chOff x="3194" y="1403"/>
                <a:chExt cx="1136" cy="1513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84" name="Freeform 5"/>
                <p:cNvSpPr>
                  <a:spLocks/>
                </p:cNvSpPr>
                <p:nvPr/>
              </p:nvSpPr>
              <p:spPr bwMode="auto">
                <a:xfrm>
                  <a:off x="4130" y="2529"/>
                  <a:ext cx="200" cy="386"/>
                </a:xfrm>
                <a:custGeom>
                  <a:avLst/>
                  <a:gdLst>
                    <a:gd name="T0" fmla="*/ 0 w 200"/>
                    <a:gd name="T1" fmla="*/ 0 h 386"/>
                    <a:gd name="T2" fmla="*/ 0 w 200"/>
                    <a:gd name="T3" fmla="*/ 386 h 386"/>
                    <a:gd name="T4" fmla="*/ 200 w 200"/>
                    <a:gd name="T5" fmla="*/ 365 h 386"/>
                    <a:gd name="T6" fmla="*/ 200 w 200"/>
                    <a:gd name="T7" fmla="*/ 242 h 386"/>
                    <a:gd name="T8" fmla="*/ 200 w 200"/>
                    <a:gd name="T9" fmla="*/ 143 h 386"/>
                    <a:gd name="T10" fmla="*/ 200 w 200"/>
                    <a:gd name="T11" fmla="*/ 20 h 386"/>
                    <a:gd name="T12" fmla="*/ 0 w 200"/>
                    <a:gd name="T13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" h="386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200" y="365"/>
                      </a:lnTo>
                      <a:lnTo>
                        <a:pt x="200" y="242"/>
                      </a:lnTo>
                      <a:lnTo>
                        <a:pt x="200" y="143"/>
                      </a:lnTo>
                      <a:lnTo>
                        <a:pt x="20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Freeform 6"/>
                <p:cNvSpPr>
                  <a:spLocks/>
                </p:cNvSpPr>
                <p:nvPr/>
              </p:nvSpPr>
              <p:spPr bwMode="auto">
                <a:xfrm>
                  <a:off x="3194" y="1403"/>
                  <a:ext cx="399" cy="301"/>
                </a:xfrm>
                <a:custGeom>
                  <a:avLst/>
                  <a:gdLst>
                    <a:gd name="T0" fmla="*/ 327 w 327"/>
                    <a:gd name="T1" fmla="*/ 93 h 248"/>
                    <a:gd name="T2" fmla="*/ 300 w 327"/>
                    <a:gd name="T3" fmla="*/ 0 h 248"/>
                    <a:gd name="T4" fmla="*/ 142 w 327"/>
                    <a:gd name="T5" fmla="*/ 27 h 248"/>
                    <a:gd name="T6" fmla="*/ 0 w 327"/>
                    <a:gd name="T7" fmla="*/ 101 h 248"/>
                    <a:gd name="T8" fmla="*/ 42 w 327"/>
                    <a:gd name="T9" fmla="*/ 248 h 248"/>
                    <a:gd name="T10" fmla="*/ 327 w 327"/>
                    <a:gd name="T11" fmla="*/ 9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248">
                      <a:moveTo>
                        <a:pt x="327" y="93"/>
                      </a:move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300" y="0"/>
                        <a:pt x="208" y="4"/>
                        <a:pt x="142" y="27"/>
                      </a:cubicBezTo>
                      <a:cubicBezTo>
                        <a:pt x="76" y="50"/>
                        <a:pt x="0" y="101"/>
                        <a:pt x="0" y="101"/>
                      </a:cubicBezTo>
                      <a:cubicBezTo>
                        <a:pt x="42" y="248"/>
                        <a:pt x="42" y="248"/>
                        <a:pt x="42" y="248"/>
                      </a:cubicBezTo>
                      <a:lnTo>
                        <a:pt x="327" y="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Freeform 7"/>
                <p:cNvSpPr>
                  <a:spLocks noEditPoints="1"/>
                </p:cNvSpPr>
                <p:nvPr/>
              </p:nvSpPr>
              <p:spPr bwMode="auto">
                <a:xfrm>
                  <a:off x="3201" y="1547"/>
                  <a:ext cx="860" cy="1369"/>
                </a:xfrm>
                <a:custGeom>
                  <a:avLst/>
                  <a:gdLst>
                    <a:gd name="T0" fmla="*/ 630 w 704"/>
                    <a:gd name="T1" fmla="*/ 809 h 1128"/>
                    <a:gd name="T2" fmla="*/ 396 w 704"/>
                    <a:gd name="T3" fmla="*/ 0 h 1128"/>
                    <a:gd name="T4" fmla="*/ 0 w 704"/>
                    <a:gd name="T5" fmla="*/ 215 h 1128"/>
                    <a:gd name="T6" fmla="*/ 248 w 704"/>
                    <a:gd name="T7" fmla="*/ 1084 h 1128"/>
                    <a:gd name="T8" fmla="*/ 248 w 704"/>
                    <a:gd name="T9" fmla="*/ 1084 h 1128"/>
                    <a:gd name="T10" fmla="*/ 317 w 704"/>
                    <a:gd name="T11" fmla="*/ 1128 h 1128"/>
                    <a:gd name="T12" fmla="*/ 704 w 704"/>
                    <a:gd name="T13" fmla="*/ 1128 h 1128"/>
                    <a:gd name="T14" fmla="*/ 704 w 704"/>
                    <a:gd name="T15" fmla="*/ 809 h 1128"/>
                    <a:gd name="T16" fmla="*/ 630 w 704"/>
                    <a:gd name="T17" fmla="*/ 809 h 1128"/>
                    <a:gd name="T18" fmla="*/ 468 w 704"/>
                    <a:gd name="T19" fmla="*/ 1051 h 1128"/>
                    <a:gd name="T20" fmla="*/ 332 w 704"/>
                    <a:gd name="T21" fmla="*/ 1051 h 1128"/>
                    <a:gd name="T22" fmla="*/ 304 w 704"/>
                    <a:gd name="T23" fmla="*/ 1025 h 1128"/>
                    <a:gd name="T24" fmla="*/ 132 w 704"/>
                    <a:gd name="T25" fmla="*/ 434 h 1128"/>
                    <a:gd name="T26" fmla="*/ 151 w 704"/>
                    <a:gd name="T27" fmla="*/ 400 h 1128"/>
                    <a:gd name="T28" fmla="*/ 186 w 704"/>
                    <a:gd name="T29" fmla="*/ 419 h 1128"/>
                    <a:gd name="T30" fmla="*/ 353 w 704"/>
                    <a:gd name="T31" fmla="*/ 995 h 1128"/>
                    <a:gd name="T32" fmla="*/ 468 w 704"/>
                    <a:gd name="T33" fmla="*/ 995 h 1128"/>
                    <a:gd name="T34" fmla="*/ 496 w 704"/>
                    <a:gd name="T35" fmla="*/ 1023 h 1128"/>
                    <a:gd name="T36" fmla="*/ 468 w 704"/>
                    <a:gd name="T37" fmla="*/ 1051 h 1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04" h="1128">
                      <a:moveTo>
                        <a:pt x="630" y="809"/>
                      </a:move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248" y="1084"/>
                        <a:pt x="248" y="1084"/>
                        <a:pt x="248" y="1084"/>
                      </a:cubicBezTo>
                      <a:cubicBezTo>
                        <a:pt x="248" y="1084"/>
                        <a:pt x="248" y="1084"/>
                        <a:pt x="248" y="1084"/>
                      </a:cubicBezTo>
                      <a:cubicBezTo>
                        <a:pt x="259" y="1110"/>
                        <a:pt x="287" y="1128"/>
                        <a:pt x="317" y="1128"/>
                      </a:cubicBezTo>
                      <a:cubicBezTo>
                        <a:pt x="704" y="1128"/>
                        <a:pt x="704" y="1128"/>
                        <a:pt x="704" y="1128"/>
                      </a:cubicBezTo>
                      <a:cubicBezTo>
                        <a:pt x="704" y="809"/>
                        <a:pt x="704" y="809"/>
                        <a:pt x="704" y="809"/>
                      </a:cubicBezTo>
                      <a:lnTo>
                        <a:pt x="630" y="809"/>
                      </a:lnTo>
                      <a:close/>
                      <a:moveTo>
                        <a:pt x="468" y="1051"/>
                      </a:moveTo>
                      <a:cubicBezTo>
                        <a:pt x="332" y="1051"/>
                        <a:pt x="332" y="1051"/>
                        <a:pt x="332" y="1051"/>
                      </a:cubicBezTo>
                      <a:cubicBezTo>
                        <a:pt x="317" y="1051"/>
                        <a:pt x="305" y="1039"/>
                        <a:pt x="304" y="1025"/>
                      </a:cubicBezTo>
                      <a:cubicBezTo>
                        <a:pt x="132" y="434"/>
                        <a:pt x="132" y="434"/>
                        <a:pt x="132" y="434"/>
                      </a:cubicBezTo>
                      <a:cubicBezTo>
                        <a:pt x="128" y="419"/>
                        <a:pt x="136" y="404"/>
                        <a:pt x="151" y="400"/>
                      </a:cubicBezTo>
                      <a:cubicBezTo>
                        <a:pt x="166" y="395"/>
                        <a:pt x="182" y="404"/>
                        <a:pt x="186" y="419"/>
                      </a:cubicBezTo>
                      <a:cubicBezTo>
                        <a:pt x="353" y="995"/>
                        <a:pt x="353" y="995"/>
                        <a:pt x="353" y="995"/>
                      </a:cubicBezTo>
                      <a:cubicBezTo>
                        <a:pt x="468" y="995"/>
                        <a:pt x="468" y="995"/>
                        <a:pt x="468" y="995"/>
                      </a:cubicBezTo>
                      <a:cubicBezTo>
                        <a:pt x="483" y="995"/>
                        <a:pt x="496" y="1007"/>
                        <a:pt x="496" y="1023"/>
                      </a:cubicBezTo>
                      <a:cubicBezTo>
                        <a:pt x="496" y="1038"/>
                        <a:pt x="483" y="1051"/>
                        <a:pt x="468" y="10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8687" name="TextBox 135"/>
              <p:cNvSpPr txBox="1">
                <a:spLocks noChangeArrowheads="1"/>
              </p:cNvSpPr>
              <p:nvPr/>
            </p:nvSpPr>
            <p:spPr bwMode="auto">
              <a:xfrm>
                <a:off x="1396478" y="3112467"/>
                <a:ext cx="4999995" cy="82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>
                  <a:buSzPct val="100000"/>
                </a:pPr>
                <a:r>
                  <a:rPr lang="en-US" sz="1400" dirty="0">
                    <a:solidFill>
                      <a:srgbClr val="5C5C5C"/>
                    </a:solidFill>
                  </a:rPr>
                  <a:t>                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пациент</a:t>
                </a:r>
                <a:r>
                  <a:rPr lang="ru-RU" sz="1400" dirty="0" err="1">
                    <a:solidFill>
                      <a:srgbClr val="5C5C5C"/>
                    </a:solidFill>
                  </a:rPr>
                  <a:t>ов</a:t>
                </a:r>
                <a:r>
                  <a:rPr lang="ru-RU" sz="1400" dirty="0">
                    <a:solidFill>
                      <a:srgbClr val="5C5C5C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использовавши</a:t>
                </a:r>
                <a:r>
                  <a:rPr lang="ru-RU" sz="1400" dirty="0">
                    <a:solidFill>
                      <a:srgbClr val="5C5C5C"/>
                    </a:solidFill>
                  </a:rPr>
                  <a:t>х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</a:rPr>
                  <a:t>препараты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для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купирования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симптомов</a:t>
                </a:r>
                <a:r>
                  <a:rPr lang="en-US" sz="1400" dirty="0">
                    <a:solidFill>
                      <a:srgbClr val="5C5C5C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на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момент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смерти</a:t>
                </a:r>
                <a:r>
                  <a:rPr lang="ru-RU" sz="1400" dirty="0">
                    <a:solidFill>
                      <a:srgbClr val="5C5C5C"/>
                    </a:solidFill>
                  </a:rPr>
                  <a:t> получали более</a:t>
                </a:r>
                <a:endParaRPr lang="en-US" sz="1400" dirty="0">
                  <a:solidFill>
                    <a:srgbClr val="5C5C5C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383434" y="2924171"/>
                <a:ext cx="1058803" cy="630216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defTabSz="914400">
                  <a:buSzPct val="100000"/>
                </a:pPr>
                <a:r>
                  <a:rPr lang="en-US" sz="3200" b="1" dirty="0">
                    <a:solidFill>
                      <a:srgbClr val="489ADA"/>
                    </a:solidFill>
                  </a:rPr>
                  <a:t>39%</a:t>
                </a:r>
              </a:p>
              <a:p>
                <a:pPr defTabSz="914400">
                  <a:spcAft>
                    <a:spcPts val="1200"/>
                  </a:spcAft>
                  <a:buSzPct val="100000"/>
                </a:pPr>
                <a:endParaRPr lang="en-US" sz="3200" b="1" dirty="0">
                  <a:solidFill>
                    <a:srgbClr val="489ADA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90512" y="3572439"/>
                <a:ext cx="5124158" cy="584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100000"/>
                </a:pPr>
                <a:r>
                  <a:rPr lang="en-US" sz="3200" b="1" dirty="0">
                    <a:solidFill>
                      <a:srgbClr val="489ADA"/>
                    </a:solidFill>
                  </a:rPr>
                  <a:t>12</a:t>
                </a:r>
                <a:r>
                  <a:rPr lang="en-US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</a:rPr>
                  <a:t> Ингаляторов КДБА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ru-RU" sz="1400" dirty="0">
                    <a:solidFill>
                      <a:srgbClr val="5C5C5C"/>
                    </a:solidFill>
                  </a:rPr>
                  <a:t>в течение</a:t>
                </a:r>
                <a:r>
                  <a:rPr lang="en-US" sz="1400" dirty="0">
                    <a:solidFill>
                      <a:srgbClr val="5C5C5C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5C5C5C"/>
                    </a:solidFill>
                  </a:rPr>
                  <a:t>год</a:t>
                </a:r>
                <a:r>
                  <a:rPr lang="ru-RU" sz="1400" dirty="0">
                    <a:solidFill>
                      <a:srgbClr val="5C5C5C"/>
                    </a:solidFill>
                  </a:rPr>
                  <a:t>а</a:t>
                </a:r>
                <a:endParaRPr lang="en-US" sz="1400" dirty="0">
                  <a:solidFill>
                    <a:srgbClr val="5C5C5C"/>
                  </a:solidFill>
                </a:endParaRPr>
              </a:p>
            </p:txBody>
          </p:sp>
        </p:grpSp>
      </p:grpSp>
      <p:sp>
        <p:nvSpPr>
          <p:cNvPr id="72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86603" y="1042634"/>
            <a:ext cx="11427946" cy="7502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E41F13"/>
              </a:buClr>
            </a:pPr>
            <a:r>
              <a:rPr lang="en-US" sz="1600" dirty="0" err="1">
                <a:solidFill>
                  <a:srgbClr val="5C5C5C"/>
                </a:solidFill>
              </a:rPr>
              <a:t>Королевской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колле</a:t>
            </a:r>
            <a:r>
              <a:rPr lang="ru-RU" sz="1600" dirty="0" err="1">
                <a:solidFill>
                  <a:srgbClr val="5C5C5C"/>
                </a:solidFill>
              </a:rPr>
              <a:t>дж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en-US" sz="1600" dirty="0" err="1">
                <a:solidFill>
                  <a:srgbClr val="5C5C5C"/>
                </a:solidFill>
              </a:rPr>
              <a:t>врачей</a:t>
            </a:r>
            <a:r>
              <a:rPr lang="ru-RU" sz="1600" dirty="0">
                <a:solidFill>
                  <a:srgbClr val="5C5C5C"/>
                </a:solidFill>
              </a:rPr>
              <a:t> в о</a:t>
            </a:r>
            <a:r>
              <a:rPr lang="en-US" sz="1600" dirty="0" err="1">
                <a:solidFill>
                  <a:srgbClr val="5C5C5C"/>
                </a:solidFill>
              </a:rPr>
              <a:t>тчет</a:t>
            </a:r>
            <a:r>
              <a:rPr lang="ru-RU" sz="1600" dirty="0">
                <a:solidFill>
                  <a:srgbClr val="5C5C5C"/>
                </a:solidFill>
              </a:rPr>
              <a:t>е</a:t>
            </a:r>
            <a:r>
              <a:rPr lang="en-US" sz="1600" dirty="0">
                <a:solidFill>
                  <a:srgbClr val="5C5C5C"/>
                </a:solidFill>
              </a:rPr>
              <a:t> NRAD </a:t>
            </a:r>
            <a:r>
              <a:rPr lang="ru-RU" sz="1600" dirty="0">
                <a:solidFill>
                  <a:srgbClr val="5C5C5C"/>
                </a:solidFill>
              </a:rPr>
              <a:t>провел анализ зарегистрированных смертей </a:t>
            </a:r>
            <a:r>
              <a:rPr lang="en-US" sz="1600" dirty="0">
                <a:solidFill>
                  <a:srgbClr val="5C5C5C"/>
                </a:solidFill>
              </a:rPr>
              <a:t>в </a:t>
            </a:r>
            <a:r>
              <a:rPr lang="en-US" sz="1600" dirty="0" err="1">
                <a:solidFill>
                  <a:srgbClr val="5C5C5C"/>
                </a:solidFill>
              </a:rPr>
              <a:t>Великобритании</a:t>
            </a:r>
            <a:r>
              <a:rPr lang="ru-RU" sz="1600" dirty="0">
                <a:solidFill>
                  <a:srgbClr val="5C5C5C"/>
                </a:solidFill>
              </a:rPr>
              <a:t>, по причине</a:t>
            </a:r>
            <a:r>
              <a:rPr lang="en-US" sz="1600" dirty="0">
                <a:solidFill>
                  <a:srgbClr val="5C5C5C"/>
                </a:solidFill>
              </a:rPr>
              <a:t> </a:t>
            </a:r>
            <a:r>
              <a:rPr lang="ru-RU" sz="1600" dirty="0">
                <a:solidFill>
                  <a:srgbClr val="5C5C5C"/>
                </a:solidFill>
              </a:rPr>
              <a:t>БА</a:t>
            </a:r>
            <a:endParaRPr lang="en-US" sz="1600" dirty="0">
              <a:solidFill>
                <a:srgbClr val="5C5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4350" y="85725"/>
            <a:ext cx="11160125" cy="900113"/>
          </a:xfrm>
        </p:spPr>
        <p:txBody>
          <a:bodyPr/>
          <a:lstStyle/>
          <a:p>
            <a:pPr algn="ctr">
              <a:buSzPct val="100000"/>
            </a:pPr>
            <a:r>
              <a:rPr lang="ru-RU" dirty="0"/>
              <a:t>Ч</a:t>
            </a:r>
            <a:r>
              <a:rPr lang="en-US" dirty="0" err="1"/>
              <a:t>резмерная</a:t>
            </a:r>
            <a:r>
              <a:rPr lang="en-US" dirty="0"/>
              <a:t> </a:t>
            </a:r>
            <a:r>
              <a:rPr lang="en-US" dirty="0" err="1"/>
              <a:t>зависимость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ru-RU" dirty="0"/>
              <a:t> КДБА </a:t>
            </a:r>
            <a:r>
              <a:rPr lang="en-US" dirty="0"/>
              <a:t> и </a:t>
            </a:r>
            <a:r>
              <a:rPr lang="en-US" dirty="0" err="1"/>
              <a:t>недостаточное</a:t>
            </a:r>
            <a:r>
              <a:rPr lang="en-US" dirty="0"/>
              <a:t> </a:t>
            </a:r>
            <a:r>
              <a:rPr lang="en-US" dirty="0" err="1"/>
              <a:t>использование</a:t>
            </a:r>
            <a:r>
              <a:rPr lang="en-US" dirty="0"/>
              <a:t> ИГКС </a:t>
            </a:r>
            <a:r>
              <a:rPr lang="en-US" dirty="0" err="1"/>
              <a:t>связаны</a:t>
            </a:r>
            <a:r>
              <a:rPr lang="en-US" dirty="0"/>
              <a:t> с </a:t>
            </a:r>
            <a:r>
              <a:rPr lang="en-US" dirty="0" err="1"/>
              <a:t>ростом</a:t>
            </a:r>
            <a:r>
              <a:rPr lang="en-US" dirty="0"/>
              <a:t> </a:t>
            </a:r>
            <a:r>
              <a:rPr lang="en-US" dirty="0" err="1"/>
              <a:t>смертности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787" y="1598613"/>
            <a:ext cx="12041875" cy="4989512"/>
          </a:xfrm>
        </p:spPr>
        <p:txBody>
          <a:bodyPr/>
          <a:lstStyle/>
          <a:p>
            <a:pPr>
              <a:buClr>
                <a:srgbClr val="E41F13"/>
              </a:buClr>
            </a:pPr>
            <a:r>
              <a:rPr lang="en-US" dirty="0" err="1">
                <a:solidFill>
                  <a:srgbClr val="5C5C5C"/>
                </a:solidFill>
              </a:rPr>
              <a:t>Чрезмерная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зависимость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от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</a:rPr>
              <a:t>КДБА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ущерб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использованию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поддерживающей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терапии</a:t>
            </a:r>
            <a:r>
              <a:rPr lang="en-US" dirty="0">
                <a:solidFill>
                  <a:srgbClr val="5C5C5C"/>
                </a:solidFill>
              </a:rPr>
              <a:t> ИГКС </a:t>
            </a:r>
            <a:r>
              <a:rPr lang="en-US" dirty="0" err="1">
                <a:solidFill>
                  <a:srgbClr val="5C5C5C"/>
                </a:solidFill>
              </a:rPr>
              <a:t>связана</a:t>
            </a:r>
            <a:r>
              <a:rPr lang="en-US" dirty="0">
                <a:solidFill>
                  <a:srgbClr val="5C5C5C"/>
                </a:solidFill>
              </a:rPr>
              <a:t> с </a:t>
            </a:r>
            <a:r>
              <a:rPr lang="en-US" dirty="0" err="1">
                <a:solidFill>
                  <a:srgbClr val="5C5C5C"/>
                </a:solidFill>
              </a:rPr>
              <a:t>повышенным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риском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</a:rPr>
              <a:t>смерти по причине БА</a:t>
            </a:r>
            <a:r>
              <a:rPr lang="en-US" dirty="0">
                <a:solidFill>
                  <a:srgbClr val="5C5C5C"/>
                </a:solidFill>
              </a:rPr>
              <a:t> в </a:t>
            </a:r>
            <a:r>
              <a:rPr lang="en-US" dirty="0" err="1">
                <a:solidFill>
                  <a:srgbClr val="5C5C5C"/>
                </a:solidFill>
              </a:rPr>
              <a:t>результате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недостаточного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лечения</a:t>
            </a:r>
            <a:r>
              <a:rPr lang="en-US" dirty="0">
                <a:solidFill>
                  <a:srgbClr val="5C5C5C"/>
                </a:solidFill>
              </a:rPr>
              <a:t> воспаления</a:t>
            </a:r>
            <a:r>
              <a:rPr lang="en-US" baseline="30000" dirty="0">
                <a:solidFill>
                  <a:srgbClr val="5C5C5C"/>
                </a:solidFill>
              </a:rPr>
              <a:t>1</a:t>
            </a: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spcBef>
                <a:spcPts val="1200"/>
              </a:spcBef>
              <a:buClr>
                <a:srgbClr val="E41F13"/>
              </a:buClr>
            </a:pPr>
            <a:endParaRPr lang="ru-RU" baseline="30000" dirty="0">
              <a:solidFill>
                <a:srgbClr val="5C5C5C"/>
              </a:solidFill>
            </a:endParaRPr>
          </a:p>
          <a:p>
            <a:pPr>
              <a:spcBef>
                <a:spcPts val="1200"/>
              </a:spcBef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E41F13"/>
              </a:buClr>
            </a:pPr>
            <a:endParaRPr lang="ru-RU" dirty="0">
              <a:solidFill>
                <a:srgbClr val="5C5C5C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E41F13"/>
              </a:buClr>
            </a:pPr>
            <a:r>
              <a:rPr lang="ru-RU" dirty="0">
                <a:solidFill>
                  <a:srgbClr val="5C5C5C"/>
                </a:solidFill>
              </a:rPr>
              <a:t>Случаи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</a:rPr>
              <a:t>чрезмерного </a:t>
            </a:r>
            <a:r>
              <a:rPr lang="en-US" dirty="0" err="1">
                <a:solidFill>
                  <a:srgbClr val="5C5C5C"/>
                </a:solidFill>
              </a:rPr>
              <a:t>использования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ru-RU" dirty="0">
                <a:solidFill>
                  <a:srgbClr val="5C5C5C"/>
                </a:solidFill>
              </a:rPr>
              <a:t>препаратов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для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купирования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симптомов</a:t>
            </a:r>
            <a:r>
              <a:rPr lang="en-US" dirty="0">
                <a:solidFill>
                  <a:srgbClr val="5C5C5C"/>
                </a:solidFill>
              </a:rPr>
              <a:t> (&gt;6 </a:t>
            </a:r>
            <a:r>
              <a:rPr lang="en-US" dirty="0" err="1">
                <a:solidFill>
                  <a:srgbClr val="5C5C5C"/>
                </a:solidFill>
              </a:rPr>
              <a:t>ингаляций</a:t>
            </a:r>
            <a:r>
              <a:rPr lang="en-US" dirty="0">
                <a:solidFill>
                  <a:srgbClr val="5C5C5C"/>
                </a:solidFill>
              </a:rPr>
              <a:t>/</a:t>
            </a:r>
            <a:r>
              <a:rPr lang="en-US" dirty="0" err="1">
                <a:solidFill>
                  <a:srgbClr val="5C5C5C"/>
                </a:solidFill>
              </a:rPr>
              <a:t>день</a:t>
            </a:r>
            <a:r>
              <a:rPr lang="en-US" dirty="0">
                <a:solidFill>
                  <a:srgbClr val="5C5C5C"/>
                </a:solidFill>
              </a:rPr>
              <a:t>, </a:t>
            </a:r>
            <a:r>
              <a:rPr lang="en-US" dirty="0" err="1">
                <a:solidFill>
                  <a:srgbClr val="5C5C5C"/>
                </a:solidFill>
              </a:rPr>
              <a:t>по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крайней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мере</a:t>
            </a:r>
            <a:r>
              <a:rPr lang="en-US" dirty="0">
                <a:solidFill>
                  <a:srgbClr val="5C5C5C"/>
                </a:solidFill>
              </a:rPr>
              <a:t>, в 1 </a:t>
            </a:r>
            <a:r>
              <a:rPr lang="en-US" dirty="0" err="1">
                <a:solidFill>
                  <a:srgbClr val="5C5C5C"/>
                </a:solidFill>
              </a:rPr>
              <a:t>день</a:t>
            </a:r>
            <a:r>
              <a:rPr lang="en-US" dirty="0">
                <a:solidFill>
                  <a:srgbClr val="5C5C5C"/>
                </a:solidFill>
              </a:rPr>
              <a:t>) </a:t>
            </a:r>
            <a:r>
              <a:rPr lang="en-US" dirty="0" err="1">
                <a:solidFill>
                  <a:srgbClr val="5C5C5C"/>
                </a:solidFill>
              </a:rPr>
              <a:t>также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указывают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на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повышенный</a:t>
            </a:r>
            <a:r>
              <a:rPr lang="en-US" dirty="0">
                <a:solidFill>
                  <a:srgbClr val="5C5C5C"/>
                </a:solidFill>
              </a:rPr>
              <a:t> </a:t>
            </a:r>
            <a:r>
              <a:rPr lang="en-US" dirty="0" err="1">
                <a:solidFill>
                  <a:srgbClr val="5C5C5C"/>
                </a:solidFill>
              </a:rPr>
              <a:t>риск</a:t>
            </a:r>
            <a:r>
              <a:rPr lang="en-US" dirty="0">
                <a:solidFill>
                  <a:srgbClr val="5C5C5C"/>
                </a:solidFill>
              </a:rPr>
              <a:t> обострений</a:t>
            </a:r>
            <a:r>
              <a:rPr lang="en-US" baseline="30000" dirty="0">
                <a:solidFill>
                  <a:srgbClr val="5C5C5C"/>
                </a:solidFill>
              </a:rPr>
              <a:t>3</a:t>
            </a: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  <a:p>
            <a:pPr>
              <a:buClr>
                <a:srgbClr val="E41F13"/>
              </a:buClr>
            </a:pPr>
            <a:endParaRPr lang="en-US" baseline="30000" dirty="0">
              <a:solidFill>
                <a:srgbClr val="5C5C5C"/>
              </a:solidFill>
            </a:endParaRPr>
          </a:p>
        </p:txBody>
      </p:sp>
      <p:grpSp>
        <p:nvGrpSpPr>
          <p:cNvPr id="29700" name="Group 116"/>
          <p:cNvGrpSpPr>
            <a:grpSpLocks/>
          </p:cNvGrpSpPr>
          <p:nvPr/>
        </p:nvGrpSpPr>
        <p:grpSpPr bwMode="auto">
          <a:xfrm>
            <a:off x="6251575" y="2255838"/>
            <a:ext cx="4121150" cy="2894012"/>
            <a:chOff x="9866175" y="-1302033"/>
            <a:chExt cx="3422972" cy="2818701"/>
          </a:xfrm>
        </p:grpSpPr>
        <p:sp>
          <p:nvSpPr>
            <p:cNvPr id="29737" name="Freeform 117"/>
            <p:cNvSpPr>
              <a:spLocks/>
            </p:cNvSpPr>
            <p:nvPr/>
          </p:nvSpPr>
          <p:spPr bwMode="auto">
            <a:xfrm>
              <a:off x="10591750" y="-1017181"/>
              <a:ext cx="2595563" cy="1868488"/>
            </a:xfrm>
            <a:custGeom>
              <a:avLst/>
              <a:gdLst>
                <a:gd name="T0" fmla="*/ 2595563 w 768"/>
                <a:gd name="T1" fmla="*/ 1868488 h 551"/>
                <a:gd name="T2" fmla="*/ 1125420 w 768"/>
                <a:gd name="T3" fmla="*/ 1400518 h 551"/>
                <a:gd name="T4" fmla="*/ 0 w 768"/>
                <a:gd name="T5" fmla="*/ 0 h 551"/>
                <a:gd name="T6" fmla="*/ 0 60000 65536"/>
                <a:gd name="T7" fmla="*/ 0 60000 65536"/>
                <a:gd name="T8" fmla="*/ 0 60000 65536"/>
                <a:gd name="T9" fmla="*/ 0 w 768"/>
                <a:gd name="T10" fmla="*/ 0 h 551"/>
                <a:gd name="T11" fmla="*/ 768 w 768"/>
                <a:gd name="T12" fmla="*/ 551 h 5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551">
                  <a:moveTo>
                    <a:pt x="768" y="551"/>
                  </a:moveTo>
                  <a:cubicBezTo>
                    <a:pt x="692" y="543"/>
                    <a:pt x="514" y="530"/>
                    <a:pt x="333" y="413"/>
                  </a:cubicBezTo>
                  <a:cubicBezTo>
                    <a:pt x="128" y="281"/>
                    <a:pt x="36" y="73"/>
                    <a:pt x="0" y="0"/>
                  </a:cubicBezTo>
                </a:path>
              </a:pathLst>
            </a:custGeom>
            <a:noFill/>
            <a:ln w="38100" cap="sq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584789" y="-1176792"/>
              <a:ext cx="2617334" cy="2170849"/>
            </a:xfrm>
            <a:custGeom>
              <a:avLst/>
              <a:gdLst>
                <a:gd name="T0" fmla="*/ 0 w 1648"/>
                <a:gd name="T1" fmla="*/ 0 h 1368"/>
                <a:gd name="T2" fmla="*/ 0 w 1648"/>
                <a:gd name="T3" fmla="*/ 1368 h 1368"/>
                <a:gd name="T4" fmla="*/ 1648 w 1648"/>
                <a:gd name="T5" fmla="*/ 1368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8" h="1368">
                  <a:moveTo>
                    <a:pt x="0" y="0"/>
                  </a:moveTo>
                  <a:lnTo>
                    <a:pt x="0" y="1368"/>
                  </a:lnTo>
                  <a:lnTo>
                    <a:pt x="1648" y="1368"/>
                  </a:lnTo>
                </a:path>
              </a:pathLst>
            </a:custGeom>
            <a:noFill/>
            <a:ln w="28575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Line 6"/>
            <p:cNvSpPr>
              <a:spLocks noChangeShapeType="1"/>
            </p:cNvSpPr>
            <p:nvPr/>
          </p:nvSpPr>
          <p:spPr bwMode="auto">
            <a:xfrm>
              <a:off x="10547869" y="994056"/>
              <a:ext cx="3692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>
              <a:off x="10547869" y="561124"/>
              <a:ext cx="3692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2" name="Line 8"/>
            <p:cNvSpPr>
              <a:spLocks noChangeShapeType="1"/>
            </p:cNvSpPr>
            <p:nvPr/>
          </p:nvSpPr>
          <p:spPr bwMode="auto">
            <a:xfrm>
              <a:off x="10547869" y="125098"/>
              <a:ext cx="3692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" name="Line 9"/>
            <p:cNvSpPr>
              <a:spLocks noChangeShapeType="1"/>
            </p:cNvSpPr>
            <p:nvPr/>
          </p:nvSpPr>
          <p:spPr bwMode="auto">
            <a:xfrm>
              <a:off x="10547869" y="-309380"/>
              <a:ext cx="3692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4" name="Line 10"/>
            <p:cNvSpPr>
              <a:spLocks noChangeShapeType="1"/>
            </p:cNvSpPr>
            <p:nvPr/>
          </p:nvSpPr>
          <p:spPr bwMode="auto">
            <a:xfrm>
              <a:off x="10547869" y="-742313"/>
              <a:ext cx="3692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5" name="Line 11"/>
            <p:cNvSpPr>
              <a:spLocks noChangeShapeType="1"/>
            </p:cNvSpPr>
            <p:nvPr/>
          </p:nvSpPr>
          <p:spPr bwMode="auto">
            <a:xfrm>
              <a:off x="10547869" y="-1176792"/>
              <a:ext cx="3692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6" name="Line 12"/>
            <p:cNvSpPr>
              <a:spLocks noChangeShapeType="1"/>
            </p:cNvSpPr>
            <p:nvPr/>
          </p:nvSpPr>
          <p:spPr bwMode="auto">
            <a:xfrm flipV="1">
              <a:off x="13202122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7" name="Line 13"/>
            <p:cNvSpPr>
              <a:spLocks noChangeShapeType="1"/>
            </p:cNvSpPr>
            <p:nvPr/>
          </p:nvSpPr>
          <p:spPr bwMode="auto">
            <a:xfrm flipV="1">
              <a:off x="12980605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Line 14"/>
            <p:cNvSpPr>
              <a:spLocks noChangeShapeType="1"/>
            </p:cNvSpPr>
            <p:nvPr/>
          </p:nvSpPr>
          <p:spPr bwMode="auto">
            <a:xfrm flipV="1">
              <a:off x="12765681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 flipV="1">
              <a:off x="12545481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 flipV="1">
              <a:off x="12327920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1" name="Line 17"/>
            <p:cNvSpPr>
              <a:spLocks noChangeShapeType="1"/>
            </p:cNvSpPr>
            <p:nvPr/>
          </p:nvSpPr>
          <p:spPr bwMode="auto">
            <a:xfrm flipV="1">
              <a:off x="12109040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2" name="Line 18"/>
            <p:cNvSpPr>
              <a:spLocks noChangeShapeType="1"/>
            </p:cNvSpPr>
            <p:nvPr/>
          </p:nvSpPr>
          <p:spPr bwMode="auto">
            <a:xfrm flipV="1">
              <a:off x="11894114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Line 19"/>
            <p:cNvSpPr>
              <a:spLocks noChangeShapeType="1"/>
            </p:cNvSpPr>
            <p:nvPr/>
          </p:nvSpPr>
          <p:spPr bwMode="auto">
            <a:xfrm flipV="1">
              <a:off x="11672597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4" name="Line 20"/>
            <p:cNvSpPr>
              <a:spLocks noChangeShapeType="1"/>
            </p:cNvSpPr>
            <p:nvPr/>
          </p:nvSpPr>
          <p:spPr bwMode="auto">
            <a:xfrm flipV="1">
              <a:off x="11456354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5" name="Line 21"/>
            <p:cNvSpPr>
              <a:spLocks noChangeShapeType="1"/>
            </p:cNvSpPr>
            <p:nvPr/>
          </p:nvSpPr>
          <p:spPr bwMode="auto">
            <a:xfrm flipV="1">
              <a:off x="11236155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6" name="Line 22"/>
            <p:cNvSpPr>
              <a:spLocks noChangeShapeType="1"/>
            </p:cNvSpPr>
            <p:nvPr/>
          </p:nvSpPr>
          <p:spPr bwMode="auto">
            <a:xfrm flipV="1">
              <a:off x="11019912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" name="Line 23"/>
            <p:cNvSpPr>
              <a:spLocks noChangeShapeType="1"/>
            </p:cNvSpPr>
            <p:nvPr/>
          </p:nvSpPr>
          <p:spPr bwMode="auto">
            <a:xfrm flipV="1">
              <a:off x="10801032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8" name="Line 24"/>
            <p:cNvSpPr>
              <a:spLocks noChangeShapeType="1"/>
            </p:cNvSpPr>
            <p:nvPr/>
          </p:nvSpPr>
          <p:spPr bwMode="auto">
            <a:xfrm flipV="1">
              <a:off x="10584789" y="994056"/>
              <a:ext cx="0" cy="38655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58" name="TextBox 79"/>
            <p:cNvSpPr txBox="1">
              <a:spLocks noChangeArrowheads="1"/>
            </p:cNvSpPr>
            <p:nvPr/>
          </p:nvSpPr>
          <p:spPr bwMode="auto">
            <a:xfrm>
              <a:off x="10529012" y="1246773"/>
              <a:ext cx="2748407" cy="269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200" b="1" dirty="0" err="1">
                  <a:solidFill>
                    <a:srgbClr val="000000"/>
                  </a:solidFill>
                </a:rPr>
                <a:t>Кол-во</a:t>
              </a:r>
              <a:r>
                <a:rPr lang="en-US" sz="1200" b="1" dirty="0">
                  <a:solidFill>
                    <a:srgbClr val="000000"/>
                  </a:solidFill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ea typeface="ＭＳ Ｐゴシック" pitchFamily="34" charset="-128"/>
                </a:rPr>
                <a:t>стандартов</a:t>
              </a:r>
              <a:r>
                <a:rPr lang="en-US" sz="1200" b="1" dirty="0">
                  <a:solidFill>
                    <a:srgbClr val="000000"/>
                  </a:solidFill>
                </a:rPr>
                <a:t> ИГКС в год</a:t>
              </a:r>
              <a:r>
                <a:rPr lang="en-US" sz="1200" b="1" baseline="30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9759" name="TextBox 81"/>
            <p:cNvSpPr txBox="1">
              <a:spLocks noChangeArrowheads="1"/>
            </p:cNvSpPr>
            <p:nvPr/>
          </p:nvSpPr>
          <p:spPr bwMode="auto">
            <a:xfrm rot="-5400000">
              <a:off x="9030415" y="-341761"/>
              <a:ext cx="2054943" cy="38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200" b="1">
                  <a:solidFill>
                    <a:srgbClr val="000000"/>
                  </a:solidFill>
                  <a:ea typeface="ＭＳ Ｐゴシック" pitchFamily="34" charset="-128"/>
                </a:rPr>
                <a:t>Относительный риск смерти от астмы</a:t>
              </a:r>
            </a:p>
          </p:txBody>
        </p:sp>
        <p:sp>
          <p:nvSpPr>
            <p:cNvPr id="220" name="TextBox 84"/>
            <p:cNvSpPr txBox="1"/>
            <p:nvPr/>
          </p:nvSpPr>
          <p:spPr>
            <a:xfrm>
              <a:off x="10716644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21" name="TextBox 85"/>
            <p:cNvSpPr txBox="1"/>
            <p:nvPr/>
          </p:nvSpPr>
          <p:spPr>
            <a:xfrm>
              <a:off x="10493808" y="1001788"/>
              <a:ext cx="172731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2" name="TextBox 86"/>
            <p:cNvSpPr txBox="1"/>
            <p:nvPr/>
          </p:nvSpPr>
          <p:spPr>
            <a:xfrm>
              <a:off x="10939480" y="1001788"/>
              <a:ext cx="172731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23" name="TextBox 87"/>
            <p:cNvSpPr txBox="1"/>
            <p:nvPr/>
          </p:nvSpPr>
          <p:spPr>
            <a:xfrm>
              <a:off x="11145175" y="1001788"/>
              <a:ext cx="171412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24" name="TextBox 88"/>
            <p:cNvSpPr txBox="1"/>
            <p:nvPr/>
          </p:nvSpPr>
          <p:spPr>
            <a:xfrm>
              <a:off x="11365374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25" name="TextBox 89"/>
            <p:cNvSpPr txBox="1"/>
            <p:nvPr/>
          </p:nvSpPr>
          <p:spPr>
            <a:xfrm>
              <a:off x="11590847" y="1001788"/>
              <a:ext cx="172731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6" name="TextBox 90"/>
            <p:cNvSpPr txBox="1"/>
            <p:nvPr/>
          </p:nvSpPr>
          <p:spPr>
            <a:xfrm>
              <a:off x="11809727" y="1001788"/>
              <a:ext cx="172731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7" name="TextBox 91"/>
            <p:cNvSpPr txBox="1"/>
            <p:nvPr/>
          </p:nvSpPr>
          <p:spPr>
            <a:xfrm>
              <a:off x="12025970" y="1001788"/>
              <a:ext cx="172731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28" name="TextBox 92"/>
            <p:cNvSpPr txBox="1"/>
            <p:nvPr/>
          </p:nvSpPr>
          <p:spPr>
            <a:xfrm>
              <a:off x="12238258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29" name="TextBox 111"/>
            <p:cNvSpPr txBox="1"/>
            <p:nvPr/>
          </p:nvSpPr>
          <p:spPr>
            <a:xfrm>
              <a:off x="12465050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30" name="TextBox 112"/>
            <p:cNvSpPr txBox="1"/>
            <p:nvPr/>
          </p:nvSpPr>
          <p:spPr>
            <a:xfrm>
              <a:off x="13116417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31" name="TextBox 113"/>
            <p:cNvSpPr txBox="1"/>
            <p:nvPr/>
          </p:nvSpPr>
          <p:spPr>
            <a:xfrm>
              <a:off x="12673382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32" name="TextBox 114"/>
            <p:cNvSpPr txBox="1"/>
            <p:nvPr/>
          </p:nvSpPr>
          <p:spPr>
            <a:xfrm>
              <a:off x="12889625" y="1001788"/>
              <a:ext cx="172730" cy="24739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233" name="TextBox 123"/>
            <p:cNvSpPr txBox="1"/>
            <p:nvPr/>
          </p:nvSpPr>
          <p:spPr>
            <a:xfrm>
              <a:off x="10106152" y="875000"/>
              <a:ext cx="396886" cy="247390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0,0</a:t>
              </a:r>
            </a:p>
          </p:txBody>
        </p:sp>
        <p:sp>
          <p:nvSpPr>
            <p:cNvPr id="234" name="TextBox 124"/>
            <p:cNvSpPr txBox="1"/>
            <p:nvPr/>
          </p:nvSpPr>
          <p:spPr>
            <a:xfrm>
              <a:off x="10106152" y="438975"/>
              <a:ext cx="396886" cy="247390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0,5</a:t>
              </a:r>
            </a:p>
          </p:txBody>
        </p:sp>
        <p:sp>
          <p:nvSpPr>
            <p:cNvPr id="235" name="TextBox 125"/>
            <p:cNvSpPr txBox="1"/>
            <p:nvPr/>
          </p:nvSpPr>
          <p:spPr>
            <a:xfrm>
              <a:off x="10106152" y="4496"/>
              <a:ext cx="396886" cy="247390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1,0</a:t>
              </a:r>
            </a:p>
          </p:txBody>
        </p:sp>
        <p:sp>
          <p:nvSpPr>
            <p:cNvPr id="236" name="TextBox 126"/>
            <p:cNvSpPr txBox="1"/>
            <p:nvPr/>
          </p:nvSpPr>
          <p:spPr>
            <a:xfrm>
              <a:off x="10106152" y="-429983"/>
              <a:ext cx="396886" cy="247390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1,5</a:t>
              </a:r>
            </a:p>
          </p:txBody>
        </p:sp>
        <p:sp>
          <p:nvSpPr>
            <p:cNvPr id="237" name="TextBox 127"/>
            <p:cNvSpPr txBox="1"/>
            <p:nvPr/>
          </p:nvSpPr>
          <p:spPr>
            <a:xfrm>
              <a:off x="10106152" y="-861370"/>
              <a:ext cx="396886" cy="247390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2,0</a:t>
              </a:r>
            </a:p>
          </p:txBody>
        </p:sp>
        <p:sp>
          <p:nvSpPr>
            <p:cNvPr id="238" name="TextBox 128"/>
            <p:cNvSpPr txBox="1"/>
            <p:nvPr/>
          </p:nvSpPr>
          <p:spPr>
            <a:xfrm>
              <a:off x="10106152" y="-1302033"/>
              <a:ext cx="396886" cy="247390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2,5</a:t>
              </a:r>
            </a:p>
          </p:txBody>
        </p:sp>
      </p:grpSp>
      <p:grpSp>
        <p:nvGrpSpPr>
          <p:cNvPr id="29701" name="Group 238"/>
          <p:cNvGrpSpPr>
            <a:grpSpLocks/>
          </p:cNvGrpSpPr>
          <p:nvPr/>
        </p:nvGrpSpPr>
        <p:grpSpPr bwMode="auto">
          <a:xfrm>
            <a:off x="1673225" y="2382838"/>
            <a:ext cx="4094163" cy="2933402"/>
            <a:chOff x="13785426" y="-1333740"/>
            <a:chExt cx="3412018" cy="3063460"/>
          </a:xfrm>
        </p:grpSpPr>
        <p:sp>
          <p:nvSpPr>
            <p:cNvPr id="240" name="TextBox 80"/>
            <p:cNvSpPr txBox="1"/>
            <p:nvPr/>
          </p:nvSpPr>
          <p:spPr>
            <a:xfrm>
              <a:off x="14478678" y="1247586"/>
              <a:ext cx="2693628" cy="482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200" b="1" dirty="0" err="1">
                  <a:solidFill>
                    <a:srgbClr val="000000"/>
                  </a:solidFill>
                  <a:ea typeface="ＭＳ Ｐゴシック" pitchFamily="34" charset="-128"/>
                </a:rPr>
                <a:t>Кол-во</a:t>
              </a: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ea typeface="ＭＳ Ｐゴシック" pitchFamily="34" charset="-128"/>
                </a:rPr>
                <a:t>стандартов</a:t>
              </a: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ea typeface="ＭＳ Ｐゴシック" pitchFamily="34" charset="-128"/>
                </a:rPr>
                <a:t>КДБА</a:t>
              </a: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 в </a:t>
              </a:r>
              <a:r>
                <a:rPr lang="en-US" sz="1200" b="1" dirty="0" err="1">
                  <a:solidFill>
                    <a:srgbClr val="000000"/>
                  </a:solidFill>
                  <a:ea typeface="ＭＳ Ｐゴシック" pitchFamily="34" charset="-128"/>
                </a:rPr>
                <a:t>месяц</a:t>
              </a:r>
              <a:r>
                <a:rPr lang="en-US" sz="1200" b="1" dirty="0">
                  <a:solidFill>
                    <a:srgbClr val="000000"/>
                  </a:solidFill>
                  <a:ea typeface="ＭＳ Ｐゴシック" pitchFamily="34" charset="-128"/>
                </a:rPr>
                <a:t>/20 000 мкг</a:t>
              </a:r>
              <a:r>
                <a:rPr lang="en-US" sz="1200" b="1" baseline="30000" dirty="0">
                  <a:solidFill>
                    <a:srgbClr val="000000"/>
                  </a:solidFill>
                  <a:ea typeface="ＭＳ Ｐゴシック" pitchFamily="34" charset="-128"/>
                </a:rPr>
                <a:t>1</a:t>
              </a:r>
            </a:p>
          </p:txBody>
        </p:sp>
        <p:sp>
          <p:nvSpPr>
            <p:cNvPr id="29706" name="Freeform 240"/>
            <p:cNvSpPr>
              <a:spLocks/>
            </p:cNvSpPr>
            <p:nvPr/>
          </p:nvSpPr>
          <p:spPr bwMode="auto">
            <a:xfrm>
              <a:off x="14681150" y="-864781"/>
              <a:ext cx="2441575" cy="1858963"/>
            </a:xfrm>
            <a:custGeom>
              <a:avLst/>
              <a:gdLst>
                <a:gd name="T0" fmla="*/ 2441575 w 1538"/>
                <a:gd name="T1" fmla="*/ 0 h 1171"/>
                <a:gd name="T2" fmla="*/ 649287 w 1538"/>
                <a:gd name="T3" fmla="*/ 1716088 h 1171"/>
                <a:gd name="T4" fmla="*/ 0 w 1538"/>
                <a:gd name="T5" fmla="*/ 1858963 h 1171"/>
                <a:gd name="T6" fmla="*/ 0 60000 65536"/>
                <a:gd name="T7" fmla="*/ 0 60000 65536"/>
                <a:gd name="T8" fmla="*/ 0 60000 65536"/>
                <a:gd name="T9" fmla="*/ 0 w 1538"/>
                <a:gd name="T10" fmla="*/ 0 h 1171"/>
                <a:gd name="T11" fmla="*/ 1538 w 1538"/>
                <a:gd name="T12" fmla="*/ 1171 h 1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8" h="1171">
                  <a:moveTo>
                    <a:pt x="1538" y="0"/>
                  </a:moveTo>
                  <a:lnTo>
                    <a:pt x="409" y="1081"/>
                  </a:lnTo>
                  <a:lnTo>
                    <a:pt x="0" y="1171"/>
                  </a:lnTo>
                </a:path>
              </a:pathLst>
            </a:custGeom>
            <a:noFill/>
            <a:ln w="38100" cap="sq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14617594" y="-1177899"/>
              <a:ext cx="2493855" cy="2175145"/>
            </a:xfrm>
            <a:custGeom>
              <a:avLst/>
              <a:gdLst>
                <a:gd name="T0" fmla="*/ 0 w 1571"/>
                <a:gd name="T1" fmla="*/ 0 h 1370"/>
                <a:gd name="T2" fmla="*/ 0 w 1571"/>
                <a:gd name="T3" fmla="*/ 1370 h 1370"/>
                <a:gd name="T4" fmla="*/ 1571 w 1571"/>
                <a:gd name="T5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1" h="1370">
                  <a:moveTo>
                    <a:pt x="0" y="0"/>
                  </a:moveTo>
                  <a:lnTo>
                    <a:pt x="0" y="1370"/>
                  </a:lnTo>
                  <a:lnTo>
                    <a:pt x="1571" y="1370"/>
                  </a:lnTo>
                </a:path>
              </a:pathLst>
            </a:custGeom>
            <a:noFill/>
            <a:ln w="28575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3" name="Line 27"/>
            <p:cNvSpPr>
              <a:spLocks noChangeShapeType="1"/>
            </p:cNvSpPr>
            <p:nvPr/>
          </p:nvSpPr>
          <p:spPr bwMode="auto">
            <a:xfrm>
              <a:off x="14579226" y="997246"/>
              <a:ext cx="38367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>
              <a:off x="14579226" y="564538"/>
              <a:ext cx="38367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5" name="Line 29"/>
            <p:cNvSpPr>
              <a:spLocks noChangeShapeType="1"/>
            </p:cNvSpPr>
            <p:nvPr/>
          </p:nvSpPr>
          <p:spPr bwMode="auto">
            <a:xfrm>
              <a:off x="14579226" y="128514"/>
              <a:ext cx="38367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6" name="Line 30"/>
            <p:cNvSpPr>
              <a:spLocks noChangeShapeType="1"/>
            </p:cNvSpPr>
            <p:nvPr/>
          </p:nvSpPr>
          <p:spPr bwMode="auto">
            <a:xfrm>
              <a:off x="14579226" y="-304194"/>
              <a:ext cx="38367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7" name="Line 31"/>
            <p:cNvSpPr>
              <a:spLocks noChangeShapeType="1"/>
            </p:cNvSpPr>
            <p:nvPr/>
          </p:nvSpPr>
          <p:spPr bwMode="auto">
            <a:xfrm>
              <a:off x="14579226" y="-741876"/>
              <a:ext cx="38367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8" name="Line 32"/>
            <p:cNvSpPr>
              <a:spLocks noChangeShapeType="1"/>
            </p:cNvSpPr>
            <p:nvPr/>
          </p:nvSpPr>
          <p:spPr bwMode="auto">
            <a:xfrm>
              <a:off x="14579226" y="-1177899"/>
              <a:ext cx="38367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9" name="Line 33"/>
            <p:cNvSpPr>
              <a:spLocks noChangeShapeType="1"/>
            </p:cNvSpPr>
            <p:nvPr/>
          </p:nvSpPr>
          <p:spPr bwMode="auto">
            <a:xfrm flipV="1">
              <a:off x="17111449" y="997246"/>
              <a:ext cx="0" cy="38131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0" name="Line 34"/>
            <p:cNvSpPr>
              <a:spLocks noChangeShapeType="1"/>
            </p:cNvSpPr>
            <p:nvPr/>
          </p:nvSpPr>
          <p:spPr bwMode="auto">
            <a:xfrm flipV="1">
              <a:off x="16752916" y="1000562"/>
              <a:ext cx="0" cy="28184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1" name="Line 35"/>
            <p:cNvSpPr>
              <a:spLocks noChangeShapeType="1"/>
            </p:cNvSpPr>
            <p:nvPr/>
          </p:nvSpPr>
          <p:spPr bwMode="auto">
            <a:xfrm flipV="1">
              <a:off x="16398352" y="1008851"/>
              <a:ext cx="0" cy="14921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2" name="Line 36"/>
            <p:cNvSpPr>
              <a:spLocks noChangeShapeType="1"/>
            </p:cNvSpPr>
            <p:nvPr/>
          </p:nvSpPr>
          <p:spPr bwMode="auto">
            <a:xfrm flipV="1">
              <a:off x="16043788" y="1012166"/>
              <a:ext cx="0" cy="6632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3" name="Line 37"/>
            <p:cNvSpPr>
              <a:spLocks noChangeShapeType="1"/>
            </p:cNvSpPr>
            <p:nvPr/>
          </p:nvSpPr>
          <p:spPr bwMode="auto">
            <a:xfrm>
              <a:off x="15686578" y="1012166"/>
              <a:ext cx="0" cy="6632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4" name="Line 38"/>
            <p:cNvSpPr>
              <a:spLocks noChangeShapeType="1"/>
            </p:cNvSpPr>
            <p:nvPr/>
          </p:nvSpPr>
          <p:spPr bwMode="auto">
            <a:xfrm>
              <a:off x="15330690" y="1008851"/>
              <a:ext cx="0" cy="14921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5" name="Line 39"/>
            <p:cNvSpPr>
              <a:spLocks noChangeShapeType="1"/>
            </p:cNvSpPr>
            <p:nvPr/>
          </p:nvSpPr>
          <p:spPr bwMode="auto">
            <a:xfrm>
              <a:off x="14972158" y="1000562"/>
              <a:ext cx="0" cy="28184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6" name="Line 40"/>
            <p:cNvSpPr>
              <a:spLocks noChangeShapeType="1"/>
            </p:cNvSpPr>
            <p:nvPr/>
          </p:nvSpPr>
          <p:spPr bwMode="auto">
            <a:xfrm>
              <a:off x="14617594" y="997246"/>
              <a:ext cx="0" cy="38131"/>
            </a:xfrm>
            <a:prstGeom prst="line">
              <a:avLst/>
            </a:pr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22" name="TextBox 82"/>
            <p:cNvSpPr txBox="1">
              <a:spLocks noChangeArrowheads="1"/>
            </p:cNvSpPr>
            <p:nvPr/>
          </p:nvSpPr>
          <p:spPr bwMode="auto">
            <a:xfrm rot="-5400000">
              <a:off x="12725876" y="-274190"/>
              <a:ext cx="2503814" cy="38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200" b="1">
                  <a:solidFill>
                    <a:srgbClr val="000000"/>
                  </a:solidFill>
                  <a:ea typeface="ＭＳ Ｐゴシック" pitchFamily="34" charset="-128"/>
                </a:rPr>
                <a:t>Случаи смерти от астмы/10 000 пациенто-лет</a:t>
              </a:r>
            </a:p>
          </p:txBody>
        </p:sp>
        <p:sp>
          <p:nvSpPr>
            <p:cNvPr id="258" name="TextBox 115"/>
            <p:cNvSpPr txBox="1"/>
            <p:nvPr/>
          </p:nvSpPr>
          <p:spPr>
            <a:xfrm>
              <a:off x="14530276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59" name="TextBox 116"/>
            <p:cNvSpPr txBox="1"/>
            <p:nvPr/>
          </p:nvSpPr>
          <p:spPr>
            <a:xfrm>
              <a:off x="15244696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60" name="TextBox 117"/>
            <p:cNvSpPr txBox="1"/>
            <p:nvPr/>
          </p:nvSpPr>
          <p:spPr>
            <a:xfrm>
              <a:off x="15599260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1" name="TextBox 118"/>
            <p:cNvSpPr txBox="1"/>
            <p:nvPr/>
          </p:nvSpPr>
          <p:spPr>
            <a:xfrm>
              <a:off x="15956470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2" name="TextBox 119"/>
            <p:cNvSpPr txBox="1"/>
            <p:nvPr/>
          </p:nvSpPr>
          <p:spPr>
            <a:xfrm>
              <a:off x="16311034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63" name="TextBox 120"/>
            <p:cNvSpPr txBox="1"/>
            <p:nvPr/>
          </p:nvSpPr>
          <p:spPr>
            <a:xfrm>
              <a:off x="16665598" y="1002219"/>
              <a:ext cx="173313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4" name="TextBox 121"/>
            <p:cNvSpPr txBox="1"/>
            <p:nvPr/>
          </p:nvSpPr>
          <p:spPr>
            <a:xfrm>
              <a:off x="17025454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65" name="TextBox 122"/>
            <p:cNvSpPr txBox="1"/>
            <p:nvPr/>
          </p:nvSpPr>
          <p:spPr>
            <a:xfrm>
              <a:off x="14884840" y="1002219"/>
              <a:ext cx="171990" cy="26526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6" name="TextBox 129"/>
            <p:cNvSpPr txBox="1"/>
            <p:nvPr/>
          </p:nvSpPr>
          <p:spPr>
            <a:xfrm>
              <a:off x="14143959" y="866273"/>
              <a:ext cx="396900" cy="26526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0,0</a:t>
              </a:r>
            </a:p>
          </p:txBody>
        </p:sp>
        <p:sp>
          <p:nvSpPr>
            <p:cNvPr id="267" name="TextBox 130"/>
            <p:cNvSpPr txBox="1"/>
            <p:nvPr/>
          </p:nvSpPr>
          <p:spPr>
            <a:xfrm>
              <a:off x="14143959" y="428591"/>
              <a:ext cx="396900" cy="26526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268" name="TextBox 131"/>
            <p:cNvSpPr txBox="1"/>
            <p:nvPr/>
          </p:nvSpPr>
          <p:spPr>
            <a:xfrm>
              <a:off x="14143959" y="-4116"/>
              <a:ext cx="396900" cy="26526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269" name="TextBox 132"/>
            <p:cNvSpPr txBox="1"/>
            <p:nvPr/>
          </p:nvSpPr>
          <p:spPr>
            <a:xfrm>
              <a:off x="14143959" y="-438482"/>
              <a:ext cx="396900" cy="26526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270" name="TextBox 133"/>
            <p:cNvSpPr txBox="1"/>
            <p:nvPr/>
          </p:nvSpPr>
          <p:spPr>
            <a:xfrm>
              <a:off x="14143959" y="-871191"/>
              <a:ext cx="396900" cy="26526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271" name="TextBox 134"/>
            <p:cNvSpPr txBox="1"/>
            <p:nvPr/>
          </p:nvSpPr>
          <p:spPr>
            <a:xfrm>
              <a:off x="14143959" y="-1310530"/>
              <a:ext cx="396900" cy="26526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algn="r">
                <a:spcBef>
                  <a:spcPct val="50000"/>
                </a:spcBef>
                <a:buSzPct val="100000"/>
              </a:pPr>
              <a:r>
                <a:rPr lang="en-US" sz="1000">
                  <a:solidFill>
                    <a:srgbClr val="000000"/>
                  </a:solidFill>
                </a:rPr>
                <a:t>250</a:t>
              </a:r>
            </a:p>
          </p:txBody>
        </p:sp>
      </p:grpSp>
      <p:sp>
        <p:nvSpPr>
          <p:cNvPr id="29702" name="Rectangle 1"/>
          <p:cNvSpPr>
            <a:spLocks/>
          </p:cNvSpPr>
          <p:nvPr/>
        </p:nvSpPr>
        <p:spPr bwMode="auto">
          <a:xfrm>
            <a:off x="0" y="6318250"/>
            <a:ext cx="115204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6799" rIns="89999" bIns="46799" anchor="b"/>
          <a:lstStyle/>
          <a:p>
            <a:pPr>
              <a:spcBef>
                <a:spcPts val="500"/>
              </a:spcBef>
              <a:buSzPct val="100000"/>
            </a:pPr>
            <a:r>
              <a:rPr lang="en-US" sz="1000">
                <a:solidFill>
                  <a:srgbClr val="5C5C5C"/>
                </a:solidFill>
              </a:rPr>
              <a:t>ИГКС, ингаляционный глюкокортикостероид; SABA, β</a:t>
            </a:r>
            <a:r>
              <a:rPr lang="en-US" sz="1000" baseline="-25000">
                <a:solidFill>
                  <a:srgbClr val="5C5C5C"/>
                </a:solidFill>
              </a:rPr>
              <a:t>2</a:t>
            </a:r>
            <a:r>
              <a:rPr lang="en-US" sz="1000">
                <a:solidFill>
                  <a:srgbClr val="5C5C5C"/>
                </a:solidFill>
              </a:rPr>
              <a:t>-адреномиметик короткого действия. 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1000">
                <a:solidFill>
                  <a:srgbClr val="5C5C5C"/>
                </a:solidFill>
              </a:rPr>
              <a:t>1. Suissa S et al. Am J Respir Crit Care Med 1994; 149: 604-10; 2. Suissa S et al. N Engl J Med 2000; 343: 332-6; 3. Buhl R et al. Respir Res 2012; 13: 59.</a:t>
            </a:r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7013575" y="2428875"/>
            <a:ext cx="87313" cy="230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Rectangle 81">
            <a:extLst/>
          </p:cNvPr>
          <p:cNvSpPr/>
          <p:nvPr/>
        </p:nvSpPr>
        <p:spPr>
          <a:xfrm>
            <a:off x="2720975" y="4630738"/>
            <a:ext cx="187325" cy="44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443" y="378307"/>
            <a:ext cx="11473543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667" dirty="0"/>
              <a:t>SMART</a:t>
            </a:r>
            <a:r>
              <a:rPr lang="ru-RU" sz="2667" dirty="0"/>
              <a:t> </a:t>
            </a:r>
            <a:r>
              <a:rPr lang="ru-RU" altLang="en-US" sz="2667" dirty="0"/>
              <a:t>: потребность пациентов в дополнительных  ингаляциях</a:t>
            </a:r>
            <a:endParaRPr lang="ru-RU" sz="2667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 rot="16200000">
            <a:off x="1473201" y="3265314"/>
            <a:ext cx="3357563" cy="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US" sz="1600" b="1" dirty="0">
                <a:solidFill>
                  <a:srgbClr val="000000"/>
                </a:solidFill>
              </a:rPr>
              <a:t>% </a:t>
            </a:r>
            <a:r>
              <a:rPr lang="ru-RU" sz="1600" b="1" dirty="0">
                <a:solidFill>
                  <a:srgbClr val="000000"/>
                </a:solidFill>
              </a:rPr>
              <a:t>дней </a:t>
            </a:r>
            <a:r>
              <a:rPr lang="en-US" sz="1600" b="1" dirty="0">
                <a:solidFill>
                  <a:srgbClr val="000000"/>
                </a:solidFill>
              </a:rPr>
              <a:t>с</a:t>
            </a:r>
            <a:r>
              <a:rPr lang="ru-RU" sz="1600" b="1" dirty="0">
                <a:solidFill>
                  <a:srgbClr val="000000"/>
                </a:solidFill>
              </a:rPr>
              <a:t> использованием  </a:t>
            </a:r>
          </a:p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ru-RU" sz="1600" b="1" dirty="0">
                <a:solidFill>
                  <a:srgbClr val="000000"/>
                </a:solidFill>
              </a:rPr>
              <a:t>препарата по потребности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 flipH="1">
            <a:off x="4122739" y="2689225"/>
            <a:ext cx="876300" cy="2544763"/>
          </a:xfrm>
          <a:prstGeom prst="rect">
            <a:avLst/>
          </a:prstGeom>
          <a:gradFill rotWithShape="1">
            <a:gsLst>
              <a:gs pos="0">
                <a:srgbClr val="A30000"/>
              </a:gs>
              <a:gs pos="80000">
                <a:srgbClr val="D60000"/>
              </a:gs>
              <a:gs pos="100000">
                <a:srgbClr val="DB0000"/>
              </a:gs>
            </a:gsLst>
            <a:lin ang="16200000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>
              <a:solidFill>
                <a:srgbClr val="FFFFFF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 flipH="1">
            <a:off x="5162550" y="3978277"/>
            <a:ext cx="808039" cy="1255713"/>
          </a:xfrm>
          <a:prstGeom prst="rect">
            <a:avLst/>
          </a:prstGeom>
          <a:gradFill rotWithShape="1">
            <a:gsLst>
              <a:gs pos="0">
                <a:srgbClr val="A30000"/>
              </a:gs>
              <a:gs pos="80000">
                <a:srgbClr val="D60000"/>
              </a:gs>
              <a:gs pos="100000">
                <a:srgbClr val="DB0000"/>
              </a:gs>
            </a:gsLst>
            <a:lin ang="16200000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>
              <a:solidFill>
                <a:srgbClr val="FFFFFF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 flipH="1">
            <a:off x="6183314" y="4605337"/>
            <a:ext cx="739775" cy="628651"/>
          </a:xfrm>
          <a:prstGeom prst="rect">
            <a:avLst/>
          </a:prstGeom>
          <a:gradFill rotWithShape="1">
            <a:gsLst>
              <a:gs pos="0">
                <a:srgbClr val="A30000"/>
              </a:gs>
              <a:gs pos="80000">
                <a:srgbClr val="D60000"/>
              </a:gs>
              <a:gs pos="100000">
                <a:srgbClr val="DB0000"/>
              </a:gs>
            </a:gsLst>
            <a:lin ang="16200000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>
              <a:solidFill>
                <a:srgbClr val="FFFFFF"/>
              </a:solidFill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 flipH="1">
            <a:off x="7232651" y="5076825"/>
            <a:ext cx="690563" cy="157163"/>
          </a:xfrm>
          <a:prstGeom prst="rect">
            <a:avLst/>
          </a:prstGeom>
          <a:gradFill rotWithShape="1">
            <a:gsLst>
              <a:gs pos="0">
                <a:srgbClr val="A30000"/>
              </a:gs>
              <a:gs pos="80000">
                <a:srgbClr val="D60000"/>
              </a:gs>
              <a:gs pos="100000">
                <a:srgbClr val="DB0000"/>
              </a:gs>
            </a:gsLst>
            <a:lin ang="16200000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>
              <a:solidFill>
                <a:srgbClr val="FFFFFF"/>
              </a:solidFill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3933826" y="1731965"/>
            <a:ext cx="3175" cy="3502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3808414" y="4357689"/>
            <a:ext cx="125412" cy="1587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3808414" y="3482975"/>
            <a:ext cx="125412" cy="1588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V="1">
            <a:off x="3808414" y="2608263"/>
            <a:ext cx="125412" cy="0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 flipV="1">
            <a:off x="3808414" y="1730375"/>
            <a:ext cx="125412" cy="1588"/>
          </a:xfrm>
          <a:prstGeom prst="line">
            <a:avLst/>
          </a:prstGeom>
          <a:noFill/>
          <a:ln w="25400">
            <a:solidFill>
              <a:srgbClr val="08080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3545374" y="511810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3431563" y="4243389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sz="16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3431563" y="336867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sz="1600" b="1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431563" y="249237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sz="1600" b="1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3431563" y="161766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sz="1600" b="1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4238625" y="5345114"/>
            <a:ext cx="598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ru-RU" b="1" dirty="0">
                <a:solidFill>
                  <a:srgbClr val="000000"/>
                </a:solidFill>
              </a:rPr>
              <a:t>НЕТ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5209508" y="5345114"/>
            <a:ext cx="795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b="1" dirty="0">
                <a:solidFill>
                  <a:srgbClr val="000000"/>
                </a:solidFill>
              </a:rPr>
              <a:t>1 </a:t>
            </a:r>
            <a:r>
              <a:rPr lang="ru-RU" b="1" dirty="0">
                <a:solidFill>
                  <a:srgbClr val="000000"/>
                </a:solidFill>
              </a:rPr>
              <a:t>или </a:t>
            </a:r>
            <a:r>
              <a:rPr lang="en-GB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495489" y="5345114"/>
            <a:ext cx="280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b="1">
                <a:solidFill>
                  <a:srgbClr val="000000"/>
                </a:solidFill>
              </a:rPr>
              <a:t>&gt;2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7497201" y="5345114"/>
            <a:ext cx="280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sv-SE" b="1">
                <a:solidFill>
                  <a:srgbClr val="000000"/>
                </a:solidFill>
              </a:rPr>
              <a:t>&gt;4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3452814" y="5572125"/>
            <a:ext cx="6286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</a:rPr>
              <a:t>ингаляций/день</a:t>
            </a:r>
            <a:endParaRPr lang="en-GB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8392550" y="5345114"/>
            <a:ext cx="280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37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en-GB" b="1">
                <a:solidFill>
                  <a:srgbClr val="000000"/>
                </a:solidFill>
              </a:rPr>
              <a:t>&gt;6</a:t>
            </a: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 flipH="1">
            <a:off x="8181976" y="5178426"/>
            <a:ext cx="695325" cy="42863"/>
          </a:xfrm>
          <a:prstGeom prst="rect">
            <a:avLst/>
          </a:prstGeom>
          <a:gradFill rotWithShape="1">
            <a:gsLst>
              <a:gs pos="0">
                <a:srgbClr val="A30000"/>
              </a:gs>
              <a:gs pos="80000">
                <a:srgbClr val="D60000"/>
              </a:gs>
              <a:gs pos="100000">
                <a:srgbClr val="DB0000"/>
              </a:gs>
            </a:gsLst>
            <a:lin ang="16200000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kern="0">
              <a:solidFill>
                <a:srgbClr val="FFFFFF"/>
              </a:solidFill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8174040" y="4722814"/>
            <a:ext cx="69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defTabSz="91437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sv-SE" sz="1600" b="1" i="1">
                <a:solidFill>
                  <a:srgbClr val="000000"/>
                </a:solidFill>
                <a:latin typeface="Arial" charset="0"/>
              </a:rPr>
              <a:t>0.8</a:t>
            </a:r>
            <a:endParaRPr lang="en-GB" sz="16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7221540" y="4633914"/>
            <a:ext cx="69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defTabSz="91437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ru-RU" sz="1600" b="1" i="1" dirty="0">
                <a:solidFill>
                  <a:srgbClr val="000000"/>
                </a:solidFill>
                <a:latin typeface="Arial" charset="0"/>
              </a:rPr>
              <a:t>2</a:t>
            </a:r>
            <a:endParaRPr lang="en-GB" sz="16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6205540" y="4156076"/>
            <a:ext cx="69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defTabSz="91437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sv-SE" sz="1600" b="1" i="1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sz="1600" b="1" i="1" dirty="0">
                <a:solidFill>
                  <a:srgbClr val="000000"/>
                </a:solidFill>
                <a:latin typeface="Arial" charset="0"/>
              </a:rPr>
              <a:t>1</a:t>
            </a:r>
            <a:endParaRPr lang="en-GB" sz="16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5216525" y="3538539"/>
            <a:ext cx="69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defTabSz="91437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ru-RU" sz="1600" b="1" i="1" dirty="0">
                <a:solidFill>
                  <a:srgbClr val="000000"/>
                </a:solidFill>
                <a:latin typeface="Arial" charset="0"/>
              </a:rPr>
              <a:t>31</a:t>
            </a:r>
            <a:endParaRPr lang="en-GB" sz="16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4038600" y="2133601"/>
            <a:ext cx="11938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defTabSz="914377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E8004D"/>
              </a:buClr>
              <a:buSzPct val="125000"/>
            </a:pPr>
            <a:r>
              <a:rPr lang="sv-SE" sz="2400" b="1" i="1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ru-RU" sz="2400" b="1" i="1" dirty="0">
                <a:solidFill>
                  <a:srgbClr val="000000"/>
                </a:solidFill>
                <a:latin typeface="Arial" charset="0"/>
              </a:rPr>
              <a:t>6%</a:t>
            </a:r>
            <a:endParaRPr lang="en-GB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3805239" y="5286375"/>
            <a:ext cx="5384800" cy="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91945" y="1808820"/>
            <a:ext cx="4610543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6</a:t>
            </a:r>
            <a:r>
              <a:rPr lang="ru-RU" b="1" dirty="0">
                <a:solidFill>
                  <a:srgbClr val="000000"/>
                </a:solidFill>
              </a:rPr>
              <a:t>% дней больные, которым назначен БУД/ФОРМ для поддерживающей терапии и купирования симптомов,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не используют дополнительные ингаляции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69225" y="3538538"/>
            <a:ext cx="110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n = 4417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94" y="5843571"/>
            <a:ext cx="7615231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1067" dirty="0">
                <a:solidFill>
                  <a:srgbClr val="000000"/>
                </a:solidFill>
                <a:latin typeface="Calibri" panose="020F0502020204030204" pitchFamily="34" charset="0"/>
              </a:rPr>
              <a:t>Объединенные данные:</a:t>
            </a:r>
          </a:p>
          <a:p>
            <a:pPr marL="342891" indent="-342891" defTabSz="914377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Rabe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KF, et al.</a:t>
            </a:r>
            <a:r>
              <a:rPr lang="ru-RU" sz="106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Chest 2006; 129: 246-256.</a:t>
            </a:r>
          </a:p>
          <a:p>
            <a:pPr marL="342891" indent="-342891" defTabSz="914377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O’Byrne PM, et al. Am J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Respir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Crit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Care Med 2005; 171: 129-136.</a:t>
            </a:r>
          </a:p>
          <a:p>
            <a:pPr marL="342891" indent="-342891" defTabSz="914377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Scicchitano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R, et al.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Curr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Med Res </a:t>
            </a: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Opin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2004; 20: 1403-1418.</a:t>
            </a:r>
          </a:p>
          <a:p>
            <a:pPr marL="342891" indent="-342891" defTabSz="914377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Rabe</a:t>
            </a:r>
            <a:r>
              <a:rPr lang="en-US" sz="1067" dirty="0">
                <a:solidFill>
                  <a:srgbClr val="000000"/>
                </a:solidFill>
                <a:latin typeface="Calibri" panose="020F0502020204030204" pitchFamily="34" charset="0"/>
              </a:rPr>
              <a:t> KF, et al. Lancet 2006; 368: 744-753.</a:t>
            </a:r>
          </a:p>
          <a:p>
            <a:pPr marL="342891" indent="-342891" defTabSz="914377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0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82776" y="5559045"/>
            <a:ext cx="25074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</a:rPr>
              <a:t>БУД/ФОРМ – </a:t>
            </a:r>
            <a:r>
              <a:rPr lang="ru-RU" sz="1000" b="1" dirty="0" err="1">
                <a:solidFill>
                  <a:srgbClr val="000000"/>
                </a:solidFill>
              </a:rPr>
              <a:t>Будесонид</a:t>
            </a:r>
            <a:r>
              <a:rPr lang="ru-RU" sz="1000" b="1" dirty="0">
                <a:solidFill>
                  <a:srgbClr val="000000"/>
                </a:solidFill>
              </a:rPr>
              <a:t>/</a:t>
            </a:r>
            <a:r>
              <a:rPr lang="ru-RU" sz="1000" b="1" dirty="0" err="1">
                <a:solidFill>
                  <a:srgbClr val="000000"/>
                </a:solidFill>
              </a:rPr>
              <a:t>Формотерол</a:t>
            </a:r>
            <a:endParaRPr lang="ru-RU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9683" y="6507620"/>
            <a:ext cx="4416000" cy="244800"/>
          </a:xfrm>
        </p:spPr>
        <p:txBody>
          <a:bodyPr/>
          <a:lstStyle/>
          <a:p>
            <a:pPr>
              <a:defRPr/>
            </a:pPr>
            <a:r>
              <a:rPr lang="en-GB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Ställberg</a:t>
            </a:r>
            <a:r>
              <a:rPr lang="en-GB" sz="1067" dirty="0">
                <a:solidFill>
                  <a:srgbClr val="000000"/>
                </a:solidFill>
                <a:latin typeface="Calibri" panose="020F0502020204030204" pitchFamily="34" charset="0"/>
              </a:rPr>
              <a:t> B et al. </a:t>
            </a:r>
            <a:r>
              <a:rPr lang="pt-BR" sz="1067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pt-BR" sz="1067" i="1" dirty="0">
                <a:solidFill>
                  <a:srgbClr val="000000"/>
                </a:solidFill>
                <a:latin typeface="Calibri" panose="020F0502020204030204" pitchFamily="34" charset="0"/>
              </a:rPr>
              <a:t> J </a:t>
            </a:r>
            <a:r>
              <a:rPr lang="pt-BR" sz="1067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Clin</a:t>
            </a:r>
            <a:r>
              <a:rPr lang="pt-BR" sz="1067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067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Pharmacol</a:t>
            </a:r>
            <a:r>
              <a:rPr lang="pt-BR" sz="1067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067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Ther</a:t>
            </a:r>
            <a:r>
              <a:rPr lang="pt-BR" sz="1067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067" dirty="0">
                <a:solidFill>
                  <a:srgbClr val="000000"/>
                </a:solidFill>
                <a:latin typeface="Calibri" panose="020F0502020204030204" pitchFamily="34" charset="0"/>
              </a:rPr>
              <a:t>2015; 53: 447–55.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54336" y="252792"/>
            <a:ext cx="11220451" cy="5101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dirty="0"/>
              <a:t>Исследование </a:t>
            </a:r>
            <a:r>
              <a:rPr lang="en-US" sz="3200" dirty="0"/>
              <a:t>SATURN</a:t>
            </a:r>
            <a:endParaRPr lang="ru-RU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98994" y="1683711"/>
            <a:ext cx="7427359" cy="3832413"/>
            <a:chOff x="1354777" y="1558580"/>
            <a:chExt cx="6205356" cy="5014169"/>
          </a:xfrm>
        </p:grpSpPr>
        <p:sp>
          <p:nvSpPr>
            <p:cNvPr id="9" name="TextBox 2"/>
            <p:cNvSpPr txBox="1"/>
            <p:nvPr/>
          </p:nvSpPr>
          <p:spPr>
            <a:xfrm>
              <a:off x="1979613" y="1558580"/>
              <a:ext cx="5260975" cy="68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Средний </a:t>
              </a:r>
              <a:r>
                <a:rPr lang="en-GB" sz="14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 % </a:t>
              </a:r>
              <a:r>
                <a:rPr lang="ru-RU" sz="14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дней с  использованием дополнительных ингаляций по требованию</a:t>
              </a:r>
              <a:r>
                <a:rPr lang="en-GB" sz="14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 BUD/FORM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49563" y="5311775"/>
              <a:ext cx="171450" cy="5715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021013" y="5126038"/>
              <a:ext cx="173038" cy="7572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194051" y="5451475"/>
              <a:ext cx="171450" cy="431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01851" y="2182813"/>
              <a:ext cx="171450" cy="37004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73301" y="2357438"/>
              <a:ext cx="173038" cy="35258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446338" y="2463800"/>
              <a:ext cx="173038" cy="34194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592513" y="4886325"/>
              <a:ext cx="173038" cy="9969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765551" y="4937125"/>
              <a:ext cx="173038" cy="946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38588" y="4991100"/>
              <a:ext cx="171450" cy="8921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40226" y="5741988"/>
              <a:ext cx="173038" cy="1412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13263" y="5713413"/>
              <a:ext cx="171450" cy="1698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684713" y="5761038"/>
              <a:ext cx="173038" cy="1222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084763" y="5668963"/>
              <a:ext cx="173038" cy="2143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257801" y="5729288"/>
              <a:ext cx="171450" cy="1539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29251" y="5262563"/>
              <a:ext cx="173038" cy="6207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832476" y="5857875"/>
              <a:ext cx="171450" cy="25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003926" y="5854700"/>
              <a:ext cx="173038" cy="285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176963" y="5842000"/>
              <a:ext cx="173038" cy="412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577013" y="5864225"/>
              <a:ext cx="171450" cy="190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748463" y="5829300"/>
              <a:ext cx="173038" cy="539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921501" y="5770563"/>
              <a:ext cx="171450" cy="1127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979613" y="1987550"/>
              <a:ext cx="5260975" cy="3895725"/>
            </a:xfrm>
            <a:custGeom>
              <a:avLst/>
              <a:gdLst>
                <a:gd name="T0" fmla="*/ 0 w 3314"/>
                <a:gd name="T1" fmla="*/ 0 h 2454"/>
                <a:gd name="T2" fmla="*/ 0 w 3314"/>
                <a:gd name="T3" fmla="*/ 2454 h 2454"/>
                <a:gd name="T4" fmla="*/ 3314 w 3314"/>
                <a:gd name="T5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4" h="2454">
                  <a:moveTo>
                    <a:pt x="0" y="0"/>
                  </a:moveTo>
                  <a:lnTo>
                    <a:pt x="0" y="2454"/>
                  </a:lnTo>
                  <a:lnTo>
                    <a:pt x="3314" y="2454"/>
                  </a:lnTo>
                </a:path>
              </a:pathLst>
            </a:custGeom>
            <a:noFill/>
            <a:ln w="19050" cap="sq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906588" y="1987550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906588" y="2543175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906588" y="3098800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906588" y="3656013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906588" y="4214813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1906588" y="4770438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1906588" y="5327650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1906588" y="5883275"/>
              <a:ext cx="73025" cy="0"/>
            </a:xfrm>
            <a:prstGeom prst="line">
              <a:avLst/>
            </a:prstGeom>
            <a:noFill/>
            <a:ln w="19050" cap="flat">
              <a:solidFill>
                <a:schemeClr val="tx2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Box 50"/>
            <p:cNvSpPr txBox="1"/>
            <p:nvPr/>
          </p:nvSpPr>
          <p:spPr>
            <a:xfrm>
              <a:off x="2101851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xtBox 51"/>
            <p:cNvSpPr txBox="1"/>
            <p:nvPr/>
          </p:nvSpPr>
          <p:spPr>
            <a:xfrm>
              <a:off x="2847976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Box 52"/>
            <p:cNvSpPr txBox="1"/>
            <p:nvPr/>
          </p:nvSpPr>
          <p:spPr>
            <a:xfrm>
              <a:off x="3592514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TextBox 53"/>
            <p:cNvSpPr txBox="1"/>
            <p:nvPr/>
          </p:nvSpPr>
          <p:spPr>
            <a:xfrm>
              <a:off x="4340226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TextBox 54"/>
            <p:cNvSpPr txBox="1"/>
            <p:nvPr/>
          </p:nvSpPr>
          <p:spPr>
            <a:xfrm>
              <a:off x="5083175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TextBox 55"/>
            <p:cNvSpPr txBox="1"/>
            <p:nvPr/>
          </p:nvSpPr>
          <p:spPr>
            <a:xfrm>
              <a:off x="5832476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Box 56"/>
            <p:cNvSpPr txBox="1"/>
            <p:nvPr/>
          </p:nvSpPr>
          <p:spPr>
            <a:xfrm>
              <a:off x="6573837" y="5890435"/>
              <a:ext cx="517525" cy="34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≥ 6</a:t>
              </a:r>
            </a:p>
          </p:txBody>
        </p:sp>
        <p:sp>
          <p:nvSpPr>
            <p:cNvPr id="47" name="TextBox 57"/>
            <p:cNvSpPr txBox="1"/>
            <p:nvPr/>
          </p:nvSpPr>
          <p:spPr>
            <a:xfrm>
              <a:off x="1417445" y="5716928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" name="TextBox 58"/>
            <p:cNvSpPr txBox="1"/>
            <p:nvPr/>
          </p:nvSpPr>
          <p:spPr>
            <a:xfrm>
              <a:off x="1417445" y="5153383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9" name="TextBox 59"/>
            <p:cNvSpPr txBox="1"/>
            <p:nvPr/>
          </p:nvSpPr>
          <p:spPr>
            <a:xfrm>
              <a:off x="1417445" y="4592993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0" name="TextBox 60"/>
            <p:cNvSpPr txBox="1"/>
            <p:nvPr/>
          </p:nvSpPr>
          <p:spPr>
            <a:xfrm>
              <a:off x="1417445" y="4043674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1" name="TextBox 61"/>
            <p:cNvSpPr txBox="1"/>
            <p:nvPr/>
          </p:nvSpPr>
          <p:spPr>
            <a:xfrm>
              <a:off x="1417445" y="3491106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52" name="TextBox 62"/>
            <p:cNvSpPr txBox="1"/>
            <p:nvPr/>
          </p:nvSpPr>
          <p:spPr>
            <a:xfrm>
              <a:off x="1417445" y="2927662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53" name="TextBox 63"/>
            <p:cNvSpPr txBox="1"/>
            <p:nvPr/>
          </p:nvSpPr>
          <p:spPr>
            <a:xfrm>
              <a:off x="1417445" y="2373121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54" name="TextBox 64"/>
            <p:cNvSpPr txBox="1"/>
            <p:nvPr/>
          </p:nvSpPr>
          <p:spPr>
            <a:xfrm>
              <a:off x="1417445" y="1819469"/>
              <a:ext cx="517525" cy="3422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55" name="TextBox 65"/>
            <p:cNvSpPr txBox="1"/>
            <p:nvPr/>
          </p:nvSpPr>
          <p:spPr>
            <a:xfrm>
              <a:off x="5389346" y="2153732"/>
              <a:ext cx="2170787" cy="8523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ts val="20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80/4.5 </a:t>
              </a:r>
              <a:r>
                <a:rPr lang="el-GR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μ</a:t>
              </a: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g bid (n = 119)</a:t>
              </a:r>
            </a:p>
            <a:p>
              <a:pPr fontAlgn="base">
                <a:spcBef>
                  <a:spcPct val="0"/>
                </a:spcBef>
                <a:spcAft>
                  <a:spcPts val="20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160/4.5 </a:t>
              </a:r>
              <a:r>
                <a:rPr lang="el-GR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μ</a:t>
              </a: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g bid (n = 3106)</a:t>
              </a:r>
            </a:p>
            <a:p>
              <a:pPr fontAlgn="base">
                <a:spcBef>
                  <a:spcPct val="0"/>
                </a:spcBef>
                <a:spcAft>
                  <a:spcPts val="200"/>
                </a:spcAft>
              </a:pP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2 x 160/4.5</a:t>
              </a:r>
              <a:r>
                <a:rPr lang="el-GR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 μ</a:t>
              </a:r>
              <a:r>
                <a:rPr lang="en-GB" sz="11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g bid (n = 1355)</a:t>
              </a: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334698" y="2292646"/>
              <a:ext cx="83972" cy="1229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334698" y="2525952"/>
              <a:ext cx="83972" cy="1229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5334698" y="2751703"/>
              <a:ext cx="83972" cy="122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TextBox 2"/>
            <p:cNvSpPr txBox="1"/>
            <p:nvPr/>
          </p:nvSpPr>
          <p:spPr>
            <a:xfrm rot="16200000">
              <a:off x="-432106" y="3795487"/>
              <a:ext cx="3856620" cy="282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 % </a:t>
              </a:r>
              <a:r>
                <a:rPr lang="ru-RU" sz="16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дней</a:t>
              </a:r>
              <a:endParaRPr lang="en-GB" sz="1600" b="1" dirty="0">
                <a:solidFill>
                  <a:srgbClr val="830051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2"/>
            <p:cNvSpPr txBox="1"/>
            <p:nvPr/>
          </p:nvSpPr>
          <p:spPr>
            <a:xfrm>
              <a:off x="1979613" y="6129799"/>
              <a:ext cx="5260975" cy="44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830051">
                      <a:lumMod val="75000"/>
                    </a:srgbClr>
                  </a:solidFill>
                  <a:cs typeface="Arial" panose="020B0604020202020204" pitchFamily="34" charset="0"/>
                </a:rPr>
                <a:t>Ингаляции по требованию</a:t>
              </a:r>
              <a:endParaRPr lang="en-GB" sz="1600" b="1" dirty="0">
                <a:solidFill>
                  <a:srgbClr val="830051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31413" y="5361181"/>
            <a:ext cx="835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Более 60% дней без дополнительных ингаляций по требованию (12 </a:t>
            </a:r>
            <a:r>
              <a:rPr lang="ru-RU" b="1" dirty="0" err="1">
                <a:solidFill>
                  <a:srgbClr val="000000"/>
                </a:solidFill>
              </a:rPr>
              <a:t>мес</a:t>
            </a:r>
            <a:r>
              <a:rPr lang="ru-RU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39943" y="1037381"/>
            <a:ext cx="851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</a:rPr>
              <a:t>На всех дозировках </a:t>
            </a:r>
            <a:r>
              <a:rPr lang="en-US" b="1" dirty="0">
                <a:solidFill>
                  <a:srgbClr val="000000"/>
                </a:solidFill>
              </a:rPr>
              <a:t> BUD/FORM SMART</a:t>
            </a:r>
            <a:r>
              <a:rPr lang="ru-RU" b="1" baseline="30000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 отмечался </a:t>
            </a:r>
            <a:r>
              <a:rPr lang="ru-RU" b="1" u="sng" dirty="0">
                <a:solidFill>
                  <a:srgbClr val="C00000"/>
                </a:solidFill>
              </a:rPr>
              <a:t>высокий % дней </a:t>
            </a:r>
            <a:r>
              <a:rPr lang="ru-RU" b="1" dirty="0">
                <a:solidFill>
                  <a:srgbClr val="000000"/>
                </a:solidFill>
              </a:rPr>
              <a:t>без использования дополнительных ингаляций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по требованию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739943" y="5486401"/>
            <a:ext cx="7931771" cy="1408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</a:rPr>
              <a:t>BUD</a:t>
            </a:r>
            <a:r>
              <a:rPr lang="ru-RU" sz="1000" b="1" dirty="0">
                <a:solidFill>
                  <a:srgbClr val="000000"/>
                </a:solidFill>
              </a:rPr>
              <a:t>/</a:t>
            </a:r>
            <a:r>
              <a:rPr lang="en-US" sz="1000" b="1" dirty="0">
                <a:solidFill>
                  <a:srgbClr val="000000"/>
                </a:solidFill>
              </a:rPr>
              <a:t>FORM</a:t>
            </a:r>
            <a:r>
              <a:rPr lang="ru-RU" sz="1000" b="1" dirty="0">
                <a:solidFill>
                  <a:srgbClr val="000000"/>
                </a:solidFill>
              </a:rPr>
              <a:t> </a:t>
            </a:r>
            <a:r>
              <a:rPr lang="en-US" sz="1000" b="1" dirty="0">
                <a:solidFill>
                  <a:srgbClr val="000000"/>
                </a:solidFill>
              </a:rPr>
              <a:t>SMART  -  </a:t>
            </a:r>
            <a:r>
              <a:rPr lang="ru-RU" sz="1000" b="1" dirty="0" err="1">
                <a:solidFill>
                  <a:srgbClr val="000000"/>
                </a:solidFill>
              </a:rPr>
              <a:t>Будесонид</a:t>
            </a:r>
            <a:r>
              <a:rPr lang="ru-RU" sz="1000" b="1" dirty="0">
                <a:solidFill>
                  <a:srgbClr val="000000"/>
                </a:solidFill>
              </a:rPr>
              <a:t>/</a:t>
            </a:r>
            <a:r>
              <a:rPr lang="ru-RU" sz="1000" b="1" dirty="0" err="1">
                <a:solidFill>
                  <a:srgbClr val="000000"/>
                </a:solidFill>
              </a:rPr>
              <a:t>Формотерол</a:t>
            </a:r>
            <a:r>
              <a:rPr lang="ru-RU" sz="1000" b="1" dirty="0">
                <a:solidFill>
                  <a:srgbClr val="000000"/>
                </a:solidFill>
              </a:rPr>
              <a:t> в качестве базисной терапии и для купирования симптомов</a:t>
            </a:r>
            <a:endParaRPr lang="en-GB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>
          <a:xfrm>
            <a:off x="1606247" y="429836"/>
            <a:ext cx="9431207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dirty="0"/>
              <a:t>Стратегия единого ингалятора и приверженность к лечению у больных БА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06248" y="2096655"/>
            <a:ext cx="8441267" cy="3611359"/>
          </a:xfrm>
        </p:spPr>
        <p:txBody>
          <a:bodyPr>
            <a:normAutofit/>
          </a:bodyPr>
          <a:lstStyle/>
          <a:p>
            <a:pPr marL="0" indent="0">
              <a:buClr>
                <a:srgbClr val="000090"/>
              </a:buClr>
              <a:buNone/>
            </a:pPr>
            <a:r>
              <a:rPr lang="ru-RU" i="1" dirty="0"/>
              <a:t>Преимущества </a:t>
            </a:r>
            <a:r>
              <a:rPr lang="ru-RU" b="1" i="1" u="sng" dirty="0"/>
              <a:t>стратегии единого ингалятора </a:t>
            </a:r>
            <a:r>
              <a:rPr lang="ru-RU" i="1" dirty="0"/>
              <a:t>заключаются в упрощении режима лечения, что</a:t>
            </a:r>
            <a:r>
              <a:rPr lang="en-US" i="1" dirty="0"/>
              <a:t> </a:t>
            </a:r>
            <a:r>
              <a:rPr lang="ru-RU" i="1" dirty="0"/>
              <a:t>способствует </a:t>
            </a:r>
            <a:r>
              <a:rPr lang="ru-RU" b="1" i="1" dirty="0"/>
              <a:t>более высокой приверженности лечению</a:t>
            </a:r>
            <a:r>
              <a:rPr lang="ru-RU" i="1" dirty="0"/>
              <a:t>, а стало быть и </a:t>
            </a:r>
            <a:r>
              <a:rPr lang="ru-RU" b="1" i="1" dirty="0"/>
              <a:t>лучшему контролю заболевания</a:t>
            </a:r>
            <a:r>
              <a:rPr lang="ru-RU" i="1" dirty="0"/>
              <a:t>, который достигается у такой же или чуть выше пропорции больных, но на меньшей дозе ИГКС, по сравнению с традиционными стратегиями лечения БА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1400" y="6404948"/>
            <a:ext cx="1022929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sz="1067" dirty="0">
                <a:solidFill>
                  <a:srgbClr val="000000"/>
                </a:solidFill>
                <a:latin typeface="Calibri" panose="020F0502020204030204" pitchFamily="34" charset="0"/>
              </a:rPr>
              <a:t>Ненашева Н. М. Режим единого ингалятора в ступенчатой терапии бронхиальной астмы: изменения </a:t>
            </a:r>
            <a:r>
              <a:rPr lang="ru-RU" sz="1067" dirty="0" err="1">
                <a:solidFill>
                  <a:srgbClr val="000000"/>
                </a:solidFill>
                <a:latin typeface="Calibri" panose="020F0502020204030204" pitchFamily="34" charset="0"/>
              </a:rPr>
              <a:t>GINA</a:t>
            </a:r>
            <a:r>
              <a:rPr lang="ru-RU" sz="1067" dirty="0">
                <a:solidFill>
                  <a:srgbClr val="000000"/>
                </a:solidFill>
                <a:latin typeface="Calibri" panose="020F0502020204030204" pitchFamily="34" charset="0"/>
              </a:rPr>
              <a:t> 2014. Пульмонология 2014, №6, с. 83-93</a:t>
            </a:r>
            <a:endParaRPr lang="en-GB" sz="1067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B0C67-E5A2-4174-8A0C-3B0FDFE0B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88" r="76863" b="12187"/>
          <a:stretch/>
        </p:blipFill>
        <p:spPr>
          <a:xfrm>
            <a:off x="3949612" y="857078"/>
            <a:ext cx="4531924" cy="589976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291B7EB-9990-45A5-8ADA-6894B27C5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0" y="365064"/>
            <a:ext cx="11952849" cy="67454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830051"/>
                </a:solidFill>
              </a:rPr>
              <a:t>Пульмонологический рынок, Россия, </a:t>
            </a:r>
            <a:r>
              <a:rPr lang="ru-RU" sz="2800" b="1" dirty="0" err="1">
                <a:solidFill>
                  <a:srgbClr val="830051"/>
                </a:solidFill>
              </a:rPr>
              <a:t>комм+льгота</a:t>
            </a:r>
            <a:r>
              <a:rPr lang="ru-RU" sz="2800" b="1" dirty="0">
                <a:solidFill>
                  <a:srgbClr val="830051"/>
                </a:solidFill>
              </a:rPr>
              <a:t>, </a:t>
            </a:r>
            <a:r>
              <a:rPr lang="ru-RU" sz="2800" b="1" dirty="0" err="1">
                <a:solidFill>
                  <a:srgbClr val="830051"/>
                </a:solidFill>
              </a:rPr>
              <a:t>уп</a:t>
            </a:r>
            <a:r>
              <a:rPr lang="ru-RU" sz="2800" b="1" dirty="0">
                <a:solidFill>
                  <a:srgbClr val="830051"/>
                </a:solidFill>
              </a:rPr>
              <a:t> </a:t>
            </a:r>
            <a:r>
              <a:rPr lang="en-US" sz="2800" b="1" dirty="0">
                <a:solidFill>
                  <a:srgbClr val="830051"/>
                </a:solidFill>
              </a:rPr>
              <a:t>X </a:t>
            </a:r>
            <a:r>
              <a:rPr lang="ru-RU" sz="2800" b="1" dirty="0">
                <a:solidFill>
                  <a:srgbClr val="830051"/>
                </a:solidFill>
              </a:rPr>
              <a:t>1000, доля рынка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59D62-5586-4E3E-A398-28EAF2DA9EE2}"/>
              </a:ext>
            </a:extLst>
          </p:cNvPr>
          <p:cNvSpPr/>
          <p:nvPr/>
        </p:nvSpPr>
        <p:spPr>
          <a:xfrm>
            <a:off x="239149" y="2177143"/>
            <a:ext cx="30555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45,8 % рынка в </a:t>
            </a:r>
            <a:r>
              <a:rPr kumimoji="0" lang="ru-RU" sz="2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уп</a:t>
            </a: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это короткодействующие препараты+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20,7% эуфиллин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Group 2"/>
          <p:cNvGrpSpPr>
            <a:grpSpLocks/>
          </p:cNvGrpSpPr>
          <p:nvPr/>
        </p:nvGrpSpPr>
        <p:grpSpPr bwMode="auto">
          <a:xfrm>
            <a:off x="982663" y="1724025"/>
            <a:ext cx="11228387" cy="4343400"/>
            <a:chOff x="981953" y="1194697"/>
            <a:chExt cx="11228760" cy="4342702"/>
          </a:xfrm>
        </p:grpSpPr>
        <p:pic>
          <p:nvPicPr>
            <p:cNvPr id="31785" name="Picture 4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41848" y="1846485"/>
              <a:ext cx="8357541" cy="250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riangle 19"/>
            <p:cNvSpPr/>
            <p:nvPr/>
          </p:nvSpPr>
          <p:spPr>
            <a:xfrm>
              <a:off x="7803368" y="2996558"/>
              <a:ext cx="2813085" cy="883852"/>
            </a:xfrm>
            <a:prstGeom prst="triangle">
              <a:avLst>
                <a:gd name="adj" fmla="val 33348"/>
              </a:avLst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dirty="0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704289" y="2189900"/>
              <a:ext cx="817590" cy="2984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1300" b="1">
                  <a:solidFill>
                    <a:srgbClr val="002060"/>
                  </a:solidFill>
                  <a:ea typeface="Verdana" pitchFamily="34" charset="0"/>
                </a:rPr>
                <a:t>1970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81953" y="2675597"/>
              <a:ext cx="816002" cy="2968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1300" b="1">
                  <a:solidFill>
                    <a:srgbClr val="002060"/>
                  </a:solidFill>
                  <a:ea typeface="Verdana" pitchFamily="34" charset="0"/>
                </a:rPr>
                <a:t>1980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96288" y="3545407"/>
              <a:ext cx="817589" cy="2968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1300" b="1">
                  <a:solidFill>
                    <a:srgbClr val="002060"/>
                  </a:solidFill>
                  <a:ea typeface="Verdana" pitchFamily="34" charset="0"/>
                </a:rPr>
                <a:t>1985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242470" y="3981899"/>
              <a:ext cx="817589" cy="2984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1300" b="1">
                  <a:solidFill>
                    <a:srgbClr val="002060"/>
                  </a:solidFill>
                  <a:ea typeface="Verdana" pitchFamily="34" charset="0"/>
                </a:rPr>
                <a:t>1990</a:t>
              </a:r>
            </a:p>
          </p:txBody>
        </p:sp>
        <p:sp>
          <p:nvSpPr>
            <p:cNvPr id="31765" name="Rectangle 18"/>
            <p:cNvSpPr>
              <a:spLocks noChangeArrowheads="1"/>
            </p:cNvSpPr>
            <p:nvPr/>
          </p:nvSpPr>
          <p:spPr bwMode="auto">
            <a:xfrm>
              <a:off x="4062030" y="4251482"/>
              <a:ext cx="1470716" cy="69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>
                  <a:solidFill>
                    <a:srgbClr val="FF0000"/>
                  </a:solidFill>
                  <a:ea typeface="Verdana" pitchFamily="34" charset="0"/>
                </a:rPr>
                <a:t>Комбинация </a:t>
              </a:r>
            </a:p>
            <a:p>
              <a:pPr algn="ctr" defTabSz="912813">
                <a:buSzPct val="100000"/>
              </a:pPr>
              <a:r>
                <a:rPr lang="en-US" sz="1200">
                  <a:solidFill>
                    <a:srgbClr val="FF0000"/>
                  </a:solidFill>
                  <a:ea typeface="Verdana" pitchFamily="34" charset="0"/>
                </a:rPr>
                <a:t>LABA/ИГКС</a:t>
              </a:r>
            </a:p>
            <a:p>
              <a:pPr algn="ctr" defTabSz="912813">
                <a:buSzPct val="100000"/>
              </a:pPr>
              <a:endParaRPr lang="en-US" sz="1200">
                <a:solidFill>
                  <a:srgbClr val="FF0000"/>
                </a:solidFill>
                <a:ea typeface="Verdana" pitchFamily="34" charset="0"/>
              </a:endParaRPr>
            </a:p>
            <a:p>
              <a:pPr algn="ctr" defTabSz="912813">
                <a:buSzPct val="100000"/>
              </a:pPr>
              <a:endParaRPr lang="en-US" sz="1200">
                <a:solidFill>
                  <a:srgbClr val="FF0000"/>
                </a:solidFill>
                <a:ea typeface="Verdana" pitchFamily="34" charset="0"/>
              </a:endParaRPr>
            </a:p>
          </p:txBody>
        </p:sp>
        <p:sp>
          <p:nvSpPr>
            <p:cNvPr id="31766" name="Rectangle 12"/>
            <p:cNvSpPr>
              <a:spLocks noChangeArrowheads="1"/>
            </p:cNvSpPr>
            <p:nvPr/>
          </p:nvSpPr>
          <p:spPr bwMode="auto">
            <a:xfrm>
              <a:off x="3759425" y="3319861"/>
              <a:ext cx="1379643" cy="480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>
                  <a:solidFill>
                    <a:srgbClr val="FF0000"/>
                  </a:solidFill>
                  <a:ea typeface="Verdana" pitchFamily="34" charset="0"/>
                </a:rPr>
                <a:t>Монтелукаст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596494" y="4062849"/>
              <a:ext cx="1139863" cy="44919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300">
                  <a:solidFill>
                    <a:srgbClr val="002060"/>
                  </a:solidFill>
                  <a:ea typeface="Verdana" pitchFamily="34" charset="0"/>
                </a:rPr>
                <a:t>LABA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496637" y="4340616"/>
              <a:ext cx="754087" cy="29681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1300" b="1">
                  <a:solidFill>
                    <a:srgbClr val="002060"/>
                  </a:solidFill>
                  <a:ea typeface="Verdana" pitchFamily="34" charset="0"/>
                </a:rPr>
                <a:t>2000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65170" y="4504103"/>
              <a:ext cx="754087" cy="2984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1300" b="1">
                  <a:solidFill>
                    <a:srgbClr val="002060"/>
                  </a:solidFill>
                  <a:ea typeface="Verdana" pitchFamily="34" charset="0"/>
                </a:rPr>
                <a:t>2010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865423" y="4473945"/>
              <a:ext cx="1041435" cy="380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b="1">
                  <a:solidFill>
                    <a:srgbClr val="002060"/>
                  </a:solidFill>
                  <a:ea typeface="Verdana" pitchFamily="34" charset="0"/>
                </a:rPr>
                <a:t>2015</a:t>
              </a:r>
            </a:p>
          </p:txBody>
        </p:sp>
        <p:sp>
          <p:nvSpPr>
            <p:cNvPr id="31771" name="Text Box 7"/>
            <p:cNvSpPr txBox="1">
              <a:spLocks noChangeArrowheads="1"/>
            </p:cNvSpPr>
            <p:nvPr/>
          </p:nvSpPr>
          <p:spPr bwMode="auto">
            <a:xfrm>
              <a:off x="8861906" y="4146201"/>
              <a:ext cx="10309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  <a:buSzPct val="100000"/>
              </a:pPr>
              <a:r>
                <a:rPr lang="en-US" sz="2400" b="1">
                  <a:solidFill>
                    <a:srgbClr val="002060"/>
                  </a:solidFill>
                  <a:ea typeface="Verdana" pitchFamily="34" charset="0"/>
                </a:rPr>
                <a:t>2022</a:t>
              </a:r>
            </a:p>
          </p:txBody>
        </p:sp>
        <p:sp>
          <p:nvSpPr>
            <p:cNvPr id="31772" name="Rectangle 18"/>
            <p:cNvSpPr>
              <a:spLocks noChangeArrowheads="1"/>
            </p:cNvSpPr>
            <p:nvPr/>
          </p:nvSpPr>
          <p:spPr bwMode="auto">
            <a:xfrm>
              <a:off x="5576407" y="4340362"/>
              <a:ext cx="1470716" cy="69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>
                  <a:solidFill>
                    <a:srgbClr val="00B050"/>
                  </a:solidFill>
                  <a:ea typeface="Verdana" pitchFamily="34" charset="0"/>
                </a:rPr>
                <a:t>1 р/сут</a:t>
              </a:r>
            </a:p>
            <a:p>
              <a:pPr algn="ctr" defTabSz="912813">
                <a:buSzPct val="100000"/>
              </a:pPr>
              <a:r>
                <a:rPr lang="en-US" sz="1200">
                  <a:solidFill>
                    <a:srgbClr val="00B050"/>
                  </a:solidFill>
                  <a:ea typeface="Verdana" pitchFamily="34" charset="0"/>
                </a:rPr>
                <a:t>LABA/ИГКС</a:t>
              </a:r>
            </a:p>
            <a:p>
              <a:pPr algn="ctr" defTabSz="912813">
                <a:buSzPct val="100000"/>
              </a:pPr>
              <a:endParaRPr lang="en-US" sz="1200">
                <a:solidFill>
                  <a:srgbClr val="00B050"/>
                </a:solidFill>
                <a:ea typeface="Verdana" pitchFamily="34" charset="0"/>
              </a:endParaRPr>
            </a:p>
            <a:p>
              <a:pPr algn="ctr" defTabSz="912813">
                <a:buSzPct val="100000"/>
              </a:pPr>
              <a:endParaRPr lang="en-US" sz="1200">
                <a:solidFill>
                  <a:srgbClr val="00B050"/>
                </a:solidFill>
                <a:ea typeface="Verdana" pitchFamily="34" charset="0"/>
              </a:endParaRPr>
            </a:p>
          </p:txBody>
        </p:sp>
        <p:sp>
          <p:nvSpPr>
            <p:cNvPr id="31773" name="Rectangle 18"/>
            <p:cNvSpPr>
              <a:spLocks noChangeArrowheads="1"/>
            </p:cNvSpPr>
            <p:nvPr/>
          </p:nvSpPr>
          <p:spPr bwMode="auto">
            <a:xfrm>
              <a:off x="7579734" y="4424877"/>
              <a:ext cx="1470716" cy="69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>
                  <a:solidFill>
                    <a:srgbClr val="FF0000"/>
                  </a:solidFill>
                  <a:ea typeface="Verdana" pitchFamily="34" charset="0"/>
                </a:rPr>
                <a:t>Фикс.комб.</a:t>
              </a:r>
            </a:p>
            <a:p>
              <a:pPr algn="ctr" defTabSz="912813">
                <a:buSzPct val="100000"/>
              </a:pPr>
              <a:r>
                <a:rPr lang="en-US" sz="1200">
                  <a:solidFill>
                    <a:srgbClr val="FF0000"/>
                  </a:solidFill>
                  <a:ea typeface="Verdana" pitchFamily="34" charset="0"/>
                </a:rPr>
                <a:t>ИГКС/LABA/LAMA</a:t>
              </a:r>
            </a:p>
            <a:p>
              <a:pPr algn="ctr" defTabSz="912813">
                <a:buSzPct val="100000"/>
              </a:pPr>
              <a:endParaRPr lang="en-US" sz="1200">
                <a:solidFill>
                  <a:srgbClr val="FF0000"/>
                </a:solidFill>
                <a:ea typeface="Verdana" pitchFamily="34" charset="0"/>
              </a:endParaRPr>
            </a:p>
          </p:txBody>
        </p:sp>
        <p:sp>
          <p:nvSpPr>
            <p:cNvPr id="31774" name="Rectangle 47"/>
            <p:cNvSpPr>
              <a:spLocks noChangeArrowheads="1"/>
            </p:cNvSpPr>
            <p:nvPr/>
          </p:nvSpPr>
          <p:spPr bwMode="auto">
            <a:xfrm>
              <a:off x="2772893" y="2534994"/>
              <a:ext cx="12538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>
                <a:buSzPct val="100000"/>
              </a:pPr>
              <a:r>
                <a:rPr lang="en-US" sz="1200" b="1" dirty="0" err="1">
                  <a:solidFill>
                    <a:srgbClr val="FF0000"/>
                  </a:solidFill>
                  <a:ea typeface="Verdana" pitchFamily="34" charset="0"/>
                </a:rPr>
                <a:t>Ингаляционный</a:t>
              </a:r>
              <a:r>
                <a:rPr lang="en-US" sz="1200" b="1" dirty="0">
                  <a:solidFill>
                    <a:srgbClr val="FF0000"/>
                  </a:solidFill>
                  <a:ea typeface="Verdana" pitchFamily="34" charset="0"/>
                </a:rPr>
                <a:t> </a:t>
              </a:r>
            </a:p>
            <a:p>
              <a:pPr algn="ctr" defTabSz="912813">
                <a:buSzPct val="100000"/>
              </a:pPr>
              <a:r>
                <a:rPr lang="en-US" sz="1200" b="1" dirty="0">
                  <a:solidFill>
                    <a:srgbClr val="FF0000"/>
                  </a:solidFill>
                  <a:ea typeface="Verdana" pitchFamily="34" charset="0"/>
                </a:rPr>
                <a:t>глюкокортикостероид </a:t>
              </a:r>
            </a:p>
            <a:p>
              <a:pPr algn="ctr" defTabSz="912813">
                <a:buSzPct val="100000"/>
              </a:pPr>
              <a:r>
                <a:rPr lang="en-US" sz="1200" b="1" dirty="0">
                  <a:solidFill>
                    <a:srgbClr val="FF0000"/>
                  </a:solidFill>
                  <a:ea typeface="Verdana" pitchFamily="34" charset="0"/>
                </a:rPr>
                <a:t>(1972) </a:t>
              </a:r>
            </a:p>
          </p:txBody>
        </p:sp>
        <p:sp>
          <p:nvSpPr>
            <p:cNvPr id="31775" name="Rectangle 18"/>
            <p:cNvSpPr>
              <a:spLocks noChangeArrowheads="1"/>
            </p:cNvSpPr>
            <p:nvPr/>
          </p:nvSpPr>
          <p:spPr bwMode="auto">
            <a:xfrm>
              <a:off x="3553589" y="4600865"/>
              <a:ext cx="1470716" cy="69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 dirty="0">
                  <a:solidFill>
                    <a:srgbClr val="002060"/>
                  </a:solidFill>
                  <a:ea typeface="Verdana" pitchFamily="34" charset="0"/>
                </a:rPr>
                <a:t>LAMA</a:t>
              </a:r>
            </a:p>
            <a:p>
              <a:pPr algn="ctr" defTabSz="912813">
                <a:buSzPct val="100000"/>
              </a:pPr>
              <a:r>
                <a:rPr lang="en-US" sz="1200" dirty="0">
                  <a:solidFill>
                    <a:srgbClr val="002060"/>
                  </a:solidFill>
                  <a:ea typeface="Verdana" pitchFamily="34" charset="0"/>
                </a:rPr>
                <a:t>(тиотропий)</a:t>
              </a: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5481077" y="3331129"/>
              <a:ext cx="1379583" cy="47934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>
                  <a:solidFill>
                    <a:srgbClr val="FF0000"/>
                  </a:solidFill>
                  <a:ea typeface="Verdana" pitchFamily="34" charset="0"/>
                </a:rPr>
                <a:t>Даксас</a:t>
              </a:r>
            </a:p>
            <a:p>
              <a:pPr algn="ctr" defTabSz="912813">
                <a:buSzPct val="100000"/>
              </a:pPr>
              <a:r>
                <a:rPr lang="en-US" sz="900">
                  <a:solidFill>
                    <a:srgbClr val="FF0000"/>
                  </a:solidFill>
                  <a:ea typeface="Verdana" pitchFamily="34" charset="0"/>
                </a:rPr>
                <a:t>(инг. ФДЭ-4)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081647" y="2012004"/>
              <a:ext cx="3129066" cy="5031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SzPct val="100000"/>
              </a:pPr>
              <a:r>
                <a:rPr lang="en-US" sz="2600" b="1" dirty="0">
                  <a:solidFill>
                    <a:srgbClr val="1F497D"/>
                  </a:solidFill>
                </a:rPr>
                <a:t>ИННОВАЦИИ</a:t>
              </a:r>
            </a:p>
          </p:txBody>
        </p:sp>
        <p:pic>
          <p:nvPicPr>
            <p:cNvPr id="50" name="Picture 4" descr="http://static-img-a.hgcdn.net/Media/_640x360/HG580_lungs-copd-exacerbations_FS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1604" y="1194697"/>
              <a:ext cx="1369905" cy="1011367"/>
            </a:xfrm>
            <a:prstGeom prst="ellipse">
              <a:avLst/>
            </a:prstGeom>
            <a:ln w="63500" cap="rnd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4530667" y="4845360"/>
              <a:ext cx="2033655" cy="6920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000" b="1" dirty="0">
                  <a:solidFill>
                    <a:srgbClr val="FF0000"/>
                  </a:solidFill>
                  <a:ea typeface="Verdana" pitchFamily="34" charset="0"/>
                </a:rPr>
                <a:t>Симбикорт</a:t>
              </a:r>
              <a:r>
                <a:rPr lang="en-US" sz="1000" b="1" baseline="30000" dirty="0">
                  <a:solidFill>
                    <a:srgbClr val="FF0000"/>
                  </a:solidFill>
                  <a:ea typeface="Verdana" pitchFamily="34" charset="0"/>
                </a:rPr>
                <a:t>®</a:t>
              </a:r>
              <a:r>
                <a:rPr lang="en-US" sz="1000" b="1" dirty="0">
                  <a:solidFill>
                    <a:srgbClr val="FF0000"/>
                  </a:solidFill>
                  <a:ea typeface="Verdana" pitchFamily="34" charset="0"/>
                </a:rPr>
                <a:t> в </a:t>
              </a:r>
              <a:r>
                <a:rPr lang="en-US" sz="1000" b="1" dirty="0" err="1">
                  <a:solidFill>
                    <a:srgbClr val="FF0000"/>
                  </a:solidFill>
                  <a:ea typeface="Verdana" pitchFamily="34" charset="0"/>
                </a:rPr>
                <a:t>качестве</a:t>
              </a:r>
              <a:r>
                <a:rPr lang="en-US" sz="1000" b="1" dirty="0">
                  <a:solidFill>
                    <a:srgbClr val="FF0000"/>
                  </a:solidFill>
                  <a:ea typeface="Verdana" pitchFamily="34" charset="0"/>
                </a:rPr>
                <a:t> </a:t>
              </a:r>
              <a:r>
                <a:rPr lang="en-US" sz="1000" b="1" dirty="0" err="1">
                  <a:solidFill>
                    <a:srgbClr val="FF0000"/>
                  </a:solidFill>
                  <a:ea typeface="Verdana" pitchFamily="34" charset="0"/>
                </a:rPr>
                <a:t>поддерживающей</a:t>
              </a:r>
              <a:r>
                <a:rPr lang="ru-RU" sz="1000" b="1" dirty="0">
                  <a:solidFill>
                    <a:srgbClr val="FF0000"/>
                  </a:solidFill>
                  <a:ea typeface="Verdana" pitchFamily="34" charset="0"/>
                </a:rPr>
                <a:t> терапии и по потребности</a:t>
              </a:r>
              <a:endParaRPr lang="en-US" sz="1000" b="1" dirty="0">
                <a:solidFill>
                  <a:srgbClr val="FF0000"/>
                </a:solidFill>
                <a:ea typeface="Verdana" pitchFamily="34" charset="0"/>
              </a:endParaRPr>
            </a:p>
          </p:txBody>
        </p:sp>
        <p:sp>
          <p:nvSpPr>
            <p:cNvPr id="31780" name="Rectangle 18"/>
            <p:cNvSpPr>
              <a:spLocks noChangeArrowheads="1"/>
            </p:cNvSpPr>
            <p:nvPr/>
          </p:nvSpPr>
          <p:spPr bwMode="auto">
            <a:xfrm>
              <a:off x="6179657" y="4803070"/>
              <a:ext cx="1470716" cy="69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>
                <a:buSzPct val="100000"/>
              </a:pPr>
              <a:r>
                <a:rPr lang="en-US" sz="1200">
                  <a:solidFill>
                    <a:srgbClr val="002060"/>
                  </a:solidFill>
                  <a:ea typeface="Verdana" pitchFamily="34" charset="0"/>
                </a:rPr>
                <a:t>Комбинация</a:t>
              </a:r>
            </a:p>
            <a:p>
              <a:pPr algn="ctr" defTabSz="912813">
                <a:buSzPct val="100000"/>
              </a:pPr>
              <a:r>
                <a:rPr lang="en-US" sz="1200">
                  <a:solidFill>
                    <a:srgbClr val="002060"/>
                  </a:solidFill>
                  <a:ea typeface="Verdana" pitchFamily="34" charset="0"/>
                </a:rPr>
                <a:t>LAMA/LABA</a:t>
              </a:r>
            </a:p>
          </p:txBody>
        </p:sp>
        <p:pic>
          <p:nvPicPr>
            <p:cNvPr id="31781" name="Picture 5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42470" y="3212101"/>
              <a:ext cx="839231" cy="43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3" name="Picture 5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35631" y="3320193"/>
              <a:ext cx="686276" cy="370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9173725" y="2423100"/>
              <a:ext cx="2884583" cy="6682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buSzPct val="100000"/>
              </a:pPr>
              <a:r>
                <a:rPr lang="en-US" b="1" dirty="0">
                  <a:solidFill>
                    <a:srgbClr val="1F497D"/>
                  </a:solidFill>
                </a:rPr>
                <a:t>↑ </a:t>
              </a:r>
              <a:r>
                <a:rPr lang="en-US" b="1" dirty="0" err="1">
                  <a:solidFill>
                    <a:srgbClr val="1F497D"/>
                  </a:solidFill>
                </a:rPr>
                <a:t>Персонализация</a:t>
              </a:r>
              <a:endParaRPr lang="en-US" b="1" dirty="0">
                <a:solidFill>
                  <a:srgbClr val="1F497D"/>
                </a:solidFill>
              </a:endParaRPr>
            </a:p>
            <a:p>
              <a:pPr algn="ctr">
                <a:buSzPct val="100000"/>
              </a:pPr>
              <a:r>
                <a:rPr lang="en-US" b="1" dirty="0">
                  <a:solidFill>
                    <a:srgbClr val="1F497D"/>
                  </a:solidFill>
                </a:rPr>
                <a:t>↑ </a:t>
              </a:r>
              <a:r>
                <a:rPr lang="en-US" b="1" dirty="0" err="1">
                  <a:solidFill>
                    <a:srgbClr val="1F497D"/>
                  </a:solidFill>
                </a:rPr>
                <a:t>Модификация</a:t>
              </a:r>
              <a:r>
                <a:rPr lang="en-US" b="1" dirty="0">
                  <a:solidFill>
                    <a:srgbClr val="1F497D"/>
                  </a:solidFill>
                </a:rPr>
                <a:t> </a:t>
              </a:r>
              <a:r>
                <a:rPr lang="en-US" b="1" dirty="0" err="1">
                  <a:solidFill>
                    <a:srgbClr val="1F497D"/>
                  </a:solidFill>
                </a:rPr>
                <a:t>течения</a:t>
              </a:r>
              <a:r>
                <a:rPr lang="en-US" b="1" dirty="0">
                  <a:solidFill>
                    <a:srgbClr val="1F497D"/>
                  </a:solidFill>
                </a:rPr>
                <a:t> </a:t>
              </a:r>
              <a:r>
                <a:rPr lang="en-US" b="1" dirty="0" err="1">
                  <a:solidFill>
                    <a:srgbClr val="1F497D"/>
                  </a:solidFill>
                </a:rPr>
                <a:t>заболевания</a:t>
              </a:r>
              <a:endParaRPr lang="en-US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14350" y="85725"/>
            <a:ext cx="11160125" cy="900113"/>
          </a:xfrm>
        </p:spPr>
        <p:txBody>
          <a:bodyPr anchor="t"/>
          <a:lstStyle/>
          <a:p>
            <a:pPr algn="ctr">
              <a:buSzPct val="100000"/>
            </a:pPr>
            <a:r>
              <a:rPr lang="en-US" sz="2400" dirty="0"/>
              <a:t>В </a:t>
            </a:r>
            <a:r>
              <a:rPr lang="en-US" sz="2400" dirty="0" err="1"/>
              <a:t>новые</a:t>
            </a:r>
            <a:r>
              <a:rPr lang="en-US" sz="2400" dirty="0"/>
              <a:t> </a:t>
            </a:r>
            <a:r>
              <a:rPr lang="en-US" sz="2400" dirty="0" err="1"/>
              <a:t>версии</a:t>
            </a:r>
            <a:r>
              <a:rPr lang="en-US" sz="2400" dirty="0"/>
              <a:t> </a:t>
            </a:r>
            <a:r>
              <a:rPr lang="en-US" sz="2400" dirty="0" err="1"/>
              <a:t>руководств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лечению</a:t>
            </a:r>
            <a:r>
              <a:rPr lang="en-US" sz="2400" dirty="0"/>
              <a:t> </a:t>
            </a:r>
            <a:r>
              <a:rPr lang="ru-RU" sz="2400" dirty="0"/>
              <a:t>респираторных </a:t>
            </a:r>
            <a:r>
              <a:rPr lang="en-US" sz="2400" dirty="0" err="1"/>
              <a:t>заболеваний</a:t>
            </a:r>
            <a:r>
              <a:rPr lang="en-US" sz="2400" dirty="0"/>
              <a:t> </a:t>
            </a:r>
            <a:r>
              <a:rPr lang="ru-RU" sz="2400" dirty="0"/>
              <a:t>могут быть</a:t>
            </a:r>
            <a:r>
              <a:rPr lang="en-US" sz="2400" dirty="0"/>
              <a:t> </a:t>
            </a:r>
            <a:r>
              <a:rPr lang="en-US" sz="2400" dirty="0" err="1"/>
              <a:t>включ</a:t>
            </a:r>
            <a:r>
              <a:rPr lang="ru-RU" sz="2400" dirty="0" err="1"/>
              <a:t>ены</a:t>
            </a:r>
            <a:r>
              <a:rPr lang="en-US" sz="2400" dirty="0"/>
              <a:t> </a:t>
            </a:r>
            <a:r>
              <a:rPr lang="en-US" sz="2400" dirty="0" err="1"/>
              <a:t>новые</a:t>
            </a:r>
            <a:r>
              <a:rPr lang="en-US" sz="2400" dirty="0"/>
              <a:t> </a:t>
            </a:r>
            <a:r>
              <a:rPr lang="en-US" sz="2400" dirty="0" err="1"/>
              <a:t>вариант</a:t>
            </a:r>
            <a:r>
              <a:rPr lang="ru-RU" sz="2400" dirty="0" err="1"/>
              <a:t>ы</a:t>
            </a:r>
            <a:r>
              <a:rPr lang="en-US" sz="2400" dirty="0"/>
              <a:t> </a:t>
            </a:r>
            <a:r>
              <a:rPr lang="en-US" sz="2400" dirty="0" err="1"/>
              <a:t>терапии</a:t>
            </a:r>
            <a:endParaRPr lang="en-US" sz="2400" dirty="0"/>
          </a:p>
        </p:txBody>
      </p:sp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4090988" y="979488"/>
            <a:ext cx="16414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2813" eaLnBrk="0" hangingPunct="0"/>
            <a:endParaRPr lang="en-GB" sz="1200">
              <a:solidFill>
                <a:srgbClr val="002060"/>
              </a:solidFill>
              <a:ea typeface="Verdana" pitchFamily="34" charset="0"/>
            </a:endParaRPr>
          </a:p>
        </p:txBody>
      </p:sp>
      <p:sp>
        <p:nvSpPr>
          <p:cNvPr id="31748" name="Rectangle 38"/>
          <p:cNvSpPr>
            <a:spLocks/>
          </p:cNvSpPr>
          <p:nvPr/>
        </p:nvSpPr>
        <p:spPr bwMode="auto">
          <a:xfrm>
            <a:off x="0" y="6318250"/>
            <a:ext cx="115204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9" tIns="46799" rIns="89999" bIns="46799" anchor="b"/>
          <a:lstStyle/>
          <a:p>
            <a:pPr>
              <a:buSzPct val="100000"/>
            </a:pPr>
            <a:r>
              <a:rPr lang="en-US" sz="1000" dirty="0" err="1">
                <a:solidFill>
                  <a:srgbClr val="5C5C5C"/>
                </a:solidFill>
              </a:rPr>
              <a:t>Схема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адаптирована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из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доклада</a:t>
            </a:r>
            <a:r>
              <a:rPr lang="en-US" sz="1000" dirty="0">
                <a:solidFill>
                  <a:srgbClr val="5C5C5C"/>
                </a:solidFill>
              </a:rPr>
              <a:t> Bateman ED. Major breakthroughs in airways diseases. 4</a:t>
            </a:r>
            <a:r>
              <a:rPr lang="en-US" sz="1000" baseline="30000" dirty="0">
                <a:solidFill>
                  <a:srgbClr val="5C5C5C"/>
                </a:solidFill>
              </a:rPr>
              <a:t>th</a:t>
            </a:r>
            <a:r>
              <a:rPr lang="en-US" sz="1000" dirty="0">
                <a:solidFill>
                  <a:srgbClr val="5C5C5C"/>
                </a:solidFill>
              </a:rPr>
              <a:t> Lung Disease Summit, Barcelona. Saturday 5 November 2016. </a:t>
            </a:r>
            <a:r>
              <a:rPr lang="en-US" sz="1000" dirty="0" err="1">
                <a:solidFill>
                  <a:srgbClr val="5C5C5C"/>
                </a:solidFill>
              </a:rPr>
              <a:t>Данное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совещание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было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организовано</a:t>
            </a:r>
            <a:r>
              <a:rPr lang="en-US" sz="1000" dirty="0">
                <a:solidFill>
                  <a:srgbClr val="5C5C5C"/>
                </a:solidFill>
              </a:rPr>
              <a:t> </a:t>
            </a:r>
            <a:r>
              <a:rPr lang="en-US" sz="1000" dirty="0" err="1">
                <a:solidFill>
                  <a:srgbClr val="5C5C5C"/>
                </a:solidFill>
              </a:rPr>
              <a:t>компанией</a:t>
            </a:r>
            <a:r>
              <a:rPr lang="en-US" sz="1000" dirty="0">
                <a:solidFill>
                  <a:srgbClr val="5C5C5C"/>
                </a:solidFill>
              </a:rPr>
              <a:t> AstraZeneca.</a:t>
            </a:r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2678636" y="6057900"/>
            <a:ext cx="7362468" cy="450850"/>
            <a:chOff x="3254101" y="5866977"/>
            <a:chExt cx="6639735" cy="450826"/>
          </a:xfrm>
        </p:grpSpPr>
        <p:sp>
          <p:nvSpPr>
            <p:cNvPr id="4" name="Rectangle 3"/>
            <p:cNvSpPr/>
            <p:nvPr/>
          </p:nvSpPr>
          <p:spPr>
            <a:xfrm>
              <a:off x="3254101" y="5866977"/>
              <a:ext cx="6400038" cy="45082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dirty="0"/>
            </a:p>
          </p:txBody>
        </p:sp>
        <p:sp>
          <p:nvSpPr>
            <p:cNvPr id="31752" name="Rectangle 20"/>
            <p:cNvSpPr>
              <a:spLocks noChangeArrowheads="1"/>
            </p:cNvSpPr>
            <p:nvPr/>
          </p:nvSpPr>
          <p:spPr bwMode="auto">
            <a:xfrm>
              <a:off x="4088286" y="5995878"/>
              <a:ext cx="102271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2813">
                <a:buSzPct val="100000"/>
              </a:pPr>
              <a:r>
                <a:rPr lang="en-US" sz="1200">
                  <a:solidFill>
                    <a:srgbClr val="002060"/>
                  </a:solidFill>
                  <a:ea typeface="Verdana" pitchFamily="34" charset="0"/>
                </a:rPr>
                <a:t>Бронхоспазм</a:t>
              </a:r>
            </a:p>
          </p:txBody>
        </p:sp>
        <p:sp>
          <p:nvSpPr>
            <p:cNvPr id="31753" name="Rectangle 21"/>
            <p:cNvSpPr>
              <a:spLocks noChangeArrowheads="1"/>
            </p:cNvSpPr>
            <p:nvPr/>
          </p:nvSpPr>
          <p:spPr bwMode="auto">
            <a:xfrm>
              <a:off x="5811178" y="5995878"/>
              <a:ext cx="87844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2813">
                <a:buSzPct val="100000"/>
              </a:pPr>
              <a:r>
                <a:rPr lang="en-US" sz="1200">
                  <a:solidFill>
                    <a:srgbClr val="002060"/>
                  </a:solidFill>
                  <a:ea typeface="Verdana" pitchFamily="34" charset="0"/>
                </a:rPr>
                <a:t>Воспаление</a:t>
              </a:r>
            </a:p>
          </p:txBody>
        </p:sp>
        <p:sp>
          <p:nvSpPr>
            <p:cNvPr id="31754" name="Rectangle 22"/>
            <p:cNvSpPr>
              <a:spLocks noChangeArrowheads="1"/>
            </p:cNvSpPr>
            <p:nvPr/>
          </p:nvSpPr>
          <p:spPr bwMode="auto">
            <a:xfrm>
              <a:off x="7453096" y="5999791"/>
              <a:ext cx="2440740" cy="18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12813">
                <a:buSzPct val="100000"/>
              </a:pPr>
              <a:r>
                <a:rPr lang="en-US" sz="1200" dirty="0" err="1">
                  <a:solidFill>
                    <a:srgbClr val="002060"/>
                  </a:solidFill>
                  <a:ea typeface="Verdana" pitchFamily="34" charset="0"/>
                </a:rPr>
                <a:t>Персонализированные</a:t>
              </a:r>
              <a:r>
                <a:rPr lang="en-US" sz="1200" dirty="0">
                  <a:solidFill>
                    <a:srgbClr val="002060"/>
                  </a:solidFill>
                  <a:ea typeface="Verdana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ea typeface="Verdana" pitchFamily="34" charset="0"/>
                </a:rPr>
                <a:t>подходы</a:t>
              </a:r>
              <a:endParaRPr lang="en-US" sz="1200" dirty="0">
                <a:solidFill>
                  <a:srgbClr val="002060"/>
                </a:solidFill>
                <a:ea typeface="Verdan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43114" y="5960635"/>
              <a:ext cx="255621" cy="253986"/>
            </a:xfrm>
            <a:prstGeom prst="rect">
              <a:avLst/>
            </a:prstGeom>
            <a:solidFill>
              <a:srgbClr val="00386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454660" y="5960635"/>
              <a:ext cx="255621" cy="253986"/>
            </a:xfrm>
            <a:prstGeom prst="rect">
              <a:avLst/>
            </a:prstGeom>
            <a:solidFill>
              <a:srgbClr val="840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50277" y="5960635"/>
              <a:ext cx="254033" cy="2539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15040" y="3426967"/>
            <a:ext cx="1191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Другие </a:t>
            </a:r>
          </a:p>
          <a:p>
            <a:r>
              <a:rPr lang="ru-RU" sz="1100" b="1" dirty="0" err="1"/>
              <a:t>биомолекулы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3503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Иммунобиологические препараты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biologic for asthma mepolizumab reslizumab tezepelum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20" y="1103462"/>
            <a:ext cx="9568291" cy="52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1772" y="1820435"/>
            <a:ext cx="4772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«Лекарство не работает, если пациент не принимает его»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5841" y="2924944"/>
            <a:ext cx="192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Dr. C. Everett Koop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24" y="1190010"/>
            <a:ext cx="3654428" cy="4831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7528" y="6309321"/>
            <a:ext cx="3600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P. </a:t>
            </a:r>
            <a:r>
              <a:rPr lang="en-US" sz="1000" dirty="0" err="1"/>
              <a:t>Rogliani</a:t>
            </a:r>
            <a:r>
              <a:rPr lang="en-US" sz="1000" dirty="0"/>
              <a:t> et al., </a:t>
            </a:r>
            <a:r>
              <a:rPr lang="it-IT" sz="1000" dirty="0" err="1"/>
              <a:t>Respiratory</a:t>
            </a:r>
            <a:r>
              <a:rPr lang="it-IT" sz="1000" dirty="0"/>
              <a:t> Medicine 129 (2017) 117-123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47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597211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03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ACE6-390B-47DA-B791-6ED34422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230" y="440090"/>
            <a:ext cx="4305850" cy="52114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комм,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доля рынка</a:t>
            </a:r>
            <a:b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B53073-B8B0-4816-B538-D2451D5A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860" r="76962" b="11343"/>
          <a:stretch/>
        </p:blipFill>
        <p:spPr>
          <a:xfrm>
            <a:off x="7650423" y="913582"/>
            <a:ext cx="4173563" cy="5886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AE3D51-732C-4A08-BC93-0620F192AE65}"/>
              </a:ext>
            </a:extLst>
          </p:cNvPr>
          <p:cNvSpPr/>
          <p:nvPr/>
        </p:nvSpPr>
        <p:spPr>
          <a:xfrm>
            <a:off x="-1153498" y="130233"/>
            <a:ext cx="7966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комм+льгота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доля рынка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9CF55-CF8B-40AF-862F-B21F1359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66" r="79000" b="11365"/>
          <a:stretch/>
        </p:blipFill>
        <p:spPr>
          <a:xfrm>
            <a:off x="1107441" y="1008878"/>
            <a:ext cx="3796487" cy="58616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ED0B09-786C-4ABB-B377-E75994DE294A}"/>
              </a:ext>
            </a:extLst>
          </p:cNvPr>
          <p:cNvSpPr/>
          <p:nvPr/>
        </p:nvSpPr>
        <p:spPr>
          <a:xfrm>
            <a:off x="1770237" y="82585"/>
            <a:ext cx="7966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Пульмонологический рынок, Омск 2017 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67C0A-3ADC-400A-8274-FB8BF1502507}"/>
              </a:ext>
            </a:extLst>
          </p:cNvPr>
          <p:cNvSpPr/>
          <p:nvPr/>
        </p:nvSpPr>
        <p:spPr>
          <a:xfrm>
            <a:off x="5040754" y="1434722"/>
            <a:ext cx="2609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43,7 % рынка в </a:t>
            </a:r>
            <a:r>
              <a:rPr kumimoji="0" lang="ru-RU" sz="2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уп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это короткодействующие препараты 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10A78-9E5C-4C8D-89FD-CB23FF0D75DC}"/>
              </a:ext>
            </a:extLst>
          </p:cNvPr>
          <p:cNvSpPr/>
          <p:nvPr/>
        </p:nvSpPr>
        <p:spPr>
          <a:xfrm>
            <a:off x="4812473" y="3431876"/>
            <a:ext cx="28626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49 700 </a:t>
            </a:r>
            <a:r>
              <a:rPr kumimoji="0" lang="ru-RU" sz="2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уп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20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мес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D17A5-E94D-455E-BB74-1D0E906D8CAB}"/>
              </a:ext>
            </a:extLst>
          </p:cNvPr>
          <p:cNvSpPr/>
          <p:nvPr/>
        </p:nvSpPr>
        <p:spPr>
          <a:xfrm>
            <a:off x="4688961" y="5238104"/>
            <a:ext cx="27258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18 253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чел ХОБЛ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24 496 чел БА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(по данным МЗОО, декабрь 2015 г)</a:t>
            </a:r>
            <a:endParaRPr kumimoji="0" lang="en-US" sz="1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Региональный регистр больных астмой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Всего больных – 14807 чел.</a:t>
            </a:r>
          </a:p>
          <a:p>
            <a:r>
              <a:rPr lang="ru-RU" sz="3200" dirty="0"/>
              <a:t>420 категория- 12610 чел.</a:t>
            </a:r>
          </a:p>
          <a:p>
            <a:r>
              <a:rPr lang="ru-RU" sz="3200" dirty="0"/>
              <a:t>Инвалиды – 1514 чел.</a:t>
            </a:r>
          </a:p>
          <a:p>
            <a:r>
              <a:rPr lang="ru-RU" sz="3200" dirty="0"/>
              <a:t>ОФВ1-9316 чел.</a:t>
            </a:r>
          </a:p>
        </p:txBody>
      </p:sp>
    </p:spTree>
    <p:extLst>
      <p:ext uri="{BB962C8B-B14F-4D97-AF65-F5344CB8AC3E}">
        <p14:creationId xmlns:p14="http://schemas.microsoft.com/office/powerpoint/2010/main" val="3960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Региональный регистр больных астмой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4573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48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Название 1"/>
          <p:cNvSpPr>
            <a:spLocks noGrp="1"/>
          </p:cNvSpPr>
          <p:nvPr>
            <p:ph type="title"/>
          </p:nvPr>
        </p:nvSpPr>
        <p:spPr>
          <a:xfrm>
            <a:off x="2022475" y="530226"/>
            <a:ext cx="8070850" cy="482600"/>
          </a:xfrm>
        </p:spPr>
        <p:txBody>
          <a:bodyPr>
            <a:noAutofit/>
          </a:bodyPr>
          <a:lstStyle/>
          <a:p>
            <a:r>
              <a:rPr lang="ru-RU" altLang="ru-RU" sz="3600" dirty="0"/>
              <a:t>Астма- ХОБЛ</a:t>
            </a:r>
            <a:endParaRPr lang="ru-RU" altLang="ru-RU" sz="3600" b="1" dirty="0">
              <a:solidFill>
                <a:srgbClr val="000090"/>
              </a:solidFill>
              <a:cs typeface="Times New Roman" panose="02020603050405020304" pitchFamily="18" charset="0"/>
            </a:endParaRP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2022475" y="1759061"/>
            <a:ext cx="8070850" cy="524986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2649 чел.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ОФВ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1-1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677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льгота- 1724 чел.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льгота-870 чел.</a:t>
            </a:r>
          </a:p>
        </p:txBody>
      </p:sp>
    </p:spTree>
    <p:extLst>
      <p:ext uri="{BB962C8B-B14F-4D97-AF65-F5344CB8AC3E}">
        <p14:creationId xmlns:p14="http://schemas.microsoft.com/office/powerpoint/2010/main" val="24449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2022475" y="1012826"/>
            <a:ext cx="8070850" cy="5249863"/>
          </a:xfrm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648938"/>
              </p:ext>
            </p:extLst>
          </p:nvPr>
        </p:nvGraphicFramePr>
        <p:xfrm>
          <a:off x="664719" y="1012826"/>
          <a:ext cx="10761502" cy="572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азвание 1"/>
          <p:cNvSpPr txBox="1">
            <a:spLocks/>
          </p:cNvSpPr>
          <p:nvPr/>
        </p:nvSpPr>
        <p:spPr>
          <a:xfrm>
            <a:off x="2022475" y="530226"/>
            <a:ext cx="8070850" cy="48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/>
              <a:t>Астма- ХОБЛ</a:t>
            </a:r>
            <a:endParaRPr lang="ru-RU" altLang="ru-RU" sz="3600" b="1" dirty="0">
              <a:solidFill>
                <a:srgbClr val="00009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Государственная система оказания помощи больным астмой и ХОБЛ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271487"/>
            <a:ext cx="10436373" cy="254740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За 2004-2010 гг. общее количество врачей-пульмонологов в РФ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сократилось с 2038 до 1877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Число специализированных пульмонологических коек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сократилось с 16 193 до 12 956</a:t>
            </a:r>
            <a:endParaRPr lang="ru-RU" sz="20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58984" y="6259810"/>
            <a:ext cx="971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Myriad Pro" panose="020B0503030403020204" pitchFamily="34" charset="0"/>
              </a:rPr>
              <a:t>Биличенко</a:t>
            </a:r>
            <a:r>
              <a:rPr lang="ru-RU" sz="1200" dirty="0">
                <a:latin typeface="Myriad Pro" panose="020B0503030403020204" pitchFamily="34" charset="0"/>
              </a:rPr>
              <a:t> Т.Н., </a:t>
            </a:r>
            <a:r>
              <a:rPr lang="ru-RU" sz="1200" dirty="0" err="1">
                <a:latin typeface="Myriad Pro" panose="020B0503030403020204" pitchFamily="34" charset="0"/>
              </a:rPr>
              <a:t>Чучалин</a:t>
            </a:r>
            <a:r>
              <a:rPr lang="ru-RU" sz="1200" dirty="0">
                <a:latin typeface="Myriad Pro" panose="020B0503030403020204" pitchFamily="34" charset="0"/>
              </a:rPr>
              <a:t> А.Г., Сон И.М. Основные итоги развития специализированной медицинской помощи больным пульмонологического профиля на территории Российской Федерации за период 2004–2010 гг. Пульмонология № 3, 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957590"/>
            <a:ext cx="10997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yriad Pro" panose="020B0503030403020204" pitchFamily="34" charset="0"/>
              </a:rPr>
              <a:t>Завершена ФЕДЕРАЛЬНАЯ ЦЕЛЕВАЯ ПРОГРАММА «Бронхиальная астма» (2011-2015 годы)</a:t>
            </a:r>
          </a:p>
          <a:p>
            <a:r>
              <a:rPr lang="ru-RU" sz="2000" dirty="0">
                <a:latin typeface="Myriad Pro" panose="020B0503030403020204" pitchFamily="34" charset="0"/>
              </a:rPr>
              <a:t>Цели:</a:t>
            </a:r>
          </a:p>
          <a:p>
            <a:r>
              <a:rPr lang="ru-RU" sz="2000" b="1" dirty="0">
                <a:latin typeface="Myriad Pro" panose="020B0503030403020204" pitchFamily="34" charset="0"/>
              </a:rPr>
              <a:t>Повышение доступности и качества медицинской помощи больным бронхиальной астмой</a:t>
            </a:r>
          </a:p>
        </p:txBody>
      </p:sp>
    </p:spTree>
    <p:extLst>
      <p:ext uri="{BB962C8B-B14F-4D97-AF65-F5344CB8AC3E}">
        <p14:creationId xmlns:p14="http://schemas.microsoft.com/office/powerpoint/2010/main" val="33343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.rbk.ru/v6_top_pics/resized/945xH/media/img/9/88/755006431208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79" y="103481"/>
            <a:ext cx="56388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252" y="6402826"/>
            <a:ext cx="6546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http://www.rbc.ru/society/24/07/2017/5970a5939a79474bc77c9a7d?from=center_23</a:t>
            </a:r>
            <a:r>
              <a:rPr lang="ru-RU" sz="12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253" y="5155643"/>
            <a:ext cx="11427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2016 году уменьшилось и количество коек в дневных стационарах — на 14 тыс.</a:t>
            </a:r>
          </a:p>
          <a:p>
            <a:r>
              <a:rPr lang="ru-RU" sz="1600" dirty="0"/>
              <a:t>Число таких коек росло с 2013 по 2015 год — с 233 тыс. до 301 тыс., но в 2016 году сократилось до 287 тыс.</a:t>
            </a:r>
          </a:p>
          <a:p>
            <a:r>
              <a:rPr lang="ru-RU" sz="1600" dirty="0"/>
              <a:t>За 2010–2016 годы </a:t>
            </a:r>
            <a:r>
              <a:rPr lang="ru-RU" sz="1600" b="1" dirty="0"/>
              <a:t>число пациентов, получивших медицинскую помощь в дневных стационарах, </a:t>
            </a:r>
          </a:p>
          <a:p>
            <a:r>
              <a:rPr lang="ru-RU" sz="1600" b="1" dirty="0"/>
              <a:t>увеличилось с 4,4 млн. до 8,3 млн.</a:t>
            </a:r>
            <a:r>
              <a:rPr lang="ru-RU" sz="1600" dirty="0"/>
              <a:t>, - пресс-служба Министерства здравоохранения.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481" y="3075057"/>
            <a:ext cx="5323268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GraphikCy"/>
              </a:rPr>
              <a:t>К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GraphikCy"/>
              </a:rPr>
              <a:t>оличество стационаров сократилось 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GraphikCy"/>
              </a:rPr>
              <a:t>с </a:t>
            </a:r>
            <a:r>
              <a:rPr lang="ru-RU" sz="2000" b="1" dirty="0">
                <a:solidFill>
                  <a:srgbClr val="000000"/>
                </a:solidFill>
                <a:latin typeface="GraphikCy"/>
              </a:rPr>
              <a:t>9,5 тыс. до</a:t>
            </a:r>
            <a:r>
              <a:rPr lang="ru-RU" sz="2000" b="1" dirty="0"/>
              <a:t>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GraphikCy"/>
              </a:rPr>
              <a:t>7,5 тыс. </a:t>
            </a:r>
            <a:r>
              <a:rPr lang="ru-RU" sz="2000" b="1" dirty="0">
                <a:solidFill>
                  <a:srgbClr val="000000"/>
                </a:solidFill>
                <a:latin typeface="GraphikCy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78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2236</Words>
  <Application>Microsoft Macintosh PowerPoint</Application>
  <PresentationFormat>Широкоэкранный</PresentationFormat>
  <Paragraphs>290</Paragraphs>
  <Slides>23</Slides>
  <Notes>9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ＭＳ Ｐゴシック</vt:lpstr>
      <vt:lpstr>Arial</vt:lpstr>
      <vt:lpstr>Arial (Headings)</vt:lpstr>
      <vt:lpstr>Calibri</vt:lpstr>
      <vt:lpstr>Calibri Light</vt:lpstr>
      <vt:lpstr>Cambria</vt:lpstr>
      <vt:lpstr>GraphikCy</vt:lpstr>
      <vt:lpstr>HelveticaNeue-Bold</vt:lpstr>
      <vt:lpstr>Myriad Pro</vt:lpstr>
      <vt:lpstr>Rockwell</vt:lpstr>
      <vt:lpstr>Rockwell Condensed</vt:lpstr>
      <vt:lpstr>Times New Roman</vt:lpstr>
      <vt:lpstr>Verdana</vt:lpstr>
      <vt:lpstr>Wingdings</vt:lpstr>
      <vt:lpstr>Дерево</vt:lpstr>
      <vt:lpstr>Office Theme</vt:lpstr>
      <vt:lpstr>Лечение больных бронхиальной астмой в Омской области. Анализ терапии и актуальные проблемы</vt:lpstr>
      <vt:lpstr>Презентация PowerPoint</vt:lpstr>
      <vt:lpstr>  комм, уп X 1000, доля рынка </vt:lpstr>
      <vt:lpstr>Региональный регистр больных астмой</vt:lpstr>
      <vt:lpstr>Региональный регистр больных астмой</vt:lpstr>
      <vt:lpstr>Астма- ХОБЛ</vt:lpstr>
      <vt:lpstr>Презентация PowerPoint</vt:lpstr>
      <vt:lpstr>Государственная система оказания помощи больным астмой и ХОБЛ </vt:lpstr>
      <vt:lpstr>Презентация PowerPoint</vt:lpstr>
      <vt:lpstr>Презентация PowerPoint</vt:lpstr>
      <vt:lpstr>Презентация PowerPoint</vt:lpstr>
      <vt:lpstr>Чрезмерная зависимость от КДБА встречается как у детей, так и у взрослых и не зависит от тяжести астмы</vt:lpstr>
      <vt:lpstr>Приверженность к поддерживающей терапии зачастую низкая </vt:lpstr>
      <vt:lpstr>INSPIRE: При ухудшении симптомов пациенты прежде всего полагаются на КДБА и откладывают дополнительное применение препаратов для поддерживающей терапии</vt:lpstr>
      <vt:lpstr>Отчет NRAD говорит об избыточном назначении КДБА и недостаточном назначении поддерживающей терапии </vt:lpstr>
      <vt:lpstr>Чрезмерная зависимость от КДБА  и недостаточное использование ИГКС связаны с ростом смертности</vt:lpstr>
      <vt:lpstr>SMART : потребность пациентов в дополнительных  ингаляциях</vt:lpstr>
      <vt:lpstr>Исследование SATURN</vt:lpstr>
      <vt:lpstr>Стратегия единого ингалятора и приверженность к лечению у больных БА</vt:lpstr>
      <vt:lpstr>В новые версии руководств по лечению респираторных заболеваний могут быть включены новые варианты терапии</vt:lpstr>
      <vt:lpstr>Иммунобиологические препараты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ВОПРОСЫ ПО ВЕДЕНИЮ ПАЦИЕНТОВ  С БРОНХИАЛЬНОЙ АСТМОЙ</dc:title>
  <dc:creator>Dmitrii Petrov</dc:creator>
  <cp:lastModifiedBy>Пользователь Microsoft Office</cp:lastModifiedBy>
  <cp:revision>26</cp:revision>
  <dcterms:created xsi:type="dcterms:W3CDTF">2017-12-07T15:39:44Z</dcterms:created>
  <dcterms:modified xsi:type="dcterms:W3CDTF">2018-11-14T16:15:52Z</dcterms:modified>
</cp:coreProperties>
</file>