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3" r:id="rId4"/>
    <p:sldId id="265" r:id="rId5"/>
    <p:sldId id="267" r:id="rId6"/>
    <p:sldId id="268" r:id="rId7"/>
    <p:sldId id="269" r:id="rId8"/>
    <p:sldId id="270" r:id="rId9"/>
    <p:sldId id="273" r:id="rId10"/>
    <p:sldId id="271" r:id="rId11"/>
    <p:sldId id="272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8887" y="74815"/>
            <a:ext cx="11413375" cy="40482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отчетов и заключительных актов медицинских организаций о проведении предварительных и периодических медицинских осмотров работающих граждан в соответствии с приказом Министерства здравоохранения и социального развития Российской Федерации от 12 апреля 2011 г. № 302н.  за. 2017 г. </a:t>
            </a:r>
            <a:r>
              <a:rPr lang="ru-RU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</a:t>
            </a: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эффективности медицинских осмотров. 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4813069"/>
            <a:ext cx="10712537" cy="97813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сравнении с 2015-2016 </a:t>
            </a:r>
            <a:r>
              <a:rPr lang="ru-RU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3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507076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впервые установленными хроническими заболеваниями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нозологиям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16461"/>
              </p:ext>
            </p:extLst>
          </p:nvPr>
        </p:nvGraphicFramePr>
        <p:xfrm>
          <a:off x="473823" y="507079"/>
          <a:ext cx="11213872" cy="57607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8388">
                  <a:extLst>
                    <a:ext uri="{9D8B030D-6E8A-4147-A177-3AD203B41FA5}">
                      <a16:colId xmlns:a16="http://schemas.microsoft.com/office/drawing/2014/main" val="1704892924"/>
                    </a:ext>
                  </a:extLst>
                </a:gridCol>
                <a:gridCol w="2938548">
                  <a:extLst>
                    <a:ext uri="{9D8B030D-6E8A-4147-A177-3AD203B41FA5}">
                      <a16:colId xmlns:a16="http://schemas.microsoft.com/office/drawing/2014/main" val="511108563"/>
                    </a:ext>
                  </a:extLst>
                </a:gridCol>
                <a:gridCol w="2847110">
                  <a:extLst>
                    <a:ext uri="{9D8B030D-6E8A-4147-A177-3AD203B41FA5}">
                      <a16:colId xmlns:a16="http://schemas.microsoft.com/office/drawing/2014/main" val="2346724687"/>
                    </a:ext>
                  </a:extLst>
                </a:gridCol>
                <a:gridCol w="2759826">
                  <a:extLst>
                    <a:ext uri="{9D8B030D-6E8A-4147-A177-3AD203B41FA5}">
                      <a16:colId xmlns:a16="http://schemas.microsoft.com/office/drawing/2014/main" val="3596076508"/>
                    </a:ext>
                  </a:extLst>
                </a:gridCol>
              </a:tblGrid>
              <a:tr h="40005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188451"/>
                  </a:ext>
                </a:extLst>
              </a:tr>
              <a:tr h="420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81342646"/>
                  </a:ext>
                </a:extLst>
              </a:tr>
              <a:tr h="420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70480707"/>
                  </a:ext>
                </a:extLst>
              </a:tr>
              <a:tr h="420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1239374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280703"/>
                  </a:ext>
                </a:extLst>
              </a:tr>
              <a:tr h="420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50952105"/>
                  </a:ext>
                </a:extLst>
              </a:tr>
              <a:tr h="420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8731751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9645619"/>
                  </a:ext>
                </a:extLst>
              </a:tr>
              <a:tr h="420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5799901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85112946"/>
                  </a:ext>
                </a:extLst>
              </a:tr>
              <a:tr h="420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9530971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869652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1193467"/>
                  </a:ext>
                </a:extLst>
              </a:tr>
              <a:tr h="420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86415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229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381" y="0"/>
            <a:ext cx="11696007" cy="349135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 лиц с впервые установленными хроническими заболеваниями по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нозологиям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7876683"/>
              </p:ext>
            </p:extLst>
          </p:nvPr>
        </p:nvGraphicFramePr>
        <p:xfrm>
          <a:off x="365759" y="457197"/>
          <a:ext cx="11579628" cy="62884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5927">
                  <a:extLst>
                    <a:ext uri="{9D8B030D-6E8A-4147-A177-3AD203B41FA5}">
                      <a16:colId xmlns:a16="http://schemas.microsoft.com/office/drawing/2014/main" val="2159771161"/>
                    </a:ext>
                  </a:extLst>
                </a:gridCol>
                <a:gridCol w="578980">
                  <a:extLst>
                    <a:ext uri="{9D8B030D-6E8A-4147-A177-3AD203B41FA5}">
                      <a16:colId xmlns:a16="http://schemas.microsoft.com/office/drawing/2014/main" val="1834382241"/>
                    </a:ext>
                  </a:extLst>
                </a:gridCol>
                <a:gridCol w="2315927">
                  <a:extLst>
                    <a:ext uri="{9D8B030D-6E8A-4147-A177-3AD203B41FA5}">
                      <a16:colId xmlns:a16="http://schemas.microsoft.com/office/drawing/2014/main" val="3228622182"/>
                    </a:ext>
                  </a:extLst>
                </a:gridCol>
                <a:gridCol w="578980">
                  <a:extLst>
                    <a:ext uri="{9D8B030D-6E8A-4147-A177-3AD203B41FA5}">
                      <a16:colId xmlns:a16="http://schemas.microsoft.com/office/drawing/2014/main" val="743426723"/>
                    </a:ext>
                  </a:extLst>
                </a:gridCol>
                <a:gridCol w="2315927">
                  <a:extLst>
                    <a:ext uri="{9D8B030D-6E8A-4147-A177-3AD203B41FA5}">
                      <a16:colId xmlns:a16="http://schemas.microsoft.com/office/drawing/2014/main" val="1633266727"/>
                    </a:ext>
                  </a:extLst>
                </a:gridCol>
                <a:gridCol w="578980">
                  <a:extLst>
                    <a:ext uri="{9D8B030D-6E8A-4147-A177-3AD203B41FA5}">
                      <a16:colId xmlns:a16="http://schemas.microsoft.com/office/drawing/2014/main" val="3397693813"/>
                    </a:ext>
                  </a:extLst>
                </a:gridCol>
                <a:gridCol w="2315927">
                  <a:extLst>
                    <a:ext uri="{9D8B030D-6E8A-4147-A177-3AD203B41FA5}">
                      <a16:colId xmlns:a16="http://schemas.microsoft.com/office/drawing/2014/main" val="1031272484"/>
                    </a:ext>
                  </a:extLst>
                </a:gridCol>
                <a:gridCol w="578980">
                  <a:extLst>
                    <a:ext uri="{9D8B030D-6E8A-4147-A177-3AD203B41FA5}">
                      <a16:colId xmlns:a16="http://schemas.microsoft.com/office/drawing/2014/main" val="2169394345"/>
                    </a:ext>
                  </a:extLst>
                </a:gridCol>
              </a:tblGrid>
              <a:tr h="1884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2016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Районы 2016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Ведомство 2016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  2016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151044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3825813626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1234511824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2122303788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1771110444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3969657532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977484090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3930118130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3497806501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1539705555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663441953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1362038864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2642373213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2025325993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1482261541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497098428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2773745518"/>
                  </a:ext>
                </a:extLst>
              </a:tr>
              <a:tr h="1884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2017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Районы 2017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Ведомство 2017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  2017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786857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312325101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2928553431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4023010639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4182612518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3217653898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1283297632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3452835519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3222219088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3609059706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181672715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1876686088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extLst>
                  <a:ext uri="{0D108BD9-81ED-4DB2-BD59-A6C34878D82A}">
                    <a16:rowId xmlns:a16="http://schemas.microsoft.com/office/drawing/2014/main" val="1561884754"/>
                  </a:ext>
                </a:extLst>
              </a:tr>
              <a:tr h="1884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741327112"/>
                  </a:ext>
                </a:extLst>
              </a:tr>
              <a:tr h="1978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917" marR="39917" marT="0" marB="0" anchor="b"/>
                </a:tc>
                <a:extLst>
                  <a:ext uri="{0D108BD9-81ED-4DB2-BD59-A6C34878D82A}">
                    <a16:rowId xmlns:a16="http://schemas.microsoft.com/office/drawing/2014/main" val="318932756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15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31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осмотренных предприятий</a:t>
            </a:r>
            <a:endParaRPr lang="ru-RU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1108963"/>
              </p:ext>
            </p:extLst>
          </p:nvPr>
        </p:nvGraphicFramePr>
        <p:xfrm>
          <a:off x="282633" y="764771"/>
          <a:ext cx="11180617" cy="54115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0565">
                  <a:extLst>
                    <a:ext uri="{9D8B030D-6E8A-4147-A177-3AD203B41FA5}">
                      <a16:colId xmlns:a16="http://schemas.microsoft.com/office/drawing/2014/main" val="529883679"/>
                    </a:ext>
                  </a:extLst>
                </a:gridCol>
                <a:gridCol w="2820565">
                  <a:extLst>
                    <a:ext uri="{9D8B030D-6E8A-4147-A177-3AD203B41FA5}">
                      <a16:colId xmlns:a16="http://schemas.microsoft.com/office/drawing/2014/main" val="1023597311"/>
                    </a:ext>
                  </a:extLst>
                </a:gridCol>
                <a:gridCol w="2820565">
                  <a:extLst>
                    <a:ext uri="{9D8B030D-6E8A-4147-A177-3AD203B41FA5}">
                      <a16:colId xmlns:a16="http://schemas.microsoft.com/office/drawing/2014/main" val="1638836746"/>
                    </a:ext>
                  </a:extLst>
                </a:gridCol>
                <a:gridCol w="2718922">
                  <a:extLst>
                    <a:ext uri="{9D8B030D-6E8A-4147-A177-3AD203B41FA5}">
                      <a16:colId xmlns:a16="http://schemas.microsoft.com/office/drawing/2014/main" val="2498238999"/>
                    </a:ext>
                  </a:extLst>
                </a:gridCol>
              </a:tblGrid>
              <a:tr h="757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5013904"/>
                  </a:ext>
                </a:extLst>
              </a:tr>
              <a:tr h="757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УЗ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УЗ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5851590"/>
                  </a:ext>
                </a:extLst>
              </a:tr>
              <a:tr h="757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Районные УЗ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Районные УЗ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5911578"/>
                  </a:ext>
                </a:extLst>
              </a:tr>
              <a:tr h="1569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 УЗ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 УЗ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710166"/>
                  </a:ext>
                </a:extLst>
              </a:tr>
              <a:tr h="1569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 УЗ (8 УЗ)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 УЗ (6 УЗ)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1844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9240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8185" y="2967335"/>
            <a:ext cx="81756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Спасибо за внимание!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22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719055"/>
              </p:ext>
            </p:extLst>
          </p:nvPr>
        </p:nvGraphicFramePr>
        <p:xfrm>
          <a:off x="99754" y="141314"/>
          <a:ext cx="12020203" cy="6765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5375">
                  <a:extLst>
                    <a:ext uri="{9D8B030D-6E8A-4147-A177-3AD203B41FA5}">
                      <a16:colId xmlns:a16="http://schemas.microsoft.com/office/drawing/2014/main" val="3483265635"/>
                    </a:ext>
                  </a:extLst>
                </a:gridCol>
                <a:gridCol w="1562932">
                  <a:extLst>
                    <a:ext uri="{9D8B030D-6E8A-4147-A177-3AD203B41FA5}">
                      <a16:colId xmlns:a16="http://schemas.microsoft.com/office/drawing/2014/main" val="3331018508"/>
                    </a:ext>
                  </a:extLst>
                </a:gridCol>
                <a:gridCol w="1242813">
                  <a:extLst>
                    <a:ext uri="{9D8B030D-6E8A-4147-A177-3AD203B41FA5}">
                      <a16:colId xmlns:a16="http://schemas.microsoft.com/office/drawing/2014/main" val="871017735"/>
                    </a:ext>
                  </a:extLst>
                </a:gridCol>
                <a:gridCol w="1581762">
                  <a:extLst>
                    <a:ext uri="{9D8B030D-6E8A-4147-A177-3AD203B41FA5}">
                      <a16:colId xmlns:a16="http://schemas.microsoft.com/office/drawing/2014/main" val="1994941506"/>
                    </a:ext>
                  </a:extLst>
                </a:gridCol>
                <a:gridCol w="1110999">
                  <a:extLst>
                    <a:ext uri="{9D8B030D-6E8A-4147-A177-3AD203B41FA5}">
                      <a16:colId xmlns:a16="http://schemas.microsoft.com/office/drawing/2014/main" val="1687769597"/>
                    </a:ext>
                  </a:extLst>
                </a:gridCol>
                <a:gridCol w="1186322">
                  <a:extLst>
                    <a:ext uri="{9D8B030D-6E8A-4147-A177-3AD203B41FA5}">
                      <a16:colId xmlns:a16="http://schemas.microsoft.com/office/drawing/2014/main" val="3354964041"/>
                    </a:ext>
                  </a:extLst>
                </a:gridCol>
              </a:tblGrid>
              <a:tr h="18957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Периодические МО за 2015 год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549927"/>
                  </a:ext>
                </a:extLst>
              </a:tr>
              <a:tr h="4739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1223645375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 всего: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40847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50498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26907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121907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485117128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 ч. женщин: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64739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3800748716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Нуждающиеся в обследовании в ЦПП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2932828506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Осмотрено: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1123043151"/>
                  </a:ext>
                </a:extLst>
              </a:tr>
              <a:tr h="3290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лиц  с установленным предварительным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Дз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ПЗ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3303794808"/>
                  </a:ext>
                </a:extLst>
              </a:tr>
              <a:tr h="4739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лиц  с установленным предварительным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Дз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ПЗ от числа осмотренных в %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2233779708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extLst>
                  <a:ext uri="{0D108BD9-81ED-4DB2-BD59-A6C34878D82A}">
                    <a16:rowId xmlns:a16="http://schemas.microsoft.com/office/drawing/2014/main" val="294723899"/>
                  </a:ext>
                </a:extLst>
              </a:tr>
              <a:tr h="18957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Периодические МО за 2016 год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487287"/>
                  </a:ext>
                </a:extLst>
              </a:tr>
              <a:tr h="357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extLst>
                  <a:ext uri="{0D108BD9-81ED-4DB2-BD59-A6C34878D82A}">
                    <a16:rowId xmlns:a16="http://schemas.microsoft.com/office/drawing/2014/main" val="3625021316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 всего: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29221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32208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143040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1384126838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 ч. женщин: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23226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81972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1960423353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Нуждающиеся в обследовании в ЦПП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1950558616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3545546794"/>
                  </a:ext>
                </a:extLst>
              </a:tr>
              <a:tr h="3290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лиц  с установленным предварительным Дз: ПЗ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2208866197"/>
                  </a:ext>
                </a:extLst>
              </a:tr>
              <a:tr h="3791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лиц  с установленным предварительным Дз: ПЗ от числа осмотренных в 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2742117990"/>
                  </a:ext>
                </a:extLst>
              </a:tr>
              <a:tr h="199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b"/>
                </a:tc>
                <a:extLst>
                  <a:ext uri="{0D108BD9-81ED-4DB2-BD59-A6C34878D82A}">
                    <a16:rowId xmlns:a16="http://schemas.microsoft.com/office/drawing/2014/main" val="1567481856"/>
                  </a:ext>
                </a:extLst>
              </a:tr>
              <a:tr h="199049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Периодические МО за 2017 год    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561352"/>
                  </a:ext>
                </a:extLst>
              </a:tr>
              <a:tr h="3570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4066854607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 всего: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43460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23898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123733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893114738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т. ч. женщин: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20389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14122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69315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4003680823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Нуждающиеся в обследовании в ЦПП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1308458248"/>
                  </a:ext>
                </a:extLst>
              </a:tr>
              <a:tr h="189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4005159492"/>
                  </a:ext>
                </a:extLst>
              </a:tr>
              <a:tr h="3290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лиц  с установленным предварительным Дз: ПЗ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3867304459"/>
                  </a:ext>
                </a:extLst>
              </a:tr>
              <a:tr h="388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Выявлено лиц  с установленным предварительным Дз: ПЗ от числа осмотренных в %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33" marR="39533" marT="0" marB="0" anchor="ctr"/>
                </a:tc>
                <a:extLst>
                  <a:ext uri="{0D108BD9-81ED-4DB2-BD59-A6C34878D82A}">
                    <a16:rowId xmlns:a16="http://schemas.microsoft.com/office/drawing/2014/main" val="3694608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71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7751066"/>
              </p:ext>
            </p:extLst>
          </p:nvPr>
        </p:nvGraphicFramePr>
        <p:xfrm>
          <a:off x="756458" y="1496291"/>
          <a:ext cx="10465724" cy="2922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17391">
                  <a:extLst>
                    <a:ext uri="{9D8B030D-6E8A-4147-A177-3AD203B41FA5}">
                      <a16:colId xmlns:a16="http://schemas.microsoft.com/office/drawing/2014/main" val="3469422293"/>
                    </a:ext>
                  </a:extLst>
                </a:gridCol>
                <a:gridCol w="4348333">
                  <a:extLst>
                    <a:ext uri="{9D8B030D-6E8A-4147-A177-3AD203B41FA5}">
                      <a16:colId xmlns:a16="http://schemas.microsoft.com/office/drawing/2014/main" val="1740439685"/>
                    </a:ext>
                  </a:extLst>
                </a:gridCol>
              </a:tblGrid>
              <a:tr h="739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Объект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Численность мед. Учреждений участвующих в ПМО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6589560"/>
                  </a:ext>
                </a:extLst>
              </a:tr>
              <a:tr h="545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Город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05705643"/>
                  </a:ext>
                </a:extLst>
              </a:tr>
              <a:tr h="545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Районы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36185116"/>
                  </a:ext>
                </a:extLst>
              </a:tr>
              <a:tr h="545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Ведомственные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6790620"/>
                  </a:ext>
                </a:extLst>
              </a:tr>
              <a:tr h="5456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ЧУЗ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14; в 2015/2;</a:t>
                      </a:r>
                      <a:r>
                        <a:rPr lang="ru-RU" sz="1100" baseline="0" dirty="0" smtClean="0">
                          <a:effectLst/>
                        </a:rPr>
                        <a:t> в 2016/8; в 2017/6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91653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04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484790"/>
              </p:ext>
            </p:extLst>
          </p:nvPr>
        </p:nvGraphicFramePr>
        <p:xfrm>
          <a:off x="116381" y="157946"/>
          <a:ext cx="11986948" cy="65919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73881">
                  <a:extLst>
                    <a:ext uri="{9D8B030D-6E8A-4147-A177-3AD203B41FA5}">
                      <a16:colId xmlns:a16="http://schemas.microsoft.com/office/drawing/2014/main" val="3060452359"/>
                    </a:ext>
                  </a:extLst>
                </a:gridCol>
                <a:gridCol w="1246909">
                  <a:extLst>
                    <a:ext uri="{9D8B030D-6E8A-4147-A177-3AD203B41FA5}">
                      <a16:colId xmlns:a16="http://schemas.microsoft.com/office/drawing/2014/main" val="3598939381"/>
                    </a:ext>
                  </a:extLst>
                </a:gridCol>
                <a:gridCol w="856211">
                  <a:extLst>
                    <a:ext uri="{9D8B030D-6E8A-4147-A177-3AD203B41FA5}">
                      <a16:colId xmlns:a16="http://schemas.microsoft.com/office/drawing/2014/main" val="155725146"/>
                    </a:ext>
                  </a:extLst>
                </a:gridCol>
                <a:gridCol w="1303167">
                  <a:extLst>
                    <a:ext uri="{9D8B030D-6E8A-4147-A177-3AD203B41FA5}">
                      <a16:colId xmlns:a16="http://schemas.microsoft.com/office/drawing/2014/main" val="1006924803"/>
                    </a:ext>
                  </a:extLst>
                </a:gridCol>
                <a:gridCol w="703390">
                  <a:extLst>
                    <a:ext uri="{9D8B030D-6E8A-4147-A177-3AD203B41FA5}">
                      <a16:colId xmlns:a16="http://schemas.microsoft.com/office/drawing/2014/main" val="1266975528"/>
                    </a:ext>
                  </a:extLst>
                </a:gridCol>
                <a:gridCol w="703390">
                  <a:extLst>
                    <a:ext uri="{9D8B030D-6E8A-4147-A177-3AD203B41FA5}">
                      <a16:colId xmlns:a16="http://schemas.microsoft.com/office/drawing/2014/main" val="400805762"/>
                    </a:ext>
                  </a:extLst>
                </a:gridCol>
              </a:tblGrid>
              <a:tr h="39891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Периодические МО за 2015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862449"/>
                  </a:ext>
                </a:extLst>
              </a:tr>
              <a:tr h="11269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extLst>
                  <a:ext uri="{0D108BD9-81ED-4DB2-BD59-A6C34878D82A}">
                    <a16:rowId xmlns:a16="http://schemas.microsoft.com/office/drawing/2014/main" val="2689848051"/>
                  </a:ext>
                </a:extLst>
              </a:tr>
              <a:tr h="3989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 в пересчете на 1 мед. Учреждение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extLst>
                  <a:ext uri="{0D108BD9-81ED-4DB2-BD59-A6C34878D82A}">
                    <a16:rowId xmlns:a16="http://schemas.microsoft.com/office/drawing/2014/main" val="90184476"/>
                  </a:ext>
                </a:extLst>
              </a:tr>
              <a:tr h="3989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extLst>
                  <a:ext uri="{0D108BD9-81ED-4DB2-BD59-A6C34878D82A}">
                    <a16:rowId xmlns:a16="http://schemas.microsoft.com/office/drawing/2014/main" val="2659074361"/>
                  </a:ext>
                </a:extLst>
              </a:tr>
              <a:tr h="39891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Периодические МО за 2016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776699"/>
                  </a:ext>
                </a:extLst>
              </a:tr>
              <a:tr h="11269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Сводный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extLst>
                  <a:ext uri="{0D108BD9-81ED-4DB2-BD59-A6C34878D82A}">
                    <a16:rowId xmlns:a16="http://schemas.microsoft.com/office/drawing/2014/main" val="3477597370"/>
                  </a:ext>
                </a:extLst>
              </a:tr>
              <a:tr h="3989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 в пересчете на 1 мед. Учреждение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4026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extLst>
                  <a:ext uri="{0D108BD9-81ED-4DB2-BD59-A6C34878D82A}">
                    <a16:rowId xmlns:a16="http://schemas.microsoft.com/office/drawing/2014/main" val="3799572515"/>
                  </a:ext>
                </a:extLst>
              </a:tr>
              <a:tr h="3989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b"/>
                </a:tc>
                <a:extLst>
                  <a:ext uri="{0D108BD9-81ED-4DB2-BD59-A6C34878D82A}">
                    <a16:rowId xmlns:a16="http://schemas.microsoft.com/office/drawing/2014/main" val="1894626733"/>
                  </a:ext>
                </a:extLst>
              </a:tr>
              <a:tr h="398910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Периодические МО за 2017 год    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951389"/>
                  </a:ext>
                </a:extLst>
              </a:tr>
              <a:tr h="11269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Ведомственные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Частные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Сводный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extLst>
                  <a:ext uri="{0D108BD9-81ED-4DB2-BD59-A6C34878D82A}">
                    <a16:rowId xmlns:a16="http://schemas.microsoft.com/office/drawing/2014/main" val="2165592523"/>
                  </a:ext>
                </a:extLst>
              </a:tr>
              <a:tr h="4188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 в пересчете на 1 мед. Учреждение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3125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340" marR="56340" marT="0" marB="0" anchor="ctr"/>
                </a:tc>
                <a:extLst>
                  <a:ext uri="{0D108BD9-81ED-4DB2-BD59-A6C34878D82A}">
                    <a16:rowId xmlns:a16="http://schemas.microsoft.com/office/drawing/2014/main" val="2671127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493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253" y="0"/>
            <a:ext cx="11862261" cy="3325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показатели в разрезе городских мед. учреждений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264348"/>
              </p:ext>
            </p:extLst>
          </p:nvPr>
        </p:nvGraphicFramePr>
        <p:xfrm>
          <a:off x="166254" y="332505"/>
          <a:ext cx="11862261" cy="6400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793">
                  <a:extLst>
                    <a:ext uri="{9D8B030D-6E8A-4147-A177-3AD203B41FA5}">
                      <a16:colId xmlns:a16="http://schemas.microsoft.com/office/drawing/2014/main" val="925721146"/>
                    </a:ext>
                  </a:extLst>
                </a:gridCol>
                <a:gridCol w="2192167">
                  <a:extLst>
                    <a:ext uri="{9D8B030D-6E8A-4147-A177-3AD203B41FA5}">
                      <a16:colId xmlns:a16="http://schemas.microsoft.com/office/drawing/2014/main" val="3207889603"/>
                    </a:ext>
                  </a:extLst>
                </a:gridCol>
                <a:gridCol w="1698190">
                  <a:extLst>
                    <a:ext uri="{9D8B030D-6E8A-4147-A177-3AD203B41FA5}">
                      <a16:colId xmlns:a16="http://schemas.microsoft.com/office/drawing/2014/main" val="1898111978"/>
                    </a:ext>
                  </a:extLst>
                </a:gridCol>
                <a:gridCol w="2547475">
                  <a:extLst>
                    <a:ext uri="{9D8B030D-6E8A-4147-A177-3AD203B41FA5}">
                      <a16:colId xmlns:a16="http://schemas.microsoft.com/office/drawing/2014/main" val="2063669529"/>
                    </a:ext>
                  </a:extLst>
                </a:gridCol>
                <a:gridCol w="1542386">
                  <a:extLst>
                    <a:ext uri="{9D8B030D-6E8A-4147-A177-3AD203B41FA5}">
                      <a16:colId xmlns:a16="http://schemas.microsoft.com/office/drawing/2014/main" val="2815100675"/>
                    </a:ext>
                  </a:extLst>
                </a:gridCol>
                <a:gridCol w="2319250">
                  <a:extLst>
                    <a:ext uri="{9D8B030D-6E8A-4147-A177-3AD203B41FA5}">
                      <a16:colId xmlns:a16="http://schemas.microsoft.com/office/drawing/2014/main" val="2269952060"/>
                    </a:ext>
                  </a:extLst>
                </a:gridCol>
              </a:tblGrid>
              <a:tr h="19658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360876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3189454707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ГКБСМП №2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4335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2240961092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 №9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4235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 №7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 №7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5451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3179594877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 №9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 №9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3022812216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 №7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ГКБСМП №2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ГКБСМП №2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2104424662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2288628832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2764389541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 №17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2172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4160886996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 №17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649763503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ГКБ №1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ГКБ №1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3757589591"/>
                  </a:ext>
                </a:extLst>
              </a:tr>
              <a:tr h="384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 №3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1486787845"/>
                  </a:ext>
                </a:extLst>
              </a:tr>
              <a:tr h="196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 №3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4262849757"/>
                  </a:ext>
                </a:extLst>
              </a:tr>
              <a:tr h="196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 №17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1120081350"/>
                  </a:ext>
                </a:extLst>
              </a:tr>
              <a:tr h="196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 №4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ГКБ №1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4266312235"/>
                  </a:ext>
                </a:extLst>
              </a:tr>
              <a:tr h="196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 №3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 №4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2881422372"/>
                  </a:ext>
                </a:extLst>
              </a:tr>
              <a:tr h="196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МСЧ №4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1767954897"/>
                  </a:ext>
                </a:extLst>
              </a:tr>
              <a:tr h="196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ГКБ №11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2891446201"/>
                  </a:ext>
                </a:extLst>
              </a:tr>
              <a:tr h="196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1919403883"/>
                  </a:ext>
                </a:extLst>
              </a:tr>
              <a:tr h="196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ГКБ №11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 №2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1910551313"/>
                  </a:ext>
                </a:extLst>
              </a:tr>
              <a:tr h="196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 №2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ГКБ №11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2223372994"/>
                  </a:ext>
                </a:extLst>
              </a:tr>
              <a:tr h="206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ГП №9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64" marR="40964" marT="0" marB="0" anchor="ctr"/>
                </a:tc>
                <a:extLst>
                  <a:ext uri="{0D108BD9-81ED-4DB2-BD59-A6C34878D82A}">
                    <a16:rowId xmlns:a16="http://schemas.microsoft.com/office/drawing/2014/main" val="975396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5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"/>
            <a:ext cx="11507788" cy="390697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показатели в разрезе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районных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мед. учреждений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127742"/>
              </p:ext>
            </p:extLst>
          </p:nvPr>
        </p:nvGraphicFramePr>
        <p:xfrm>
          <a:off x="141316" y="390701"/>
          <a:ext cx="11895513" cy="6523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7317">
                  <a:extLst>
                    <a:ext uri="{9D8B030D-6E8A-4147-A177-3AD203B41FA5}">
                      <a16:colId xmlns:a16="http://schemas.microsoft.com/office/drawing/2014/main" val="2013239446"/>
                    </a:ext>
                  </a:extLst>
                </a:gridCol>
                <a:gridCol w="1493547">
                  <a:extLst>
                    <a:ext uri="{9D8B030D-6E8A-4147-A177-3AD203B41FA5}">
                      <a16:colId xmlns:a16="http://schemas.microsoft.com/office/drawing/2014/main" val="3519110023"/>
                    </a:ext>
                  </a:extLst>
                </a:gridCol>
                <a:gridCol w="2363558">
                  <a:extLst>
                    <a:ext uri="{9D8B030D-6E8A-4147-A177-3AD203B41FA5}">
                      <a16:colId xmlns:a16="http://schemas.microsoft.com/office/drawing/2014/main" val="900776920"/>
                    </a:ext>
                  </a:extLst>
                </a:gridCol>
                <a:gridCol w="1308105">
                  <a:extLst>
                    <a:ext uri="{9D8B030D-6E8A-4147-A177-3AD203B41FA5}">
                      <a16:colId xmlns:a16="http://schemas.microsoft.com/office/drawing/2014/main" val="2110131551"/>
                    </a:ext>
                  </a:extLst>
                </a:gridCol>
                <a:gridCol w="2756819">
                  <a:extLst>
                    <a:ext uri="{9D8B030D-6E8A-4147-A177-3AD203B41FA5}">
                      <a16:colId xmlns:a16="http://schemas.microsoft.com/office/drawing/2014/main" val="4131000183"/>
                    </a:ext>
                  </a:extLst>
                </a:gridCol>
                <a:gridCol w="1546167">
                  <a:extLst>
                    <a:ext uri="{9D8B030D-6E8A-4147-A177-3AD203B41FA5}">
                      <a16:colId xmlns:a16="http://schemas.microsoft.com/office/drawing/2014/main" val="2747866912"/>
                    </a:ext>
                  </a:extLst>
                </a:gridCol>
              </a:tblGrid>
              <a:tr h="10503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317365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Большеуковская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4196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«Большереченская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«Большереченская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787912769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Нижнеомская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«Любинская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«Любинская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3185121246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Любинская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3687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«Калачинская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«Нижнеомская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2627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095837025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Шербакульская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3512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«Нижнеомская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Шербакульская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482827408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«Называевекая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«Называевекая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«Называевекая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401717897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«Крутинская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«Крутинская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«Крутинская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2497164839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«Таврическая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«Таврическая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«Таврическая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2221225568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«Тюкалинская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«Шербакульская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«Кормиловская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379856795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«Усть-Ишимская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«Азовская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«Тарская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3863024160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«Кормиловская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«Кормиловская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«Азовская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787094954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«Полтавская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«Исилькульская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«Одесская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3678248601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«Саргатская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Оконешниковская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«Тюкалинская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4040100838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«Исилькульская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«Тарская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«Оконешниковская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4203588221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«Марьяновская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«Полтавская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«Исилькульская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74211004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«Оконешниковская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Марьяновская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«Полтавская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862091591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«Азовская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«Одесская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«Тевризская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997505841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«Тарская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«Знаменская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«Калачинская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4143217504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«Одесская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Тюкалинская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«Москаленская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773255013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«Калачинская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Усть-Ишимская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«Усть-Ишимская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996158824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«Знаменская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«Тевризская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«Знаменская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43639484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«Москаленская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Большеуковская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«Марьяновская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616071014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«Черлакская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Павлоградская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«Большеуковская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196004363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«Горьковская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Москаленская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«Муромцевская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200922007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«Большереченская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Муромцевская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«Нововаршавская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2281829946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«Муромцевская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Черлакская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«Горьковская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3836377535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«Тевризская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Нововаршавская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«Черлакская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2421372844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«Русско-Полянская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«Русско-Полянская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«Русско-Полянская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447882809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«Павлоградская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«Колосовская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«Омская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125061985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«Колосовская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«Омская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Колосовская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2710993668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«Омская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«Саргатская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Павлоградская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175497993"/>
                  </a:ext>
                </a:extLst>
              </a:tr>
              <a:tr h="197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«Седельниковская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«Горьковская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Саргатская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2933709036"/>
                  </a:ext>
                </a:extLst>
              </a:tr>
              <a:tr h="105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«Нововаршавская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«Седельниковская ЦРБ»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Седельниковская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ЦРБ»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551" marR="21551" marT="0" marB="0" anchor="ctr"/>
                </a:tc>
                <a:extLst>
                  <a:ext uri="{0D108BD9-81ED-4DB2-BD59-A6C34878D82A}">
                    <a16:rowId xmlns:a16="http://schemas.microsoft.com/office/drawing/2014/main" val="28873432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08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2262" y="0"/>
            <a:ext cx="10956174" cy="29094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показатели в разрезе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ведомственных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мед. учреждений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6563550"/>
              </p:ext>
            </p:extLst>
          </p:nvPr>
        </p:nvGraphicFramePr>
        <p:xfrm>
          <a:off x="432262" y="665015"/>
          <a:ext cx="10956174" cy="48795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4129826569"/>
                    </a:ext>
                  </a:extLst>
                </a:gridCol>
                <a:gridCol w="1641881">
                  <a:extLst>
                    <a:ext uri="{9D8B030D-6E8A-4147-A177-3AD203B41FA5}">
                      <a16:colId xmlns:a16="http://schemas.microsoft.com/office/drawing/2014/main" val="3757837679"/>
                    </a:ext>
                  </a:extLst>
                </a:gridCol>
                <a:gridCol w="1791275">
                  <a:extLst>
                    <a:ext uri="{9D8B030D-6E8A-4147-A177-3AD203B41FA5}">
                      <a16:colId xmlns:a16="http://schemas.microsoft.com/office/drawing/2014/main" val="1677249611"/>
                    </a:ext>
                  </a:extLst>
                </a:gridCol>
                <a:gridCol w="1885294">
                  <a:extLst>
                    <a:ext uri="{9D8B030D-6E8A-4147-A177-3AD203B41FA5}">
                      <a16:colId xmlns:a16="http://schemas.microsoft.com/office/drawing/2014/main" val="547989727"/>
                    </a:ext>
                  </a:extLst>
                </a:gridCol>
                <a:gridCol w="1830495">
                  <a:extLst>
                    <a:ext uri="{9D8B030D-6E8A-4147-A177-3AD203B41FA5}">
                      <a16:colId xmlns:a16="http://schemas.microsoft.com/office/drawing/2014/main" val="765394556"/>
                    </a:ext>
                  </a:extLst>
                </a:gridCol>
                <a:gridCol w="1978429">
                  <a:extLst>
                    <a:ext uri="{9D8B030D-6E8A-4147-A177-3AD203B41FA5}">
                      <a16:colId xmlns:a16="http://schemas.microsoft.com/office/drawing/2014/main" val="336915848"/>
                    </a:ext>
                  </a:extLst>
                </a:gridCol>
              </a:tblGrid>
              <a:tr h="48553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5872386"/>
                  </a:ext>
                </a:extLst>
              </a:tr>
              <a:tr h="485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ККВД 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ОКБ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9611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ККВД 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376501765"/>
                  </a:ext>
                </a:extLst>
              </a:tr>
              <a:tr h="485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КМХЦ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ККВД 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ККВД 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3749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886952304"/>
                  </a:ext>
                </a:extLst>
              </a:tr>
              <a:tr h="485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ККВД 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3053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ККВД 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ООКБ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2252633659"/>
                  </a:ext>
                </a:extLst>
              </a:tr>
              <a:tr h="485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ООКБ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1918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ООКБ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ОКБ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874411459"/>
                  </a:ext>
                </a:extLst>
              </a:tr>
              <a:tr h="485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КПБ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3101076382"/>
                  </a:ext>
                </a:extLst>
              </a:tr>
              <a:tr h="485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ЗСМЦ ФМБА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ЗСМЦ ФМБА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КМХЦ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3341099646"/>
                  </a:ext>
                </a:extLst>
              </a:tr>
              <a:tr h="485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КДЦ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КДЦ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ЗСМЦ ФМБА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3912363430"/>
                  </a:ext>
                </a:extLst>
              </a:tr>
              <a:tr h="4855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ОЛТК ГА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КМХЦ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КДЦ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1562507116"/>
                  </a:ext>
                </a:extLst>
              </a:tr>
              <a:tr h="50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НУЗ ОКБ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ОЛТК 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ОЛТК ГА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1407125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430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945" y="1"/>
            <a:ext cx="11646131" cy="390698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показатели в разрезе </a:t>
            </a: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частных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мед. учреждений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292222"/>
              </p:ext>
            </p:extLst>
          </p:nvPr>
        </p:nvGraphicFramePr>
        <p:xfrm>
          <a:off x="290945" y="714893"/>
          <a:ext cx="11646131" cy="57025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2873">
                  <a:extLst>
                    <a:ext uri="{9D8B030D-6E8A-4147-A177-3AD203B41FA5}">
                      <a16:colId xmlns:a16="http://schemas.microsoft.com/office/drawing/2014/main" val="2269147163"/>
                    </a:ext>
                  </a:extLst>
                </a:gridCol>
                <a:gridCol w="1486371">
                  <a:extLst>
                    <a:ext uri="{9D8B030D-6E8A-4147-A177-3AD203B41FA5}">
                      <a16:colId xmlns:a16="http://schemas.microsoft.com/office/drawing/2014/main" val="4221113078"/>
                    </a:ext>
                  </a:extLst>
                </a:gridCol>
                <a:gridCol w="2262669">
                  <a:extLst>
                    <a:ext uri="{9D8B030D-6E8A-4147-A177-3AD203B41FA5}">
                      <a16:colId xmlns:a16="http://schemas.microsoft.com/office/drawing/2014/main" val="3047545307"/>
                    </a:ext>
                  </a:extLst>
                </a:gridCol>
                <a:gridCol w="1645429">
                  <a:extLst>
                    <a:ext uri="{9D8B030D-6E8A-4147-A177-3AD203B41FA5}">
                      <a16:colId xmlns:a16="http://schemas.microsoft.com/office/drawing/2014/main" val="487189759"/>
                    </a:ext>
                  </a:extLst>
                </a:gridCol>
                <a:gridCol w="2469371">
                  <a:extLst>
                    <a:ext uri="{9D8B030D-6E8A-4147-A177-3AD203B41FA5}">
                      <a16:colId xmlns:a16="http://schemas.microsoft.com/office/drawing/2014/main" val="3046187371"/>
                    </a:ext>
                  </a:extLst>
                </a:gridCol>
                <a:gridCol w="1579418">
                  <a:extLst>
                    <a:ext uri="{9D8B030D-6E8A-4147-A177-3AD203B41FA5}">
                      <a16:colId xmlns:a16="http://schemas.microsoft.com/office/drawing/2014/main" val="2861009124"/>
                    </a:ext>
                  </a:extLst>
                </a:gridCol>
              </a:tblGrid>
              <a:tr h="378966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685423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Газпромнефть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-ОНПЗ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10672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«Здоровье»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9078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«Здоровье»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10345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3248641068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Ультрамед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2938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Газпромнефть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-ОНПЗ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Газпромнефть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-ОНПЗ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5380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2401130952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«Доброе дело»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«Доктор САШ»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7891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Ультрамед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4252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3512733140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Евромед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«Рассвет»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6571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ЦКБ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2711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3094376850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«Доктор САШ»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Ультрамед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3182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«Доктор САШ»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4034991676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«Неврология для всех»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МаксиМед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«Академия здоровья»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924708796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МаксиМед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ЦКБ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«Неврология для всех»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3314616456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«Здоровье»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«Академия здоровья»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МедЭкс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4221105315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«Академия здоровья»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«Неврология для всех»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«Рассвет»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1557985314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МедЭкс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МедЭкс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МаксиМед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1837159681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ЦКБ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«Ваш доктор»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«Ваш доктор»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659131596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«Рассвет»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«Доброе дело»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«Доброе дело»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3644843524"/>
                  </a:ext>
                </a:extLst>
              </a:tr>
              <a:tr h="3789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«Доверие»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СитиМед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Евромед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Евромед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4247089991"/>
                  </a:ext>
                </a:extLst>
              </a:tr>
              <a:tr h="3970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«Ваш доктор»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«Доверие»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СитиМед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«Доверие»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СитиМед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860" marR="61860" marT="0" marB="0" anchor="ctr"/>
                </a:tc>
                <a:extLst>
                  <a:ext uri="{0D108BD9-81ED-4DB2-BD59-A6C34878D82A}">
                    <a16:rowId xmlns:a16="http://schemas.microsoft.com/office/drawing/2014/main" val="1395630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9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9383" y="1"/>
            <a:ext cx="11646130" cy="340822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нозологические формы выявленные во время проведения ПМО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2428055"/>
              </p:ext>
            </p:extLst>
          </p:nvPr>
        </p:nvGraphicFramePr>
        <p:xfrm>
          <a:off x="1130531" y="532017"/>
          <a:ext cx="10166465" cy="5345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6062">
                  <a:extLst>
                    <a:ext uri="{9D8B030D-6E8A-4147-A177-3AD203B41FA5}">
                      <a16:colId xmlns:a16="http://schemas.microsoft.com/office/drawing/2014/main" val="3937945786"/>
                    </a:ext>
                  </a:extLst>
                </a:gridCol>
                <a:gridCol w="8840403">
                  <a:extLst>
                    <a:ext uri="{9D8B030D-6E8A-4147-A177-3AD203B41FA5}">
                      <a16:colId xmlns:a16="http://schemas.microsoft.com/office/drawing/2014/main" val="3192959121"/>
                    </a:ext>
                  </a:extLst>
                </a:gridCol>
              </a:tblGrid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Инфекционные заболевания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93040373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Инфекционные заболевания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58920222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367000043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Новообразования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45419177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эндокринной системы и обмена веществ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86383686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нервной системы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8618367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Болезниуха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сосцевидного отростка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860721886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системы кровообращения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79101747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дыхания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52111560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органов пищеварения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35439332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кожи и подкожной клетчатки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12512381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костно-мышечной и соединительной ткани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083769404"/>
                  </a:ext>
                </a:extLst>
              </a:tr>
              <a:tr h="4111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Болезни мочеполовой системы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213535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586</TotalTime>
  <Words>1793</Words>
  <Application>Microsoft Office PowerPoint</Application>
  <PresentationFormat>Широкоэкранный</PresentationFormat>
  <Paragraphs>992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Times New Roman</vt:lpstr>
      <vt:lpstr>Wingdings 3</vt:lpstr>
      <vt:lpstr>Сектор</vt:lpstr>
      <vt:lpstr>Анализ отчетов и заключительных актов медицинских организаций о проведении предварительных и периодических медицинских осмотров работающих граждан в соответствии с приказом Министерства здравоохранения и социального развития Российской Федерации от 12 апреля 2011 г. № 302н.  за. 2017 г.  Пути повышения эффективности медицинских осмотров.  </vt:lpstr>
      <vt:lpstr>Презентация PowerPoint</vt:lpstr>
      <vt:lpstr>Презентация PowerPoint</vt:lpstr>
      <vt:lpstr>Презентация PowerPoint</vt:lpstr>
      <vt:lpstr>Количественные показатели в разрезе городских мед. учреждений</vt:lpstr>
      <vt:lpstr>Количественные показатели в разрезе районных мед. учреждений</vt:lpstr>
      <vt:lpstr>Количественные показатели в разрезе ведомственных мед. учреждений</vt:lpstr>
      <vt:lpstr>Количественные показатели в разрезе частных мед. учреждений</vt:lpstr>
      <vt:lpstr>Основные нозологические формы выявленные во время проведения ПМО</vt:lpstr>
      <vt:lpstr>Численность лиц с впервые установленными хроническими заболеваниями по нозологиям</vt:lpstr>
      <vt:lpstr>Численность лиц с впервые установленными хроническими заболеваниями по нозологиям</vt:lpstr>
      <vt:lpstr>Количество осмотренных предприятий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28</cp:revision>
  <dcterms:created xsi:type="dcterms:W3CDTF">2018-03-26T04:19:14Z</dcterms:created>
  <dcterms:modified xsi:type="dcterms:W3CDTF">2018-03-27T11:12:48Z</dcterms:modified>
</cp:coreProperties>
</file>