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58" r:id="rId3"/>
    <p:sldId id="261" r:id="rId4"/>
    <p:sldId id="262" r:id="rId5"/>
    <p:sldId id="263" r:id="rId6"/>
    <p:sldId id="264" r:id="rId7"/>
    <p:sldId id="266" r:id="rId8"/>
    <p:sldId id="267" r:id="rId9"/>
    <p:sldId id="268" r:id="rId10"/>
    <p:sldId id="269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7" d="100"/>
          <a:sy n="87" d="100"/>
        </p:scale>
        <p:origin x="62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D9E0C-7321-4601-B75E-2047AECAA1FC}" type="datetimeFigureOut">
              <a:rPr lang="ru-RU" smtClean="0"/>
              <a:t>15.11.2018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5042B5A5-280B-464C-8552-55687F799C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37043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D9E0C-7321-4601-B75E-2047AECAA1FC}" type="datetimeFigureOut">
              <a:rPr lang="ru-RU" smtClean="0"/>
              <a:t>15.11.2018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5042B5A5-280B-464C-8552-55687F799C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466119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D9E0C-7321-4601-B75E-2047AECAA1FC}" type="datetimeFigureOut">
              <a:rPr lang="ru-RU" smtClean="0"/>
              <a:t>15.11.2018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5042B5A5-280B-464C-8552-55687F799C42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76209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D9E0C-7321-4601-B75E-2047AECAA1FC}" type="datetimeFigureOut">
              <a:rPr lang="ru-RU" smtClean="0"/>
              <a:t>15.11.2018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042B5A5-280B-464C-8552-55687F799C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497107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D9E0C-7321-4601-B75E-2047AECAA1FC}" type="datetimeFigureOut">
              <a:rPr lang="ru-RU" smtClean="0"/>
              <a:t>15.11.2018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042B5A5-280B-464C-8552-55687F799C42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1214524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D9E0C-7321-4601-B75E-2047AECAA1FC}" type="datetimeFigureOut">
              <a:rPr lang="ru-RU" smtClean="0"/>
              <a:t>15.11.2018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042B5A5-280B-464C-8552-55687F799C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50173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D9E0C-7321-4601-B75E-2047AECAA1FC}" type="datetimeFigureOut">
              <a:rPr lang="ru-RU" smtClean="0"/>
              <a:t>15.11.2018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2B5A5-280B-464C-8552-55687F799C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546675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D9E0C-7321-4601-B75E-2047AECAA1FC}" type="datetimeFigureOut">
              <a:rPr lang="ru-RU" smtClean="0"/>
              <a:t>15.11.2018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2B5A5-280B-464C-8552-55687F799C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71044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D9E0C-7321-4601-B75E-2047AECAA1FC}" type="datetimeFigureOut">
              <a:rPr lang="ru-RU" smtClean="0"/>
              <a:t>15.11.2018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2B5A5-280B-464C-8552-55687F799C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088739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D9E0C-7321-4601-B75E-2047AECAA1FC}" type="datetimeFigureOut">
              <a:rPr lang="ru-RU" smtClean="0"/>
              <a:t>15.11.2018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5042B5A5-280B-464C-8552-55687F799C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66452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D9E0C-7321-4601-B75E-2047AECAA1FC}" type="datetimeFigureOut">
              <a:rPr lang="ru-RU" smtClean="0"/>
              <a:t>15.11.2018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5042B5A5-280B-464C-8552-55687F799C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91820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D9E0C-7321-4601-B75E-2047AECAA1FC}" type="datetimeFigureOut">
              <a:rPr lang="ru-RU" smtClean="0"/>
              <a:t>15.11.2018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5042B5A5-280B-464C-8552-55687F799C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78810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D9E0C-7321-4601-B75E-2047AECAA1FC}" type="datetimeFigureOut">
              <a:rPr lang="ru-RU" smtClean="0"/>
              <a:t>15.11.2018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2B5A5-280B-464C-8552-55687F799C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59362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D9E0C-7321-4601-B75E-2047AECAA1FC}" type="datetimeFigureOut">
              <a:rPr lang="ru-RU" smtClean="0"/>
              <a:t>15.11.2018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2B5A5-280B-464C-8552-55687F799C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23782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D9E0C-7321-4601-B75E-2047AECAA1FC}" type="datetimeFigureOut">
              <a:rPr lang="ru-RU" smtClean="0"/>
              <a:t>15.11.2018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2B5A5-280B-464C-8552-55687F799C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4513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D9E0C-7321-4601-B75E-2047AECAA1FC}" type="datetimeFigureOut">
              <a:rPr lang="ru-RU" smtClean="0"/>
              <a:t>15.11.2018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042B5A5-280B-464C-8552-55687F799C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62916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2D9E0C-7321-4601-B75E-2047AECAA1FC}" type="datetimeFigureOut">
              <a:rPr lang="ru-RU" smtClean="0"/>
              <a:t>15.11.2018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5042B5A5-280B-464C-8552-55687F799C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71426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399" y="0"/>
            <a:ext cx="12102353" cy="4777381"/>
          </a:xfrm>
        </p:spPr>
        <p:txBody>
          <a:bodyPr>
            <a:noAutofit/>
          </a:bodyPr>
          <a:lstStyle/>
          <a:p>
            <a:pPr algn="ctr"/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Анализ отчетов и заключительных актов медицинских организаций о проведении предварительных и периодических медицинских осмотров работающих граждан в соответствии с приказом Минздрава России                от 12 апреля 2011 года № 302н. за 9 месяцев 2018 </a:t>
            </a:r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года. 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Пути повышения эффективности медицинских осмотров. </a:t>
            </a:r>
            <a:b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" y="5791200"/>
            <a:ext cx="12039599" cy="1066800"/>
          </a:xfrm>
        </p:spPr>
        <p:txBody>
          <a:bodyPr>
            <a:normAutofit lnSpcReduction="10000"/>
          </a:bodyPr>
          <a:lstStyle/>
          <a:p>
            <a:pPr algn="ctr"/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Пашин Владимир Викторович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algn="ctr"/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руководитель 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Центра профпатологии БУЗОО 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«КМСЧ-7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  <a:p>
            <a:pPr algn="ctr"/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1410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7831" y="-431587"/>
            <a:ext cx="9719448" cy="7289587"/>
          </a:xfrm>
        </p:spPr>
      </p:pic>
    </p:spTree>
    <p:extLst>
      <p:ext uri="{BB962C8B-B14F-4D97-AF65-F5344CB8AC3E}">
        <p14:creationId xmlns:p14="http://schemas.microsoft.com/office/powerpoint/2010/main" val="17069363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40377019"/>
              </p:ext>
            </p:extLst>
          </p:nvPr>
        </p:nvGraphicFramePr>
        <p:xfrm>
          <a:off x="0" y="0"/>
          <a:ext cx="12192000" cy="695225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505808">
                  <a:extLst>
                    <a:ext uri="{9D8B030D-6E8A-4147-A177-3AD203B41FA5}">
                      <a16:colId xmlns="" xmlns:a16="http://schemas.microsoft.com/office/drawing/2014/main" val="3369630000"/>
                    </a:ext>
                  </a:extLst>
                </a:gridCol>
                <a:gridCol w="2537321">
                  <a:extLst>
                    <a:ext uri="{9D8B030D-6E8A-4147-A177-3AD203B41FA5}">
                      <a16:colId xmlns="" xmlns:a16="http://schemas.microsoft.com/office/drawing/2014/main" val="2953670820"/>
                    </a:ext>
                  </a:extLst>
                </a:gridCol>
                <a:gridCol w="2306484">
                  <a:extLst>
                    <a:ext uri="{9D8B030D-6E8A-4147-A177-3AD203B41FA5}">
                      <a16:colId xmlns="" xmlns:a16="http://schemas.microsoft.com/office/drawing/2014/main" val="1625356732"/>
                    </a:ext>
                  </a:extLst>
                </a:gridCol>
                <a:gridCol w="2608279">
                  <a:extLst>
                    <a:ext uri="{9D8B030D-6E8A-4147-A177-3AD203B41FA5}">
                      <a16:colId xmlns="" xmlns:a16="http://schemas.microsoft.com/office/drawing/2014/main" val="3844036888"/>
                    </a:ext>
                  </a:extLst>
                </a:gridCol>
                <a:gridCol w="2234108">
                  <a:extLst>
                    <a:ext uri="{9D8B030D-6E8A-4147-A177-3AD203B41FA5}">
                      <a16:colId xmlns="" xmlns:a16="http://schemas.microsoft.com/office/drawing/2014/main" val="1305542997"/>
                    </a:ext>
                  </a:extLst>
                </a:gridCol>
              </a:tblGrid>
              <a:tr h="372501">
                <a:tc gridSpan="5"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Приложение № 2.1</a:t>
                      </a:r>
                      <a:endParaRPr lang="ru-RU" sz="2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751183624"/>
                  </a:ext>
                </a:extLst>
              </a:tr>
              <a:tr h="372501">
                <a:tc gridSpan="5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 9 месяцев 2017/2018 гг.</a:t>
                      </a:r>
                      <a:endParaRPr lang="ru-RU" sz="2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335560807"/>
                  </a:ext>
                </a:extLst>
              </a:tr>
              <a:tr h="157068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Численность лиц (работников), с впервые установленными хроническими заболеваниями </a:t>
                      </a:r>
                      <a:endParaRPr lang="ru-RU" sz="2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Численность лиц (работников), с впервые установленными профессиональными заболеваниями</a:t>
                      </a:r>
                      <a:endParaRPr lang="ru-RU" sz="2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843450946"/>
                  </a:ext>
                </a:extLst>
              </a:tr>
              <a:tr h="203176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2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Предварительный медицинский осмотр</a:t>
                      </a:r>
                      <a:endParaRPr lang="ru-RU" sz="20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Периодический медицинский осмотр</a:t>
                      </a:r>
                      <a:endParaRPr lang="ru-RU" sz="20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Предварительный медицинский осмотр</a:t>
                      </a:r>
                      <a:endParaRPr lang="ru-RU" sz="20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Периодический медицинский осмотр</a:t>
                      </a:r>
                      <a:endParaRPr lang="ru-RU" sz="20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924848224"/>
                  </a:ext>
                </a:extLst>
              </a:tr>
              <a:tr h="77189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Муниципальные</a:t>
                      </a:r>
                      <a:endParaRPr lang="ru-RU" sz="2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968/1218</a:t>
                      </a:r>
                      <a:endParaRPr lang="ru-RU" sz="2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3060/3127</a:t>
                      </a:r>
                      <a:endParaRPr lang="ru-RU" sz="2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2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2/4</a:t>
                      </a:r>
                      <a:endParaRPr lang="ru-RU" sz="2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4155661987"/>
                  </a:ext>
                </a:extLst>
              </a:tr>
              <a:tr h="37250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Городские</a:t>
                      </a:r>
                      <a:endParaRPr lang="ru-RU" sz="2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683/847</a:t>
                      </a:r>
                      <a:endParaRPr lang="ru-RU" sz="2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4117/3916</a:t>
                      </a:r>
                      <a:endParaRPr lang="ru-RU" sz="2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2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7/12</a:t>
                      </a:r>
                      <a:endParaRPr lang="ru-RU" sz="2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2959374030"/>
                  </a:ext>
                </a:extLst>
              </a:tr>
              <a:tr h="37250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Ведомств</a:t>
                      </a:r>
                      <a:endParaRPr lang="ru-RU" sz="2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2874/3138</a:t>
                      </a:r>
                      <a:endParaRPr lang="ru-RU" sz="2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2374/2768</a:t>
                      </a:r>
                      <a:endParaRPr lang="ru-RU" sz="2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2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1/0</a:t>
                      </a:r>
                      <a:endParaRPr lang="ru-RU" sz="2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508723885"/>
                  </a:ext>
                </a:extLst>
              </a:tr>
              <a:tr h="62115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Коммерческие</a:t>
                      </a:r>
                      <a:endParaRPr lang="ru-RU" sz="2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88/86</a:t>
                      </a:r>
                      <a:endParaRPr lang="ru-RU" sz="2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744/282</a:t>
                      </a:r>
                      <a:endParaRPr lang="ru-RU" sz="2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2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1/0</a:t>
                      </a:r>
                      <a:endParaRPr lang="ru-RU" sz="2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3280840620"/>
                  </a:ext>
                </a:extLst>
              </a:tr>
              <a:tr h="37250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</a:t>
                      </a:r>
                      <a:endParaRPr lang="ru-RU" sz="2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4613/5289</a:t>
                      </a:r>
                      <a:endParaRPr lang="ru-RU" sz="2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10295/10093</a:t>
                      </a:r>
                      <a:endParaRPr lang="ru-RU" sz="2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2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11/16</a:t>
                      </a:r>
                      <a:endParaRPr lang="ru-RU" sz="2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29776668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51921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726143" y="125514"/>
            <a:ext cx="1280159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                                                                           Приложение №2</a:t>
            </a:r>
            <a:endParaRPr kumimoji="0" lang="ru-RU" alt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15995725"/>
              </p:ext>
            </p:extLst>
          </p:nvPr>
        </p:nvGraphicFramePr>
        <p:xfrm>
          <a:off x="2" y="0"/>
          <a:ext cx="12191997" cy="685799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99136">
                  <a:extLst>
                    <a:ext uri="{9D8B030D-6E8A-4147-A177-3AD203B41FA5}">
                      <a16:colId xmlns="" xmlns:a16="http://schemas.microsoft.com/office/drawing/2014/main" val="1598713378"/>
                    </a:ext>
                  </a:extLst>
                </a:gridCol>
                <a:gridCol w="1960685">
                  <a:extLst>
                    <a:ext uri="{9D8B030D-6E8A-4147-A177-3AD203B41FA5}">
                      <a16:colId xmlns="" xmlns:a16="http://schemas.microsoft.com/office/drawing/2014/main" val="358868103"/>
                    </a:ext>
                  </a:extLst>
                </a:gridCol>
                <a:gridCol w="2213863">
                  <a:extLst>
                    <a:ext uri="{9D8B030D-6E8A-4147-A177-3AD203B41FA5}">
                      <a16:colId xmlns="" xmlns:a16="http://schemas.microsoft.com/office/drawing/2014/main" val="1696554410"/>
                    </a:ext>
                  </a:extLst>
                </a:gridCol>
                <a:gridCol w="2115173">
                  <a:extLst>
                    <a:ext uri="{9D8B030D-6E8A-4147-A177-3AD203B41FA5}">
                      <a16:colId xmlns="" xmlns:a16="http://schemas.microsoft.com/office/drawing/2014/main" val="3627399733"/>
                    </a:ext>
                  </a:extLst>
                </a:gridCol>
                <a:gridCol w="2001570">
                  <a:extLst>
                    <a:ext uri="{9D8B030D-6E8A-4147-A177-3AD203B41FA5}">
                      <a16:colId xmlns="" xmlns:a16="http://schemas.microsoft.com/office/drawing/2014/main" val="3706092605"/>
                    </a:ext>
                  </a:extLst>
                </a:gridCol>
                <a:gridCol w="2001570">
                  <a:extLst>
                    <a:ext uri="{9D8B030D-6E8A-4147-A177-3AD203B41FA5}">
                      <a16:colId xmlns="" xmlns:a16="http://schemas.microsoft.com/office/drawing/2014/main" val="3950082162"/>
                    </a:ext>
                  </a:extLst>
                </a:gridCol>
              </a:tblGrid>
              <a:tr h="204753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Городские</a:t>
                      </a:r>
                      <a:endParaRPr lang="ru-RU" sz="20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Муниципальные</a:t>
                      </a:r>
                      <a:endParaRPr lang="ru-RU" sz="20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Ведомственные</a:t>
                      </a:r>
                      <a:endParaRPr lang="ru-RU" sz="20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Частные</a:t>
                      </a:r>
                      <a:endParaRPr lang="ru-RU" sz="20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Сводный</a:t>
                      </a:r>
                      <a:endParaRPr lang="ru-RU" sz="20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309672670"/>
                  </a:ext>
                </a:extLst>
              </a:tr>
              <a:tr h="276251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Показатели</a:t>
                      </a:r>
                      <a:endParaRPr lang="ru-RU" sz="2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Периодический</a:t>
                      </a:r>
                      <a:endParaRPr lang="ru-RU" sz="20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Периодический</a:t>
                      </a:r>
                      <a:endParaRPr lang="ru-RU" sz="20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Периодический</a:t>
                      </a:r>
                      <a:endParaRPr lang="ru-RU" sz="20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Периодический</a:t>
                      </a:r>
                      <a:endParaRPr lang="ru-RU" sz="20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Периодический</a:t>
                      </a:r>
                      <a:endParaRPr lang="ru-RU" sz="20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2508712927"/>
                  </a:ext>
                </a:extLst>
              </a:tr>
              <a:tr h="204794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Осмотрено всего:</a:t>
                      </a:r>
                      <a:endParaRPr lang="ru-RU" sz="2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23165/20528</a:t>
                      </a:r>
                      <a:endParaRPr lang="ru-RU" sz="2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26045/24230</a:t>
                      </a:r>
                      <a:endParaRPr lang="ru-RU" sz="2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10070/15010</a:t>
                      </a:r>
                      <a:endParaRPr lang="ru-RU" sz="2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6981/5157</a:t>
                      </a:r>
                      <a:endParaRPr lang="ru-RU" sz="2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66261/64925</a:t>
                      </a:r>
                      <a:endParaRPr lang="ru-RU" sz="2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42636877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45360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-7824105" y="-119709"/>
            <a:ext cx="24286151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                                                                           Приложение №2</a:t>
            </a:r>
            <a:endParaRPr kumimoji="0" lang="ru-RU" altLang="ru-RU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20877457"/>
              </p:ext>
            </p:extLst>
          </p:nvPr>
        </p:nvGraphicFramePr>
        <p:xfrm>
          <a:off x="2" y="-2"/>
          <a:ext cx="12191997" cy="697280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63269">
                  <a:extLst>
                    <a:ext uri="{9D8B030D-6E8A-4147-A177-3AD203B41FA5}">
                      <a16:colId xmlns="" xmlns:a16="http://schemas.microsoft.com/office/drawing/2014/main" val="1499931111"/>
                    </a:ext>
                  </a:extLst>
                </a:gridCol>
                <a:gridCol w="1981200">
                  <a:extLst>
                    <a:ext uri="{9D8B030D-6E8A-4147-A177-3AD203B41FA5}">
                      <a16:colId xmlns="" xmlns:a16="http://schemas.microsoft.com/office/drawing/2014/main" val="3200289948"/>
                    </a:ext>
                  </a:extLst>
                </a:gridCol>
                <a:gridCol w="2129215">
                  <a:extLst>
                    <a:ext uri="{9D8B030D-6E8A-4147-A177-3AD203B41FA5}">
                      <a16:colId xmlns="" xmlns:a16="http://schemas.microsoft.com/office/drawing/2014/main" val="143619410"/>
                    </a:ext>
                  </a:extLst>
                </a:gridCol>
                <a:gridCol w="2115173">
                  <a:extLst>
                    <a:ext uri="{9D8B030D-6E8A-4147-A177-3AD203B41FA5}">
                      <a16:colId xmlns="" xmlns:a16="http://schemas.microsoft.com/office/drawing/2014/main" val="2594450892"/>
                    </a:ext>
                  </a:extLst>
                </a:gridCol>
                <a:gridCol w="2001570">
                  <a:extLst>
                    <a:ext uri="{9D8B030D-6E8A-4147-A177-3AD203B41FA5}">
                      <a16:colId xmlns="" xmlns:a16="http://schemas.microsoft.com/office/drawing/2014/main" val="2870143855"/>
                    </a:ext>
                  </a:extLst>
                </a:gridCol>
                <a:gridCol w="2001570">
                  <a:extLst>
                    <a:ext uri="{9D8B030D-6E8A-4147-A177-3AD203B41FA5}">
                      <a16:colId xmlns="" xmlns:a16="http://schemas.microsoft.com/office/drawing/2014/main" val="1361881667"/>
                    </a:ext>
                  </a:extLst>
                </a:gridCol>
              </a:tblGrid>
              <a:tr h="64892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0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Городские</a:t>
                      </a:r>
                      <a:endParaRPr lang="ru-RU" sz="20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Муниципальные</a:t>
                      </a:r>
                      <a:endParaRPr lang="ru-RU" sz="20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Ведомственные</a:t>
                      </a:r>
                      <a:endParaRPr lang="ru-RU" sz="20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Частные</a:t>
                      </a:r>
                      <a:endParaRPr lang="ru-RU" sz="20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Сводный</a:t>
                      </a:r>
                      <a:endParaRPr lang="ru-RU" sz="20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583162942"/>
                  </a:ext>
                </a:extLst>
              </a:tr>
              <a:tr h="69527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Показатели</a:t>
                      </a:r>
                      <a:endParaRPr lang="ru-RU" sz="20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Периодический</a:t>
                      </a:r>
                      <a:endParaRPr lang="ru-RU" sz="20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Периодический</a:t>
                      </a:r>
                      <a:endParaRPr lang="ru-RU" sz="20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Периодический</a:t>
                      </a:r>
                      <a:endParaRPr lang="ru-RU" sz="20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Периодический</a:t>
                      </a:r>
                      <a:endParaRPr lang="ru-RU" sz="20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Периодический</a:t>
                      </a:r>
                      <a:endParaRPr lang="ru-RU" sz="20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2451525325"/>
                  </a:ext>
                </a:extLst>
              </a:tr>
              <a:tr h="51543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Осмотрено всего:</a:t>
                      </a:r>
                      <a:endParaRPr lang="ru-RU" sz="20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23165/20528</a:t>
                      </a:r>
                      <a:endParaRPr lang="ru-RU" sz="2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26045/24230</a:t>
                      </a:r>
                      <a:endParaRPr lang="ru-RU" sz="2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15795/15010</a:t>
                      </a:r>
                      <a:endParaRPr lang="ru-RU" sz="2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6981/5157</a:t>
                      </a:r>
                      <a:endParaRPr lang="ru-RU" sz="2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66261/64925</a:t>
                      </a:r>
                      <a:endParaRPr lang="ru-RU" sz="2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367463170"/>
                  </a:ext>
                </a:extLst>
              </a:tr>
              <a:tr h="263144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Численность лиц (работников), нуждающихся в амбулаторном обследовании и лечении</a:t>
                      </a:r>
                      <a:endParaRPr lang="ru-RU" sz="20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7911/6848</a:t>
                      </a:r>
                      <a:endParaRPr lang="ru-RU" sz="2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2705/2960</a:t>
                      </a:r>
                      <a:endParaRPr lang="ru-RU" sz="2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2922/5283</a:t>
                      </a:r>
                      <a:endParaRPr lang="ru-RU" sz="2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1818/714</a:t>
                      </a:r>
                      <a:endParaRPr lang="ru-RU" sz="2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15356/15805</a:t>
                      </a:r>
                      <a:endParaRPr lang="ru-RU" sz="2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3739770198"/>
                  </a:ext>
                </a:extLst>
              </a:tr>
              <a:tr h="236692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Численность лиц (работников), нуждающихся в диспансерном наблюдении</a:t>
                      </a:r>
                      <a:endParaRPr lang="ru-RU" sz="20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6647/6247</a:t>
                      </a:r>
                      <a:endParaRPr lang="ru-RU" sz="2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29713725</a:t>
                      </a:r>
                      <a:endParaRPr lang="ru-RU" sz="2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4628/7274</a:t>
                      </a:r>
                      <a:endParaRPr lang="ru-RU" sz="2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27421083</a:t>
                      </a:r>
                      <a:endParaRPr lang="ru-RU" sz="2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16988/18329</a:t>
                      </a:r>
                      <a:endParaRPr lang="ru-RU" sz="2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40405603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97293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67157793"/>
              </p:ext>
            </p:extLst>
          </p:nvPr>
        </p:nvGraphicFramePr>
        <p:xfrm>
          <a:off x="0" y="1"/>
          <a:ext cx="12191999" cy="686679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71896">
                  <a:extLst>
                    <a:ext uri="{9D8B030D-6E8A-4147-A177-3AD203B41FA5}">
                      <a16:colId xmlns="" xmlns:a16="http://schemas.microsoft.com/office/drawing/2014/main" val="626277389"/>
                    </a:ext>
                  </a:extLst>
                </a:gridCol>
                <a:gridCol w="1785186">
                  <a:extLst>
                    <a:ext uri="{9D8B030D-6E8A-4147-A177-3AD203B41FA5}">
                      <a16:colId xmlns="" xmlns:a16="http://schemas.microsoft.com/office/drawing/2014/main" val="3289248113"/>
                    </a:ext>
                  </a:extLst>
                </a:gridCol>
                <a:gridCol w="2216604">
                  <a:extLst>
                    <a:ext uri="{9D8B030D-6E8A-4147-A177-3AD203B41FA5}">
                      <a16:colId xmlns="" xmlns:a16="http://schemas.microsoft.com/office/drawing/2014/main" val="1170195084"/>
                    </a:ext>
                  </a:extLst>
                </a:gridCol>
                <a:gridCol w="2115173">
                  <a:extLst>
                    <a:ext uri="{9D8B030D-6E8A-4147-A177-3AD203B41FA5}">
                      <a16:colId xmlns="" xmlns:a16="http://schemas.microsoft.com/office/drawing/2014/main" val="508055486"/>
                    </a:ext>
                  </a:extLst>
                </a:gridCol>
                <a:gridCol w="2001570">
                  <a:extLst>
                    <a:ext uri="{9D8B030D-6E8A-4147-A177-3AD203B41FA5}">
                      <a16:colId xmlns="" xmlns:a16="http://schemas.microsoft.com/office/drawing/2014/main" val="502055931"/>
                    </a:ext>
                  </a:extLst>
                </a:gridCol>
                <a:gridCol w="2001570">
                  <a:extLst>
                    <a:ext uri="{9D8B030D-6E8A-4147-A177-3AD203B41FA5}">
                      <a16:colId xmlns="" xmlns:a16="http://schemas.microsoft.com/office/drawing/2014/main" val="1378170165"/>
                    </a:ext>
                  </a:extLst>
                </a:gridCol>
              </a:tblGrid>
              <a:tr h="97827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Городские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Муниципальные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Ведомственные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Частные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Сводный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2585849535"/>
                  </a:ext>
                </a:extLst>
              </a:tr>
              <a:tr h="104814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Показатели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Периодический</a:t>
                      </a:r>
                      <a:endParaRPr lang="ru-RU" sz="2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Периодический</a:t>
                      </a:r>
                      <a:endParaRPr lang="ru-RU" sz="2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Периодический</a:t>
                      </a:r>
                      <a:endParaRPr lang="ru-RU" sz="2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Периодический</a:t>
                      </a:r>
                      <a:endParaRPr lang="ru-RU" sz="2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Периодический</a:t>
                      </a:r>
                      <a:endParaRPr lang="ru-RU" sz="2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2568396367"/>
                  </a:ext>
                </a:extLst>
              </a:tr>
              <a:tr h="273900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Численность лиц (работников), нуждающихся в обследовании в центре профпатологии / подлежит: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9/5</a:t>
                      </a:r>
                      <a:endParaRPr lang="ru-RU" sz="2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13/12</a:t>
                      </a:r>
                      <a:endParaRPr lang="ru-RU" sz="2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0/0</a:t>
                      </a:r>
                      <a:endParaRPr lang="ru-RU" sz="2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3/0</a:t>
                      </a:r>
                      <a:endParaRPr lang="ru-RU" sz="2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25/17</a:t>
                      </a:r>
                      <a:endParaRPr lang="ru-RU" sz="2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2932320686"/>
                  </a:ext>
                </a:extLst>
              </a:tr>
              <a:tr h="210136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выполнено: 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7/2</a:t>
                      </a:r>
                      <a:endParaRPr lang="ru-RU" sz="2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4/9</a:t>
                      </a:r>
                      <a:endParaRPr lang="ru-RU" sz="2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0/0</a:t>
                      </a:r>
                      <a:endParaRPr lang="ru-RU" sz="2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1/0</a:t>
                      </a:r>
                      <a:endParaRPr lang="ru-RU" sz="2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12/11</a:t>
                      </a:r>
                      <a:endParaRPr lang="ru-RU" sz="2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26488917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88115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8685835"/>
              </p:ext>
            </p:extLst>
          </p:nvPr>
        </p:nvGraphicFramePr>
        <p:xfrm>
          <a:off x="140678" y="-2"/>
          <a:ext cx="12051323" cy="68580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756959">
                  <a:extLst>
                    <a:ext uri="{9D8B030D-6E8A-4147-A177-3AD203B41FA5}">
                      <a16:colId xmlns="" xmlns:a16="http://schemas.microsoft.com/office/drawing/2014/main" val="110163401"/>
                    </a:ext>
                  </a:extLst>
                </a:gridCol>
                <a:gridCol w="2683194">
                  <a:extLst>
                    <a:ext uri="{9D8B030D-6E8A-4147-A177-3AD203B41FA5}">
                      <a16:colId xmlns="" xmlns:a16="http://schemas.microsoft.com/office/drawing/2014/main" val="3229052885"/>
                    </a:ext>
                  </a:extLst>
                </a:gridCol>
                <a:gridCol w="3411622">
                  <a:extLst>
                    <a:ext uri="{9D8B030D-6E8A-4147-A177-3AD203B41FA5}">
                      <a16:colId xmlns="" xmlns:a16="http://schemas.microsoft.com/office/drawing/2014/main" val="4274061661"/>
                    </a:ext>
                  </a:extLst>
                </a:gridCol>
                <a:gridCol w="3199548">
                  <a:extLst>
                    <a:ext uri="{9D8B030D-6E8A-4147-A177-3AD203B41FA5}">
                      <a16:colId xmlns="" xmlns:a16="http://schemas.microsoft.com/office/drawing/2014/main" val="3446076482"/>
                    </a:ext>
                  </a:extLst>
                </a:gridCol>
              </a:tblGrid>
              <a:tr h="564658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vert27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Осмотрено</a:t>
                      </a:r>
                      <a:endParaRPr lang="ru-RU" sz="2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Рентгенография</a:t>
                      </a:r>
                      <a:endParaRPr lang="ru-RU" sz="2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109251604"/>
                  </a:ext>
                </a:extLst>
              </a:tr>
              <a:tr h="15202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lang="ru-RU" sz="2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Подлежало</a:t>
                      </a:r>
                      <a:endParaRPr lang="ru-RU" sz="2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Выполнено</a:t>
                      </a:r>
                      <a:endParaRPr lang="ru-RU" sz="2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434230001"/>
                  </a:ext>
                </a:extLst>
              </a:tr>
              <a:tr h="76011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Городские</a:t>
                      </a:r>
                      <a:endParaRPr lang="ru-RU" sz="2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23165/20528</a:t>
                      </a:r>
                      <a:endParaRPr lang="ru-RU" sz="2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10897/11775</a:t>
                      </a:r>
                      <a:endParaRPr lang="ru-RU" sz="2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10783/11749</a:t>
                      </a:r>
                      <a:endParaRPr lang="ru-RU" sz="2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3194329543"/>
                  </a:ext>
                </a:extLst>
              </a:tr>
              <a:tr h="109616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Муниципальные</a:t>
                      </a:r>
                      <a:endParaRPr lang="ru-RU" sz="2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26045/24230</a:t>
                      </a:r>
                      <a:endParaRPr lang="ru-RU" sz="2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16628/13319</a:t>
                      </a:r>
                      <a:endParaRPr lang="ru-RU" sz="2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16315/12882</a:t>
                      </a:r>
                      <a:endParaRPr lang="ru-RU" sz="2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994345256"/>
                  </a:ext>
                </a:extLst>
              </a:tr>
              <a:tr h="109616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Ведомственные</a:t>
                      </a:r>
                      <a:endParaRPr lang="ru-RU" sz="2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15795/15010</a:t>
                      </a:r>
                      <a:endParaRPr lang="ru-RU" sz="2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8243/11394</a:t>
                      </a:r>
                      <a:endParaRPr lang="ru-RU" sz="2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8216/11319</a:t>
                      </a:r>
                      <a:endParaRPr lang="ru-RU" sz="2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839248834"/>
                  </a:ext>
                </a:extLst>
              </a:tr>
              <a:tr h="109616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Коммерческие</a:t>
                      </a:r>
                      <a:endParaRPr lang="ru-RU" sz="2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6981/5157</a:t>
                      </a:r>
                      <a:endParaRPr lang="ru-RU" sz="2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6757/3142</a:t>
                      </a:r>
                      <a:endParaRPr lang="ru-RU" sz="2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6757/3135</a:t>
                      </a:r>
                      <a:endParaRPr lang="ru-RU" sz="2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869562257"/>
                  </a:ext>
                </a:extLst>
              </a:tr>
              <a:tr h="7245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Всего:</a:t>
                      </a:r>
                      <a:endParaRPr lang="ru-RU" sz="2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67362/64925</a:t>
                      </a:r>
                      <a:endParaRPr lang="ru-RU" sz="2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42525/39630</a:t>
                      </a:r>
                      <a:endParaRPr lang="ru-RU" sz="2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42071/39085</a:t>
                      </a:r>
                      <a:endParaRPr lang="ru-RU" sz="2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37782000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36877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36993929"/>
              </p:ext>
            </p:extLst>
          </p:nvPr>
        </p:nvGraphicFramePr>
        <p:xfrm>
          <a:off x="0" y="-1"/>
          <a:ext cx="12192000" cy="68580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38278">
                  <a:extLst>
                    <a:ext uri="{9D8B030D-6E8A-4147-A177-3AD203B41FA5}">
                      <a16:colId xmlns="" xmlns:a16="http://schemas.microsoft.com/office/drawing/2014/main" val="1197682478"/>
                    </a:ext>
                  </a:extLst>
                </a:gridCol>
                <a:gridCol w="1633297">
                  <a:extLst>
                    <a:ext uri="{9D8B030D-6E8A-4147-A177-3AD203B41FA5}">
                      <a16:colId xmlns="" xmlns:a16="http://schemas.microsoft.com/office/drawing/2014/main" val="2077067992"/>
                    </a:ext>
                  </a:extLst>
                </a:gridCol>
                <a:gridCol w="1633297">
                  <a:extLst>
                    <a:ext uri="{9D8B030D-6E8A-4147-A177-3AD203B41FA5}">
                      <a16:colId xmlns="" xmlns:a16="http://schemas.microsoft.com/office/drawing/2014/main" val="2450347703"/>
                    </a:ext>
                  </a:extLst>
                </a:gridCol>
                <a:gridCol w="1633297">
                  <a:extLst>
                    <a:ext uri="{9D8B030D-6E8A-4147-A177-3AD203B41FA5}">
                      <a16:colId xmlns="" xmlns:a16="http://schemas.microsoft.com/office/drawing/2014/main" val="2537906340"/>
                    </a:ext>
                  </a:extLst>
                </a:gridCol>
                <a:gridCol w="1633297">
                  <a:extLst>
                    <a:ext uri="{9D8B030D-6E8A-4147-A177-3AD203B41FA5}">
                      <a16:colId xmlns="" xmlns:a16="http://schemas.microsoft.com/office/drawing/2014/main" val="2162611391"/>
                    </a:ext>
                  </a:extLst>
                </a:gridCol>
                <a:gridCol w="1710267">
                  <a:extLst>
                    <a:ext uri="{9D8B030D-6E8A-4147-A177-3AD203B41FA5}">
                      <a16:colId xmlns="" xmlns:a16="http://schemas.microsoft.com/office/drawing/2014/main" val="1427042924"/>
                    </a:ext>
                  </a:extLst>
                </a:gridCol>
                <a:gridCol w="1710267">
                  <a:extLst>
                    <a:ext uri="{9D8B030D-6E8A-4147-A177-3AD203B41FA5}">
                      <a16:colId xmlns="" xmlns:a16="http://schemas.microsoft.com/office/drawing/2014/main" val="3856646003"/>
                    </a:ext>
                  </a:extLst>
                </a:gridCol>
              </a:tblGrid>
              <a:tr h="1769719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vert27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Функция внешнего дыхания</a:t>
                      </a:r>
                      <a:endParaRPr lang="ru-RU" sz="2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Аудиометрия</a:t>
                      </a:r>
                      <a:endParaRPr lang="ru-RU" sz="2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Вибрационная чувствительность.</a:t>
                      </a:r>
                      <a:endParaRPr lang="ru-RU" sz="2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412139396"/>
                  </a:ext>
                </a:extLst>
              </a:tr>
              <a:tr h="77442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Подлежало</a:t>
                      </a:r>
                      <a:endParaRPr lang="ru-RU" sz="20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Выполнено</a:t>
                      </a:r>
                      <a:endParaRPr lang="ru-RU" sz="20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Подлежало</a:t>
                      </a:r>
                      <a:endParaRPr lang="ru-RU" sz="20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Выполнено</a:t>
                      </a:r>
                      <a:endParaRPr lang="ru-RU" sz="20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Подлежало</a:t>
                      </a:r>
                      <a:endParaRPr lang="ru-RU" sz="20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Выполнено</a:t>
                      </a:r>
                      <a:endParaRPr lang="ru-RU" sz="20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4172098868"/>
                  </a:ext>
                </a:extLst>
              </a:tr>
              <a:tr h="110244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Городские</a:t>
                      </a:r>
                      <a:endParaRPr lang="ru-RU" sz="2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6905/7636</a:t>
                      </a:r>
                      <a:endParaRPr lang="ru-RU" sz="22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6904/7635</a:t>
                      </a:r>
                      <a:endParaRPr lang="ru-RU" sz="22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6506/7625</a:t>
                      </a:r>
                      <a:endParaRPr lang="ru-RU" sz="2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6496/7625</a:t>
                      </a:r>
                      <a:endParaRPr lang="ru-RU" sz="2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3800/5249</a:t>
                      </a:r>
                      <a:endParaRPr lang="ru-RU" sz="2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3777/5249</a:t>
                      </a:r>
                      <a:endParaRPr lang="ru-RU" sz="2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275908229"/>
                  </a:ext>
                </a:extLst>
              </a:tr>
              <a:tr h="81233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Муниципальные</a:t>
                      </a:r>
                      <a:endParaRPr lang="ru-RU" sz="2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4351/4532</a:t>
                      </a:r>
                      <a:endParaRPr lang="ru-RU" sz="22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3753/3880</a:t>
                      </a:r>
                      <a:endParaRPr lang="ru-RU" sz="22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2120/1982</a:t>
                      </a:r>
                      <a:endParaRPr lang="ru-RU" sz="2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1446/1753</a:t>
                      </a:r>
                      <a:endParaRPr lang="ru-RU" sz="2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1449/1079</a:t>
                      </a:r>
                      <a:endParaRPr lang="ru-RU" sz="2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854/906</a:t>
                      </a:r>
                      <a:endParaRPr lang="ru-RU" sz="2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130573969"/>
                  </a:ext>
                </a:extLst>
              </a:tr>
              <a:tr h="81233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Ведомственные</a:t>
                      </a:r>
                      <a:endParaRPr lang="ru-RU" sz="2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4826/6475</a:t>
                      </a:r>
                      <a:endParaRPr lang="ru-RU" sz="22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4792/1113</a:t>
                      </a:r>
                      <a:endParaRPr lang="ru-RU" sz="22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4329/5495</a:t>
                      </a:r>
                      <a:endParaRPr lang="ru-RU" sz="22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4319/5475</a:t>
                      </a:r>
                      <a:endParaRPr lang="ru-RU" sz="2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2684/3015</a:t>
                      </a:r>
                      <a:endParaRPr lang="ru-RU" sz="2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2681/3006</a:t>
                      </a:r>
                      <a:endParaRPr lang="ru-RU" sz="2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81049702"/>
                  </a:ext>
                </a:extLst>
              </a:tr>
              <a:tr h="81233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Коммерческие</a:t>
                      </a:r>
                      <a:endParaRPr lang="ru-RU" sz="2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1113/336</a:t>
                      </a:r>
                      <a:endParaRPr lang="ru-RU" sz="2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1113/336</a:t>
                      </a:r>
                      <a:endParaRPr lang="ru-RU" sz="22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1123/245</a:t>
                      </a:r>
                      <a:endParaRPr lang="ru-RU" sz="22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1123/245</a:t>
                      </a:r>
                      <a:endParaRPr lang="ru-RU" sz="22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567/178</a:t>
                      </a:r>
                      <a:endParaRPr lang="ru-RU" sz="2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567/178</a:t>
                      </a:r>
                      <a:endParaRPr lang="ru-RU" sz="2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3063969974"/>
                  </a:ext>
                </a:extLst>
              </a:tr>
              <a:tr h="77442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Всего:</a:t>
                      </a:r>
                      <a:endParaRPr lang="ru-RU" sz="2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17195/18979</a:t>
                      </a:r>
                      <a:endParaRPr lang="ru-RU" sz="2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16562/18304</a:t>
                      </a:r>
                      <a:endParaRPr lang="ru-RU" sz="2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14078/15347</a:t>
                      </a:r>
                      <a:endParaRPr lang="ru-RU" sz="2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13384/15098</a:t>
                      </a:r>
                      <a:endParaRPr lang="ru-RU" sz="22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8500/9521</a:t>
                      </a:r>
                      <a:endParaRPr lang="ru-RU" sz="22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7879/9339</a:t>
                      </a:r>
                      <a:endParaRPr lang="ru-RU" sz="22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4985245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58947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22079150"/>
              </p:ext>
            </p:extLst>
          </p:nvPr>
        </p:nvGraphicFramePr>
        <p:xfrm>
          <a:off x="0" y="-2"/>
          <a:ext cx="12191999" cy="68580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09192">
                  <a:extLst>
                    <a:ext uri="{9D8B030D-6E8A-4147-A177-3AD203B41FA5}">
                      <a16:colId xmlns="" xmlns:a16="http://schemas.microsoft.com/office/drawing/2014/main" val="2665317850"/>
                    </a:ext>
                  </a:extLst>
                </a:gridCol>
                <a:gridCol w="6319324">
                  <a:extLst>
                    <a:ext uri="{9D8B030D-6E8A-4147-A177-3AD203B41FA5}">
                      <a16:colId xmlns="" xmlns:a16="http://schemas.microsoft.com/office/drawing/2014/main" val="2175147819"/>
                    </a:ext>
                  </a:extLst>
                </a:gridCol>
                <a:gridCol w="2663483">
                  <a:extLst>
                    <a:ext uri="{9D8B030D-6E8A-4147-A177-3AD203B41FA5}">
                      <a16:colId xmlns="" xmlns:a16="http://schemas.microsoft.com/office/drawing/2014/main" val="1348851110"/>
                    </a:ext>
                  </a:extLst>
                </a:gridCol>
              </a:tblGrid>
              <a:tr h="1804736">
                <a:tc row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8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Онкоосмотр в канцерогенных производствах</a:t>
                      </a:r>
                      <a:endParaRPr lang="ru-RU" sz="28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061673106"/>
                  </a:ext>
                </a:extLst>
              </a:tr>
              <a:tr h="111565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8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Подлежало</a:t>
                      </a:r>
                      <a:endParaRPr lang="ru-RU" sz="28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8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Осмотрено</a:t>
                      </a:r>
                      <a:endParaRPr lang="ru-RU" sz="28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578918062"/>
                  </a:ext>
                </a:extLst>
              </a:tr>
              <a:tr h="65626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8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lang="ru-RU" sz="28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8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lang="ru-RU" sz="28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712843335"/>
                  </a:ext>
                </a:extLst>
              </a:tr>
              <a:tr h="65626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8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Городские</a:t>
                      </a:r>
                      <a:endParaRPr lang="ru-RU" sz="28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8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3226/3321</a:t>
                      </a:r>
                      <a:endParaRPr lang="ru-RU" sz="28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8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3215/3320</a:t>
                      </a:r>
                      <a:endParaRPr lang="ru-RU" sz="28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="" xmlns:a16="http://schemas.microsoft.com/office/drawing/2014/main" val="544239608"/>
                  </a:ext>
                </a:extLst>
              </a:tr>
              <a:tr h="65626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8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Муниципальные</a:t>
                      </a:r>
                      <a:endParaRPr lang="ru-RU" sz="28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8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1723/1916</a:t>
                      </a:r>
                      <a:endParaRPr lang="ru-RU" sz="28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8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1723/1902</a:t>
                      </a:r>
                      <a:endParaRPr lang="ru-RU" sz="28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="" xmlns:a16="http://schemas.microsoft.com/office/drawing/2014/main" val="2670804291"/>
                  </a:ext>
                </a:extLst>
              </a:tr>
              <a:tr h="65626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8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Ведомственные</a:t>
                      </a:r>
                      <a:endParaRPr lang="ru-RU" sz="28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8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383/2018</a:t>
                      </a:r>
                      <a:endParaRPr lang="ru-RU" sz="28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8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383/2017</a:t>
                      </a:r>
                      <a:endParaRPr lang="ru-RU" sz="28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="" xmlns:a16="http://schemas.microsoft.com/office/drawing/2014/main" val="3626065014"/>
                  </a:ext>
                </a:extLst>
              </a:tr>
              <a:tr h="65626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8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Коммерческие</a:t>
                      </a:r>
                      <a:endParaRPr lang="ru-RU" sz="28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8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1539/69</a:t>
                      </a:r>
                      <a:endParaRPr lang="ru-RU" sz="28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8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1539/69</a:t>
                      </a:r>
                      <a:endParaRPr lang="ru-RU" sz="28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="" xmlns:a16="http://schemas.microsoft.com/office/drawing/2014/main" val="2479989324"/>
                  </a:ext>
                </a:extLst>
              </a:tr>
              <a:tr h="65626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8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Всего:</a:t>
                      </a:r>
                      <a:endParaRPr lang="ru-RU" sz="28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8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6871/7324</a:t>
                      </a:r>
                      <a:endParaRPr lang="ru-RU" sz="28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6860/7308</a:t>
                      </a:r>
                      <a:endParaRPr lang="ru-RU" sz="2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="" xmlns:a16="http://schemas.microsoft.com/office/drawing/2014/main" val="19132893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28421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25656072"/>
              </p:ext>
            </p:extLst>
          </p:nvPr>
        </p:nvGraphicFramePr>
        <p:xfrm>
          <a:off x="-2" y="-4"/>
          <a:ext cx="12192001" cy="703384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346070">
                  <a:extLst>
                    <a:ext uri="{9D8B030D-6E8A-4147-A177-3AD203B41FA5}">
                      <a16:colId xmlns="" xmlns:a16="http://schemas.microsoft.com/office/drawing/2014/main" val="3860972956"/>
                    </a:ext>
                  </a:extLst>
                </a:gridCol>
                <a:gridCol w="3615293">
                  <a:extLst>
                    <a:ext uri="{9D8B030D-6E8A-4147-A177-3AD203B41FA5}">
                      <a16:colId xmlns="" xmlns:a16="http://schemas.microsoft.com/office/drawing/2014/main" val="2788222033"/>
                    </a:ext>
                  </a:extLst>
                </a:gridCol>
                <a:gridCol w="2461477">
                  <a:extLst>
                    <a:ext uri="{9D8B030D-6E8A-4147-A177-3AD203B41FA5}">
                      <a16:colId xmlns="" xmlns:a16="http://schemas.microsoft.com/office/drawing/2014/main" val="795143688"/>
                    </a:ext>
                  </a:extLst>
                </a:gridCol>
                <a:gridCol w="2769161">
                  <a:extLst>
                    <a:ext uri="{9D8B030D-6E8A-4147-A177-3AD203B41FA5}">
                      <a16:colId xmlns="" xmlns:a16="http://schemas.microsoft.com/office/drawing/2014/main" val="3226179216"/>
                    </a:ext>
                  </a:extLst>
                </a:gridCol>
              </a:tblGrid>
              <a:tr h="266631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8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8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8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зарегистрированных предприятий</a:t>
                      </a:r>
                      <a:endParaRPr lang="ru-RU" sz="28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8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Колисество осмотренных предприятий</a:t>
                      </a:r>
                      <a:endParaRPr lang="ru-RU" sz="28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8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осмотренных предприятий</a:t>
                      </a:r>
                      <a:endParaRPr lang="ru-RU" sz="28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514012383"/>
                  </a:ext>
                </a:extLst>
              </a:tr>
              <a:tr h="193318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8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Районы области</a:t>
                      </a:r>
                      <a:endParaRPr lang="ru-RU" sz="28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9749</a:t>
                      </a:r>
                      <a:endParaRPr lang="ru-RU" sz="2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8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756</a:t>
                      </a:r>
                      <a:endParaRPr lang="ru-RU" sz="28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8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7,70%</a:t>
                      </a:r>
                      <a:endParaRPr lang="ru-RU" sz="28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3185360313"/>
                  </a:ext>
                </a:extLst>
              </a:tr>
              <a:tr h="121717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8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Омск</a:t>
                      </a:r>
                      <a:endParaRPr lang="ru-RU" sz="28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8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23192</a:t>
                      </a:r>
                      <a:endParaRPr lang="ru-RU" sz="28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8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9749</a:t>
                      </a:r>
                      <a:endParaRPr lang="ru-RU" sz="28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8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3%</a:t>
                      </a:r>
                      <a:endParaRPr lang="ru-RU" sz="28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3903633525"/>
                  </a:ext>
                </a:extLst>
              </a:tr>
              <a:tr h="121717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8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</a:t>
                      </a:r>
                      <a:endParaRPr lang="ru-RU" sz="28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8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32941</a:t>
                      </a:r>
                      <a:endParaRPr lang="ru-RU" sz="28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8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1546</a:t>
                      </a:r>
                      <a:endParaRPr lang="ru-RU" sz="28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4,70%</a:t>
                      </a:r>
                      <a:endParaRPr lang="ru-RU" sz="2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1892276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30533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292</TotalTime>
  <Words>357</Words>
  <Application>Microsoft Office PowerPoint</Application>
  <PresentationFormat>Широкоэкранный</PresentationFormat>
  <Paragraphs>220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6" baseType="lpstr">
      <vt:lpstr>Arial</vt:lpstr>
      <vt:lpstr>Calibri</vt:lpstr>
      <vt:lpstr>Century Gothic</vt:lpstr>
      <vt:lpstr>Times New Roman</vt:lpstr>
      <vt:lpstr>Wingdings 3</vt:lpstr>
      <vt:lpstr>Легкий дым</vt:lpstr>
      <vt:lpstr>Анализ отчетов и заключительных актов медицинских организаций о проведении предварительных и периодических медицинских осмотров работающих граждан в соответствии с приказом Минздрава России                от 12 апреля 2011 года № 302н. за 9 месяцев 2018 года. Пути повышения эффективности медицинских осмотров.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 Windows</dc:creator>
  <cp:lastModifiedBy>Владимир Пашин</cp:lastModifiedBy>
  <cp:revision>17</cp:revision>
  <dcterms:created xsi:type="dcterms:W3CDTF">2018-11-15T04:33:31Z</dcterms:created>
  <dcterms:modified xsi:type="dcterms:W3CDTF">2018-11-15T11:55:35Z</dcterms:modified>
</cp:coreProperties>
</file>